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9" r:id="rId6"/>
    <p:sldId id="310" r:id="rId7"/>
    <p:sldId id="287" r:id="rId8"/>
    <p:sldId id="270" r:id="rId9"/>
    <p:sldId id="282" r:id="rId10"/>
    <p:sldId id="290" r:id="rId11"/>
    <p:sldId id="285" r:id="rId12"/>
    <p:sldId id="305" r:id="rId13"/>
    <p:sldId id="291" r:id="rId14"/>
    <p:sldId id="307" r:id="rId15"/>
    <p:sldId id="294" r:id="rId16"/>
    <p:sldId id="292" r:id="rId17"/>
    <p:sldId id="296" r:id="rId18"/>
    <p:sldId id="293" r:id="rId19"/>
    <p:sldId id="268" r:id="rId20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anizza" initials="SP" lastIdx="2" clrIdx="0">
    <p:extLst>
      <p:ext uri="{19B8F6BF-5375-455C-9EA6-DF929625EA0E}">
        <p15:presenceInfo xmlns:p15="http://schemas.microsoft.com/office/powerpoint/2012/main" userId="S::sarah.panizza@aemc.gov.au::c436be9b-b378-441c-8c1a-927bd0eb65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FF6633"/>
    <a:srgbClr val="EDEFF1"/>
    <a:srgbClr val="FF855C"/>
    <a:srgbClr val="33A7D3"/>
    <a:srgbClr val="5CB050"/>
    <a:srgbClr val="4F4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5806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46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69" d="100"/>
          <a:sy n="69" d="100"/>
        </p:scale>
        <p:origin x="-279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yatt" userId="ae07122c-abc8-4ab6-b6f7-9fe4273ad26b" providerId="ADAL" clId="{CD4C493A-AD28-4B65-BDB3-461E72C968B3}"/>
    <pc:docChg chg="modSld">
      <pc:chgData name="James Hyatt" userId="ae07122c-abc8-4ab6-b6f7-9fe4273ad26b" providerId="ADAL" clId="{CD4C493A-AD28-4B65-BDB3-461E72C968B3}" dt="2019-10-29T06:23:28.132" v="15" actId="20577"/>
      <pc:docMkLst>
        <pc:docMk/>
      </pc:docMkLst>
      <pc:sldChg chg="modNotesTx">
        <pc:chgData name="James Hyatt" userId="ae07122c-abc8-4ab6-b6f7-9fe4273ad26b" providerId="ADAL" clId="{CD4C493A-AD28-4B65-BDB3-461E72C968B3}" dt="2019-10-29T06:22:52.115" v="0" actId="20577"/>
        <pc:sldMkLst>
          <pc:docMk/>
          <pc:sldMk cId="400683824" sldId="257"/>
        </pc:sldMkLst>
      </pc:sldChg>
      <pc:sldChg chg="modNotesTx">
        <pc:chgData name="James Hyatt" userId="ae07122c-abc8-4ab6-b6f7-9fe4273ad26b" providerId="ADAL" clId="{CD4C493A-AD28-4B65-BDB3-461E72C968B3}" dt="2019-10-29T06:22:54.234" v="1" actId="20577"/>
        <pc:sldMkLst>
          <pc:docMk/>
          <pc:sldMk cId="1451084704" sldId="269"/>
        </pc:sldMkLst>
      </pc:sldChg>
      <pc:sldChg chg="modNotesTx">
        <pc:chgData name="James Hyatt" userId="ae07122c-abc8-4ab6-b6f7-9fe4273ad26b" providerId="ADAL" clId="{CD4C493A-AD28-4B65-BDB3-461E72C968B3}" dt="2019-10-29T06:23:01.857" v="4" actId="20577"/>
        <pc:sldMkLst>
          <pc:docMk/>
          <pc:sldMk cId="2215827937" sldId="270"/>
        </pc:sldMkLst>
      </pc:sldChg>
      <pc:sldChg chg="modNotesTx">
        <pc:chgData name="James Hyatt" userId="ae07122c-abc8-4ab6-b6f7-9fe4273ad26b" providerId="ADAL" clId="{CD4C493A-AD28-4B65-BDB3-461E72C968B3}" dt="2019-10-29T06:23:03.994" v="5" actId="20577"/>
        <pc:sldMkLst>
          <pc:docMk/>
          <pc:sldMk cId="2731171781" sldId="282"/>
        </pc:sldMkLst>
      </pc:sldChg>
      <pc:sldChg chg="modNotesTx">
        <pc:chgData name="James Hyatt" userId="ae07122c-abc8-4ab6-b6f7-9fe4273ad26b" providerId="ADAL" clId="{CD4C493A-AD28-4B65-BDB3-461E72C968B3}" dt="2019-10-29T06:23:09.060" v="7" actId="20577"/>
        <pc:sldMkLst>
          <pc:docMk/>
          <pc:sldMk cId="3394833366" sldId="285"/>
        </pc:sldMkLst>
      </pc:sldChg>
      <pc:sldChg chg="modNotesTx">
        <pc:chgData name="James Hyatt" userId="ae07122c-abc8-4ab6-b6f7-9fe4273ad26b" providerId="ADAL" clId="{CD4C493A-AD28-4B65-BDB3-461E72C968B3}" dt="2019-10-29T06:22:59.155" v="3" actId="20577"/>
        <pc:sldMkLst>
          <pc:docMk/>
          <pc:sldMk cId="2404843378" sldId="287"/>
        </pc:sldMkLst>
      </pc:sldChg>
      <pc:sldChg chg="modNotesTx">
        <pc:chgData name="James Hyatt" userId="ae07122c-abc8-4ab6-b6f7-9fe4273ad26b" providerId="ADAL" clId="{CD4C493A-AD28-4B65-BDB3-461E72C968B3}" dt="2019-10-29T06:23:06.848" v="6" actId="20577"/>
        <pc:sldMkLst>
          <pc:docMk/>
          <pc:sldMk cId="1930481592" sldId="290"/>
        </pc:sldMkLst>
      </pc:sldChg>
      <pc:sldChg chg="modNotesTx">
        <pc:chgData name="James Hyatt" userId="ae07122c-abc8-4ab6-b6f7-9fe4273ad26b" providerId="ADAL" clId="{CD4C493A-AD28-4B65-BDB3-461E72C968B3}" dt="2019-10-29T06:23:13.953" v="9" actId="20577"/>
        <pc:sldMkLst>
          <pc:docMk/>
          <pc:sldMk cId="1378997453" sldId="291"/>
        </pc:sldMkLst>
      </pc:sldChg>
      <pc:sldChg chg="modNotesTx">
        <pc:chgData name="James Hyatt" userId="ae07122c-abc8-4ab6-b6f7-9fe4273ad26b" providerId="ADAL" clId="{CD4C493A-AD28-4B65-BDB3-461E72C968B3}" dt="2019-10-29T06:23:24.053" v="13" actId="20577"/>
        <pc:sldMkLst>
          <pc:docMk/>
          <pc:sldMk cId="2076760413" sldId="292"/>
        </pc:sldMkLst>
      </pc:sldChg>
      <pc:sldChg chg="modNotesTx">
        <pc:chgData name="James Hyatt" userId="ae07122c-abc8-4ab6-b6f7-9fe4273ad26b" providerId="ADAL" clId="{CD4C493A-AD28-4B65-BDB3-461E72C968B3}" dt="2019-10-29T06:23:28.132" v="15" actId="20577"/>
        <pc:sldMkLst>
          <pc:docMk/>
          <pc:sldMk cId="2285553384" sldId="293"/>
        </pc:sldMkLst>
      </pc:sldChg>
      <pc:sldChg chg="modNotesTx">
        <pc:chgData name="James Hyatt" userId="ae07122c-abc8-4ab6-b6f7-9fe4273ad26b" providerId="ADAL" clId="{CD4C493A-AD28-4B65-BDB3-461E72C968B3}" dt="2019-10-29T06:23:21.860" v="12" actId="20577"/>
        <pc:sldMkLst>
          <pc:docMk/>
          <pc:sldMk cId="2962723026" sldId="294"/>
        </pc:sldMkLst>
      </pc:sldChg>
      <pc:sldChg chg="modNotesTx">
        <pc:chgData name="James Hyatt" userId="ae07122c-abc8-4ab6-b6f7-9fe4273ad26b" providerId="ADAL" clId="{CD4C493A-AD28-4B65-BDB3-461E72C968B3}" dt="2019-10-29T06:23:26.010" v="14" actId="20577"/>
        <pc:sldMkLst>
          <pc:docMk/>
          <pc:sldMk cId="3366747933" sldId="296"/>
        </pc:sldMkLst>
      </pc:sldChg>
      <pc:sldChg chg="modNotesTx">
        <pc:chgData name="James Hyatt" userId="ae07122c-abc8-4ab6-b6f7-9fe4273ad26b" providerId="ADAL" clId="{CD4C493A-AD28-4B65-BDB3-461E72C968B3}" dt="2019-10-29T06:23:15.188" v="10" actId="20577"/>
        <pc:sldMkLst>
          <pc:docMk/>
          <pc:sldMk cId="2419805740" sldId="305"/>
        </pc:sldMkLst>
      </pc:sldChg>
      <pc:sldChg chg="modNotesTx">
        <pc:chgData name="James Hyatt" userId="ae07122c-abc8-4ab6-b6f7-9fe4273ad26b" providerId="ADAL" clId="{CD4C493A-AD28-4B65-BDB3-461E72C968B3}" dt="2019-10-29T06:23:18.400" v="11" actId="20577"/>
        <pc:sldMkLst>
          <pc:docMk/>
          <pc:sldMk cId="624046747" sldId="307"/>
        </pc:sldMkLst>
      </pc:sldChg>
      <pc:sldChg chg="modNotesTx">
        <pc:chgData name="James Hyatt" userId="ae07122c-abc8-4ab6-b6f7-9fe4273ad26b" providerId="ADAL" clId="{CD4C493A-AD28-4B65-BDB3-461E72C968B3}" dt="2019-10-29T06:22:56.993" v="2" actId="20577"/>
        <pc:sldMkLst>
          <pc:docMk/>
          <pc:sldMk cId="1248063582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0.46500000000000002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D-41AF-9E25-EBEE6B3F79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0.53500000000000003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BD-41AF-9E25-EBEE6B3F7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077032"/>
        <c:axId val="364078992"/>
      </c:barChart>
      <c:catAx>
        <c:axId val="3640770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64078992"/>
        <c:crosses val="autoZero"/>
        <c:auto val="1"/>
        <c:lblAlgn val="ctr"/>
        <c:lblOffset val="100"/>
        <c:noMultiLvlLbl val="0"/>
      </c:catAx>
      <c:valAx>
        <c:axId val="3640789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64077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52500" cy="293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solidFill>
                <a:srgbClr val="5859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25602" y="0"/>
            <a:ext cx="1070500" cy="293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B2957-A60B-7E4B-A1FF-EFE5453DF164}" type="datetime1">
              <a:rPr lang="en-AU" sz="1000" smtClean="0">
                <a:solidFill>
                  <a:srgbClr val="58595B"/>
                </a:solidFill>
                <a:latin typeface="Arial" charset="0"/>
                <a:cs typeface="Arial" charset="0"/>
              </a:rPr>
              <a:t>30/10/2019</a:t>
            </a:fld>
            <a:endParaRPr lang="en-US" sz="1000">
              <a:solidFill>
                <a:srgbClr val="5859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17896"/>
            <a:ext cx="5352500" cy="293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5859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7175" y="9618360"/>
            <a:ext cx="1070500" cy="293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1CE9-3FC2-EC49-AF20-F0C756C4DD90}" type="slidenum">
              <a:rPr lang="en-US" sz="1000" smtClean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000">
              <a:solidFill>
                <a:srgbClr val="58595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646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1818"/>
            <a:ext cx="5352500" cy="293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27175" y="-7074"/>
            <a:ext cx="1070500" cy="293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57238"/>
            <a:ext cx="5953125" cy="3349625"/>
          </a:xfrm>
          <a:prstGeom prst="rect">
            <a:avLst/>
          </a:prstGeom>
          <a:noFill/>
          <a:ln w="3175">
            <a:solidFill>
              <a:srgbClr val="4F4C4D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578625"/>
            <a:ext cx="5438140" cy="4689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29484"/>
            <a:ext cx="5352500" cy="293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27175" y="9629621"/>
            <a:ext cx="1070500" cy="293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9D1C2B-5890-EC46-8978-2723D2478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2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Aft>
        <a:spcPts val="500"/>
      </a:spcAft>
      <a:defRPr sz="1200" kern="1200">
        <a:solidFill>
          <a:srgbClr val="58595B"/>
        </a:solidFill>
        <a:latin typeface="Arial" charset="0"/>
        <a:ea typeface="Arial" charset="0"/>
        <a:cs typeface="Arial" charset="0"/>
      </a:defRPr>
    </a:lvl1pPr>
    <a:lvl2pPr marL="457200" algn="l" defTabSz="914400" rtl="0" eaLnBrk="1" latinLnBrk="0" hangingPunct="1">
      <a:spcAft>
        <a:spcPts val="500"/>
      </a:spcAft>
      <a:defRPr sz="1200" kern="1200">
        <a:solidFill>
          <a:srgbClr val="58595B"/>
        </a:solidFill>
        <a:latin typeface="Arial" charset="0"/>
        <a:ea typeface="Arial" charset="0"/>
        <a:cs typeface="Arial" charset="0"/>
      </a:defRPr>
    </a:lvl2pPr>
    <a:lvl3pPr marL="914400" algn="l" defTabSz="914400" rtl="0" eaLnBrk="1" latinLnBrk="0" hangingPunct="1">
      <a:spcAft>
        <a:spcPts val="500"/>
      </a:spcAft>
      <a:defRPr sz="1200" kern="1200">
        <a:solidFill>
          <a:srgbClr val="58595B"/>
        </a:solidFill>
        <a:latin typeface="Arial" charset="0"/>
        <a:ea typeface="Arial" charset="0"/>
        <a:cs typeface="Arial" charset="0"/>
      </a:defRPr>
    </a:lvl3pPr>
    <a:lvl4pPr marL="1371600" algn="l" defTabSz="914400" rtl="0" eaLnBrk="1" latinLnBrk="0" hangingPunct="1">
      <a:spcAft>
        <a:spcPts val="500"/>
      </a:spcAft>
      <a:defRPr sz="1200" kern="1200">
        <a:solidFill>
          <a:srgbClr val="58595B"/>
        </a:solidFill>
        <a:latin typeface="Arial" charset="0"/>
        <a:ea typeface="Arial" charset="0"/>
        <a:cs typeface="Arial" charset="0"/>
      </a:defRPr>
    </a:lvl4pPr>
    <a:lvl5pPr marL="1828800" algn="l" defTabSz="914400" rtl="0" eaLnBrk="1" latinLnBrk="0" hangingPunct="1">
      <a:spcAft>
        <a:spcPts val="500"/>
      </a:spcAft>
      <a:defRPr sz="1200" kern="1200">
        <a:solidFill>
          <a:srgbClr val="58595B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7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572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8C54F-EBD2-FD43-99AA-73DAB7820D78}" type="datetime1">
              <a:rPr lang="en-AU" smtClean="0"/>
              <a:pPr/>
              <a:t>30/10/2019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D1C2B-5890-EC46-8978-2723D24782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C Title Slide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6882CA-16B8-1844-AB10-4CD588723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A16E1-9E4B-BE40-ACC9-926B9B04C8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0000"/>
            <a:ext cx="5040000" cy="990000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OR TWO LINE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95CE36-379E-F049-8A1F-BF41796EB7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1524054"/>
            <a:ext cx="5040000" cy="270000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LINE SUBTITLE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ED47742-8325-9843-B132-2C1747D038F5}"/>
              </a:ext>
            </a:extLst>
          </p:cNvPr>
          <p:cNvCxnSpPr/>
          <p:nvPr userDrawn="1"/>
        </p:nvCxnSpPr>
        <p:spPr>
          <a:xfrm>
            <a:off x="306000" y="1964502"/>
            <a:ext cx="486000" cy="0"/>
          </a:xfrm>
          <a:prstGeom prst="line">
            <a:avLst/>
          </a:prstGeom>
          <a:ln w="698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2D8A70E-922F-B747-81C7-BE2E6EEAD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000" y="2072959"/>
            <a:ext cx="3600000" cy="3960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1300" cap="all" baseline="0">
                <a:solidFill>
                  <a:schemeClr val="tx1"/>
                </a:solidFill>
              </a:defRPr>
            </a:lvl1pPr>
            <a:lvl2pPr marL="360000" indent="0">
              <a:buNone/>
              <a:defRPr cap="all" baseline="0">
                <a:solidFill>
                  <a:schemeClr val="tx1"/>
                </a:solidFill>
              </a:defRPr>
            </a:lvl2pPr>
            <a:lvl3pPr marL="720000" indent="0">
              <a:buNone/>
              <a:defRPr cap="all" baseline="0">
                <a:solidFill>
                  <a:schemeClr val="tx1"/>
                </a:solidFill>
              </a:defRPr>
            </a:lvl3pPr>
            <a:lvl4pPr marL="1080000" indent="0">
              <a:buNone/>
              <a:defRPr cap="all" baseline="0">
                <a:solidFill>
                  <a:schemeClr val="tx1"/>
                </a:solidFill>
              </a:defRPr>
            </a:lvl4pPr>
            <a:lvl5pPr marL="1440000" indent="0">
              <a:buNone/>
              <a:defRPr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6833E7-48A8-FD44-9BF0-C94FBC223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000" y="4626000"/>
            <a:ext cx="1080000" cy="2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8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MC Title &amp; Content (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954BB-84B7-2B41-9CCA-39C0462F4B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999" y="1260000"/>
            <a:ext cx="8100000" cy="2880000"/>
          </a:xfrm>
        </p:spPr>
        <p:txBody>
          <a:bodyPr/>
          <a:lstStyle>
            <a:lvl1pPr marL="0" indent="0">
              <a:lnSpc>
                <a:spcPts val="4400"/>
              </a:lnSpc>
              <a:spcAft>
                <a:spcPts val="750"/>
              </a:spcAft>
              <a:buNone/>
              <a:defRPr sz="4200">
                <a:solidFill>
                  <a:schemeClr val="bg1"/>
                </a:solidFill>
              </a:defRPr>
            </a:lvl1pPr>
            <a:lvl2pPr marL="360000" indent="0">
              <a:buNone/>
              <a:defRPr>
                <a:solidFill>
                  <a:srgbClr val="FF0000"/>
                </a:solidFill>
              </a:defRPr>
            </a:lvl2pPr>
            <a:lvl3pPr marL="720000" indent="0">
              <a:buNone/>
              <a:defRPr>
                <a:solidFill>
                  <a:srgbClr val="FF0000"/>
                </a:solidFill>
              </a:defRPr>
            </a:lvl3pPr>
            <a:lvl4pPr marL="1080000" indent="0">
              <a:buNone/>
              <a:defRPr>
                <a:solidFill>
                  <a:srgbClr val="FF0000"/>
                </a:solidFill>
              </a:defRPr>
            </a:lvl4pPr>
            <a:lvl5pPr marL="1440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Uptaque</a:t>
            </a:r>
            <a:r>
              <a:rPr lang="en-US" dirty="0"/>
              <a:t> </a:t>
            </a:r>
            <a:r>
              <a:rPr lang="en-US" dirty="0" err="1"/>
              <a:t>saection</a:t>
            </a:r>
            <a:r>
              <a:rPr lang="en-US" dirty="0"/>
              <a:t> </a:t>
            </a:r>
            <a:r>
              <a:rPr lang="en-US" dirty="0" err="1"/>
              <a:t>consequiam</a:t>
            </a:r>
            <a:r>
              <a:rPr lang="en-US" dirty="0"/>
              <a:t> </a:t>
            </a:r>
            <a:r>
              <a:rPr lang="en-US" dirty="0" err="1"/>
              <a:t>quaero</a:t>
            </a:r>
            <a:r>
              <a:rPr lang="en-US" dirty="0"/>
              <a:t> in </a:t>
            </a:r>
            <a:r>
              <a:rPr lang="en-US" dirty="0" err="1"/>
              <a:t>nullia</a:t>
            </a:r>
            <a:r>
              <a:rPr lang="en-US" dirty="0"/>
              <a:t> </a:t>
            </a:r>
            <a:r>
              <a:rPr lang="en-US" dirty="0" err="1"/>
              <a:t>volorerio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</a:t>
            </a:r>
            <a:r>
              <a:rPr lang="en-US" dirty="0" err="1"/>
              <a:t>omnit</a:t>
            </a:r>
            <a:r>
              <a:rPr lang="en-US" dirty="0"/>
              <a:t> </a:t>
            </a:r>
            <a:r>
              <a:rPr lang="en-US" dirty="0" err="1"/>
              <a:t>eicaerro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 re </a:t>
            </a:r>
            <a:r>
              <a:rPr lang="en-US" dirty="0" err="1"/>
              <a:t>consequam</a:t>
            </a:r>
            <a:r>
              <a:rPr lang="en-US" dirty="0"/>
              <a:t> </a:t>
            </a:r>
            <a:r>
              <a:rPr lang="en-US" dirty="0" err="1"/>
              <a:t>eicaeperro</a:t>
            </a:r>
            <a:r>
              <a:rPr lang="en-US" dirty="0"/>
              <a:t> </a:t>
            </a:r>
            <a:r>
              <a:rPr lang="en-US" dirty="0" err="1"/>
              <a:t>oditinnus</a:t>
            </a:r>
            <a:r>
              <a:rPr lang="en-US" dirty="0"/>
              <a:t> sit que </a:t>
            </a:r>
            <a:r>
              <a:rPr lang="en-US" dirty="0" err="1"/>
              <a:t>dolutemolum</a:t>
            </a:r>
            <a:r>
              <a:rPr lang="en-US" dirty="0"/>
              <a:t> re”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51F12A-1030-1E41-8594-B0FF3B822E72}"/>
              </a:ext>
            </a:extLst>
          </p:cNvPr>
          <p:cNvCxnSpPr/>
          <p:nvPr userDrawn="1"/>
        </p:nvCxnSpPr>
        <p:spPr>
          <a:xfrm>
            <a:off x="306000" y="4320000"/>
            <a:ext cx="486000" cy="0"/>
          </a:xfrm>
          <a:prstGeom prst="line">
            <a:avLst/>
          </a:prstGeom>
          <a:ln w="698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7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C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306000"/>
            <a:ext cx="8460000" cy="27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ECB3D0-CB26-F049-981F-FC52D3114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87" y="1260000"/>
            <a:ext cx="576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C 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3C625-54A5-6B4A-B500-D02261DEB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5000" y="3150000"/>
            <a:ext cx="4734000" cy="1350000"/>
          </a:xfrm>
        </p:spPr>
        <p:txBody>
          <a:bodyPr/>
          <a:lstStyle>
            <a:lvl1pPr marL="0" indent="0" algn="ctr">
              <a:lnSpc>
                <a:spcPts val="32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We are the rule maker</a:t>
            </a:r>
            <a:br>
              <a:rPr lang="en-US" dirty="0"/>
            </a:br>
            <a:r>
              <a:rPr lang="en-US" dirty="0"/>
              <a:t>for Australian electricity and gas markets</a:t>
            </a:r>
          </a:p>
        </p:txBody>
      </p:sp>
    </p:spTree>
    <p:extLst>
      <p:ext uri="{BB962C8B-B14F-4D97-AF65-F5344CB8AC3E}">
        <p14:creationId xmlns:p14="http://schemas.microsoft.com/office/powerpoint/2010/main" val="38126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MC 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3C625-54A5-6B4A-B500-D02261DEB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5000" y="3150000"/>
            <a:ext cx="4734000" cy="1350000"/>
          </a:xfrm>
        </p:spPr>
        <p:txBody>
          <a:bodyPr/>
          <a:lstStyle>
            <a:lvl1pPr marL="0" indent="0" algn="ctr">
              <a:lnSpc>
                <a:spcPts val="32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We are the rule maker</a:t>
            </a:r>
            <a:br>
              <a:rPr lang="en-US" dirty="0"/>
            </a:br>
            <a:r>
              <a:rPr lang="en-US" dirty="0"/>
              <a:t>for Australian electricity and gas markets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35BB38-947B-2D40-BAD6-FC5A01260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8896" y="1040055"/>
            <a:ext cx="1392933" cy="180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114645D-0533-1E44-99F4-1D50CB7CBE29}"/>
              </a:ext>
            </a:extLst>
          </p:cNvPr>
          <p:cNvGrpSpPr/>
          <p:nvPr userDrawn="1"/>
        </p:nvGrpSpPr>
        <p:grpSpPr>
          <a:xfrm>
            <a:off x="4710830" y="1902267"/>
            <a:ext cx="768586" cy="763128"/>
            <a:chOff x="4710830" y="1902267"/>
            <a:chExt cx="768586" cy="763128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10123C44-15E2-FD48-895F-315EBB905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10830" y="1902267"/>
              <a:ext cx="768586" cy="763128"/>
            </a:xfrm>
            <a:custGeom>
              <a:avLst/>
              <a:gdLst>
                <a:gd name="T0" fmla="*/ 1878 w 3726"/>
                <a:gd name="T1" fmla="*/ 3697 h 3698"/>
                <a:gd name="T2" fmla="*/ 1878 w 3726"/>
                <a:gd name="T3" fmla="*/ 3697 h 3698"/>
                <a:gd name="T4" fmla="*/ 3725 w 3726"/>
                <a:gd name="T5" fmla="*/ 1848 h 3698"/>
                <a:gd name="T6" fmla="*/ 1878 w 3726"/>
                <a:gd name="T7" fmla="*/ 0 h 3698"/>
                <a:gd name="T8" fmla="*/ 0 w 3726"/>
                <a:gd name="T9" fmla="*/ 1848 h 3698"/>
                <a:gd name="T10" fmla="*/ 1878 w 3726"/>
                <a:gd name="T11" fmla="*/ 3697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6" h="3698">
                  <a:moveTo>
                    <a:pt x="1878" y="3697"/>
                  </a:moveTo>
                  <a:lnTo>
                    <a:pt x="1878" y="3697"/>
                  </a:lnTo>
                  <a:cubicBezTo>
                    <a:pt x="2880" y="3697"/>
                    <a:pt x="3725" y="2882"/>
                    <a:pt x="3725" y="1848"/>
                  </a:cubicBezTo>
                  <a:cubicBezTo>
                    <a:pt x="3725" y="815"/>
                    <a:pt x="2880" y="0"/>
                    <a:pt x="1878" y="0"/>
                  </a:cubicBezTo>
                  <a:cubicBezTo>
                    <a:pt x="845" y="0"/>
                    <a:pt x="0" y="815"/>
                    <a:pt x="0" y="1848"/>
                  </a:cubicBezTo>
                  <a:cubicBezTo>
                    <a:pt x="0" y="2882"/>
                    <a:pt x="845" y="3697"/>
                    <a:pt x="1878" y="36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AEACBE-C8C2-E544-87A7-7E84017C5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80112" y="2058831"/>
              <a:ext cx="432509" cy="45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E1BC75-C84B-5641-90F7-1B069570C858}"/>
              </a:ext>
            </a:extLst>
          </p:cNvPr>
          <p:cNvGrpSpPr/>
          <p:nvPr userDrawn="1"/>
        </p:nvGrpSpPr>
        <p:grpSpPr>
          <a:xfrm>
            <a:off x="5520595" y="1922745"/>
            <a:ext cx="755983" cy="763200"/>
            <a:chOff x="5520595" y="1922745"/>
            <a:chExt cx="755983" cy="7632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E262233-C20A-5C41-8412-250DA6D9D1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20595" y="1922745"/>
              <a:ext cx="755983" cy="763200"/>
            </a:xfrm>
            <a:custGeom>
              <a:avLst/>
              <a:gdLst>
                <a:gd name="T0" fmla="*/ 1846 w 3694"/>
                <a:gd name="T1" fmla="*/ 3730 h 3731"/>
                <a:gd name="T2" fmla="*/ 1846 w 3694"/>
                <a:gd name="T3" fmla="*/ 3730 h 3731"/>
                <a:gd name="T4" fmla="*/ 3693 w 3694"/>
                <a:gd name="T5" fmla="*/ 1849 h 3731"/>
                <a:gd name="T6" fmla="*/ 1846 w 3694"/>
                <a:gd name="T7" fmla="*/ 0 h 3731"/>
                <a:gd name="T8" fmla="*/ 0 w 3694"/>
                <a:gd name="T9" fmla="*/ 1849 h 3731"/>
                <a:gd name="T10" fmla="*/ 1846 w 3694"/>
                <a:gd name="T11" fmla="*/ 373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4" h="3731">
                  <a:moveTo>
                    <a:pt x="1846" y="3730"/>
                  </a:moveTo>
                  <a:lnTo>
                    <a:pt x="1846" y="3730"/>
                  </a:lnTo>
                  <a:cubicBezTo>
                    <a:pt x="2880" y="3730"/>
                    <a:pt x="3693" y="2884"/>
                    <a:pt x="3693" y="1849"/>
                  </a:cubicBezTo>
                  <a:cubicBezTo>
                    <a:pt x="3693" y="847"/>
                    <a:pt x="2880" y="0"/>
                    <a:pt x="1846" y="0"/>
                  </a:cubicBezTo>
                  <a:cubicBezTo>
                    <a:pt x="844" y="0"/>
                    <a:pt x="0" y="847"/>
                    <a:pt x="0" y="1849"/>
                  </a:cubicBezTo>
                  <a:cubicBezTo>
                    <a:pt x="0" y="2884"/>
                    <a:pt x="844" y="3730"/>
                    <a:pt x="1846" y="373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0EE5F60-006A-B341-A5D6-D449FE4B5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03003" y="2058831"/>
              <a:ext cx="391166" cy="4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C Contact Detai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26AD4A-EEEC-5C42-8AC5-805DC39A3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000" y="1845756"/>
            <a:ext cx="792000" cy="10250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B1C3B7B-4327-E44B-9BCA-4FD52D8F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000" y="3126656"/>
            <a:ext cx="3600000" cy="1494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750"/>
              </a:spcAft>
              <a:buNone/>
              <a:defRPr sz="850"/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Office address</a:t>
            </a:r>
            <a:br>
              <a:rPr lang="en-US" dirty="0"/>
            </a:br>
            <a:r>
              <a:rPr lang="en-US" dirty="0"/>
              <a:t>Level 6, 201 Elizabeth Street</a:t>
            </a:r>
            <a:br>
              <a:rPr lang="en-US" dirty="0"/>
            </a:br>
            <a:r>
              <a:rPr lang="en-US" dirty="0"/>
              <a:t>Sydney NSW 2000</a:t>
            </a:r>
          </a:p>
          <a:p>
            <a:pPr lvl="0"/>
            <a:r>
              <a:rPr lang="en-US" dirty="0"/>
              <a:t>ABN: 49 236 270 144</a:t>
            </a:r>
          </a:p>
          <a:p>
            <a:pPr lvl="0"/>
            <a:r>
              <a:rPr lang="en-US" dirty="0"/>
              <a:t>Postal address</a:t>
            </a:r>
            <a:br>
              <a:rPr lang="en-US" dirty="0"/>
            </a:br>
            <a:r>
              <a:rPr lang="en-US" dirty="0"/>
              <a:t>PO Box A2449</a:t>
            </a:r>
            <a:br>
              <a:rPr lang="en-US" dirty="0"/>
            </a:br>
            <a:r>
              <a:rPr lang="en-US" dirty="0"/>
              <a:t>Sydney South NSW 1235</a:t>
            </a:r>
          </a:p>
          <a:p>
            <a:pPr lvl="0"/>
            <a:r>
              <a:rPr lang="en-US" dirty="0"/>
              <a:t>T (02) 8296 7800</a:t>
            </a:r>
            <a:br>
              <a:rPr lang="en-US" dirty="0"/>
            </a:br>
            <a:r>
              <a:rPr lang="en-US" dirty="0"/>
              <a:t>F (02) 8296 7899</a:t>
            </a:r>
          </a:p>
        </p:txBody>
      </p:sp>
    </p:spTree>
    <p:extLst>
      <p:ext uri="{BB962C8B-B14F-4D97-AF65-F5344CB8AC3E}">
        <p14:creationId xmlns:p14="http://schemas.microsoft.com/office/powerpoint/2010/main" val="145148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EMC Title &amp; Content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F8DFD-FBB1-3041-BF49-A40D9A5E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91C-CC3B-DC44-A8E3-3964E95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1FFE2D-575D-364A-AD94-761DAAC855E4}"/>
              </a:ext>
            </a:extLst>
          </p:cNvPr>
          <p:cNvCxnSpPr/>
          <p:nvPr userDrawn="1"/>
        </p:nvCxnSpPr>
        <p:spPr>
          <a:xfrm>
            <a:off x="306000" y="648000"/>
            <a:ext cx="48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D23E552-2514-B140-B76D-C761276CED22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ECB3D0-CB26-F049-981F-FC52D3114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87" y="1260000"/>
            <a:ext cx="846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EM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FFB8E0-5B5E-4642-8B19-6BD1CD4D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C8DE6A1-8EAD-2A41-BB17-56C884AB2BD3}"/>
              </a:ext>
            </a:extLst>
          </p:cNvPr>
          <p:cNvCxnSpPr>
            <a:cxnSpLocks/>
          </p:cNvCxnSpPr>
          <p:nvPr userDrawn="1"/>
        </p:nvCxnSpPr>
        <p:spPr>
          <a:xfrm>
            <a:off x="8550000" y="4806000"/>
            <a:ext cx="0" cy="3375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9A6FBB-AB70-D642-9D67-F86F3A4F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306000"/>
            <a:ext cx="8460000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Text page with large paragraph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ACB82A-5CCE-0B4B-A0C4-58B2E139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00" y="1260000"/>
            <a:ext cx="8460000" cy="30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BFB7E-6370-3540-BD4A-B45117A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0000" y="4806000"/>
            <a:ext cx="21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A9E820-FCDC-9D4F-B422-DEB35CEB4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12" r:id="rId3"/>
    <p:sldLayoutId id="2147483716" r:id="rId4"/>
    <p:sldLayoutId id="2147483703" r:id="rId5"/>
    <p:sldLayoutId id="2147483718" r:id="rId6"/>
    <p:sldLayoutId id="2147483692" r:id="rId7"/>
    <p:sldLayoutId id="2147483719" r:id="rId8"/>
    <p:sldLayoutId id="2147483720" r:id="rId9"/>
  </p:sldLayoutIdLst>
  <p:hf hdr="0" ftr="0" dt="0"/>
  <p:txStyles>
    <p:titleStyle>
      <a:lvl1pPr algn="l" defTabSz="914400" rtl="0" eaLnBrk="1" latinLnBrk="0" hangingPunct="1">
        <a:lnSpc>
          <a:spcPts val="1800"/>
        </a:lnSpc>
        <a:spcBef>
          <a:spcPct val="0"/>
        </a:spcBef>
        <a:buNone/>
        <a:defRPr sz="1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8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ts val="18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ts val="18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ts val="18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ts val="18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c.gov.a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emc.gov.au/news-centr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DECB8-514C-1A4C-8041-FBC263659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Demystifying the energy market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BD377C-E26E-BE49-87CE-A18D04BAC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99" y="2072959"/>
            <a:ext cx="5742375" cy="396000"/>
          </a:xfrm>
        </p:spPr>
        <p:txBody>
          <a:bodyPr/>
          <a:lstStyle/>
          <a:p>
            <a:r>
              <a:rPr lang="en-US" b="1" dirty="0"/>
              <a:t>James Hyatt</a:t>
            </a:r>
          </a:p>
          <a:p>
            <a:r>
              <a:rPr lang="en-US" dirty="0"/>
              <a:t>Advisor, Australian Energy Market Commission</a:t>
            </a:r>
          </a:p>
          <a:p>
            <a:r>
              <a:rPr lang="en-US" dirty="0"/>
              <a:t>Retail and wholesale markets team</a:t>
            </a:r>
          </a:p>
          <a:p>
            <a:pPr>
              <a:spcBef>
                <a:spcPts val="600"/>
              </a:spcBef>
            </a:pPr>
            <a:r>
              <a:rPr lang="en-US" sz="1100" dirty="0"/>
              <a:t>31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0B2BD-2900-2B4B-9947-2D11FA82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AEMC’s experience in retail energy competition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80B09F-ED8C-E241-9CE9-6DC75436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753" y="1059084"/>
            <a:ext cx="8203024" cy="37394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bg1"/>
                </a:solidFill>
                <a:cs typeface="Arial" panose="020B0604020202020204" pitchFamily="34" charset="0"/>
              </a:rPr>
              <a:t>Our experience of greater retail competition in other states is:</a:t>
            </a:r>
          </a:p>
          <a:p>
            <a:pPr marL="625475" lvl="2" indent="-2667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AU" sz="1800" dirty="0">
                <a:solidFill>
                  <a:schemeClr val="bg1"/>
                </a:solidFill>
                <a:cs typeface="Arial" panose="020B0604020202020204" pitchFamily="34" charset="0"/>
              </a:rPr>
              <a:t>Benefits of competition are that it:</a:t>
            </a:r>
          </a:p>
          <a:p>
            <a:pPr marL="982663" lvl="3" indent="-26352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solidFill>
                  <a:schemeClr val="bg1"/>
                </a:solidFill>
                <a:cs typeface="Arial" panose="020B0604020202020204" pitchFamily="34" charset="0"/>
              </a:rPr>
              <a:t>generally lowers prices for consumers</a:t>
            </a:r>
          </a:p>
          <a:p>
            <a:pPr marL="982663" lvl="3" indent="-26352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solidFill>
                  <a:schemeClr val="bg1"/>
                </a:solidFill>
                <a:cs typeface="Arial" panose="020B0604020202020204" pitchFamily="34" charset="0"/>
              </a:rPr>
              <a:t>provides more choice for consumers</a:t>
            </a:r>
          </a:p>
          <a:p>
            <a:pPr marL="625475" lvl="2" indent="-2667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AU" sz="1800" dirty="0">
                <a:solidFill>
                  <a:schemeClr val="bg1"/>
                </a:solidFill>
                <a:cs typeface="Arial" panose="020B0604020202020204" pitchFamily="34" charset="0"/>
              </a:rPr>
              <a:t>Risks and drawbacks of competition generally associated with poor retailer behaviour.</a:t>
            </a:r>
            <a:endParaRPr lang="en-U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Our retail work program is based around trying to </a:t>
            </a:r>
            <a:r>
              <a:rPr lang="en-US" sz="1800" dirty="0" err="1">
                <a:solidFill>
                  <a:schemeClr val="bg1"/>
                </a:solidFill>
                <a:cs typeface="Arial"/>
              </a:rPr>
              <a:t>maximise</a:t>
            </a:r>
            <a:r>
              <a:rPr lang="en-US" sz="1800" dirty="0">
                <a:solidFill>
                  <a:schemeClr val="bg1"/>
                </a:solidFill>
                <a:cs typeface="Arial"/>
              </a:rPr>
              <a:t> the benefits of competition and </a:t>
            </a:r>
            <a:r>
              <a:rPr lang="en-US" sz="1800" dirty="0" err="1">
                <a:solidFill>
                  <a:schemeClr val="bg1"/>
                </a:solidFill>
                <a:cs typeface="Arial"/>
              </a:rPr>
              <a:t>minimise</a:t>
            </a:r>
            <a:r>
              <a:rPr lang="en-US" sz="1800" dirty="0">
                <a:solidFill>
                  <a:schemeClr val="bg1"/>
                </a:solidFill>
                <a:cs typeface="Arial"/>
              </a:rPr>
              <a:t> (or remove where possible) the risks of competition. </a:t>
            </a:r>
            <a:endParaRPr lang="en-U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9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06153-93D4-4C38-863E-49839C58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Retail energy competition review and Tasmania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8EEEDD4-8EB9-4E1C-A5DF-2376E8A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FD1866-217B-427C-B29E-D9D00B71C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86" y="1050620"/>
            <a:ext cx="7762279" cy="3060000"/>
          </a:xfrm>
        </p:spPr>
        <p:txBody>
          <a:bodyPr vert="horz" lIns="0" tIns="0" rIns="0" bIns="0" rtlCol="0" anchor="t">
            <a:noAutofit/>
          </a:bodyPr>
          <a:lstStyle/>
          <a:p>
            <a:pPr marL="457200" lvl="1" indent="-457200">
              <a:lnSpc>
                <a:spcPct val="113000"/>
              </a:lnSpc>
              <a:spcAft>
                <a:spcPts val="600"/>
              </a:spcAft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Each year the AEMC conducts the Retail energy competition review, which assesses the state of retail energy market competition in most Australian states, including Tasmania.</a:t>
            </a:r>
          </a:p>
          <a:p>
            <a:pPr marL="457200" lvl="1" indent="-457200">
              <a:lnSpc>
                <a:spcPct val="113000"/>
              </a:lnSpc>
              <a:spcAft>
                <a:spcPts val="600"/>
              </a:spcAft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The review looks at whether the long term interests of consumers are being served and makes recommendations where improvements can be made.</a:t>
            </a:r>
          </a:p>
          <a:p>
            <a:pPr marL="457200" lvl="1" indent="-457200">
              <a:lnSpc>
                <a:spcPct val="113000"/>
              </a:lnSpc>
              <a:spcAft>
                <a:spcPts val="600"/>
              </a:spcAft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In 2020, in addition to our usual assessment of retail competition, our review will include analysis of:</a:t>
            </a:r>
          </a:p>
          <a:p>
            <a:pPr marL="800100" lvl="2" indent="-457200">
              <a:lnSpc>
                <a:spcPct val="11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the current consumer protections framework </a:t>
            </a:r>
          </a:p>
          <a:p>
            <a:pPr marL="800100" lvl="2" indent="-457200">
              <a:lnSpc>
                <a:spcPct val="11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innovation in the retail market for electric vehicles customers.</a:t>
            </a:r>
          </a:p>
        </p:txBody>
      </p:sp>
    </p:spTree>
    <p:extLst>
      <p:ext uri="{BB962C8B-B14F-4D97-AF65-F5344CB8AC3E}">
        <p14:creationId xmlns:p14="http://schemas.microsoft.com/office/powerpoint/2010/main" val="6240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Choice, control and protection for consumers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" y="1012390"/>
            <a:ext cx="8129340" cy="3060000"/>
          </a:xfrm>
        </p:spPr>
        <p:txBody>
          <a:bodyPr vert="horz" lIns="0" tIns="0" rIns="0" bIns="0" rtlCol="0" anchor="t">
            <a:noAutofit/>
          </a:bodyPr>
          <a:lstStyle/>
          <a:p>
            <a:pPr marL="266700" indent="-266700">
              <a:lnSpc>
                <a:spcPct val="114000"/>
              </a:lnSpc>
              <a:spcAft>
                <a:spcPts val="1200"/>
              </a:spcAft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Our work aims </a:t>
            </a:r>
            <a:r>
              <a:rPr lang="en-US" sz="1800" dirty="0">
                <a:cs typeface="Arial" panose="020B0604020202020204" pitchFamily="34" charset="0"/>
              </a:rPr>
              <a:t>to help deliver more affordable energy by giving consumers more control over their energy bills.</a:t>
            </a:r>
          </a:p>
          <a:p>
            <a:pPr marL="266700" indent="-266700">
              <a:lnSpc>
                <a:spcPct val="114000"/>
              </a:lnSpc>
              <a:spcAft>
                <a:spcPts val="1200"/>
              </a:spcAft>
            </a:pPr>
            <a:r>
              <a:rPr lang="en-US" sz="1800" dirty="0">
                <a:latin typeface="+mj-lt"/>
                <a:cs typeface="Arial"/>
              </a:rPr>
              <a:t>Examples of recent rules aimed at putting consumers in the driver's seat:</a:t>
            </a:r>
            <a:endParaRPr lang="en-US" sz="1800" dirty="0">
              <a:latin typeface="+mj-lt"/>
              <a:ea typeface="Tahoma"/>
              <a:cs typeface="Arial"/>
            </a:endParaRPr>
          </a:p>
          <a:p>
            <a:pPr marL="1162050" lvl="1" indent="-352425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Reducing customers’ switching times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marL="1162050" lvl="1" indent="-352425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Preventing discounts on inflated energy rates</a:t>
            </a:r>
          </a:p>
          <a:p>
            <a:pPr marL="1162050" lvl="1" indent="-352425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Notification of end of fixed benefit period</a:t>
            </a:r>
          </a:p>
          <a:p>
            <a:pPr marL="1162050" lvl="1" indent="-352425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Advance notice of price changes</a:t>
            </a:r>
          </a:p>
          <a:p>
            <a:pPr marL="1162050" lvl="1" indent="-352425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Regulating conditional discounts</a:t>
            </a:r>
          </a:p>
        </p:txBody>
      </p:sp>
    </p:spTree>
    <p:extLst>
      <p:ext uri="{BB962C8B-B14F-4D97-AF65-F5344CB8AC3E}">
        <p14:creationId xmlns:p14="http://schemas.microsoft.com/office/powerpoint/2010/main" val="296272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0B2BD-2900-2B4B-9947-2D11FA82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protections for customers in hardship – rule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80B09F-ED8C-E241-9CE9-6DC75436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000" y="1065939"/>
            <a:ext cx="8167440" cy="334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This rule change project allowed the Australian Energy Regulator to introduce 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binding hardship guidelines</a:t>
            </a: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66700" lvl="1" indent="-26670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These guidelines make sure retailers’ hardship policies are clear and consistent in explaining what they will do to support hardship customers. </a:t>
            </a:r>
          </a:p>
          <a:p>
            <a:pPr marL="266700" lvl="1" indent="-26670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Customers can better understand their rights and more easily get the help they need to pay their power bills as a result.</a:t>
            </a:r>
          </a:p>
          <a:p>
            <a:pPr marL="266700" lvl="1" indent="-26670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Australian Energy Regulator has approved 1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Energy and Aurora’s updated and improved hardship guidelines, which are now being used by these retailers to assist suitable Tasmanian residential electricity customers.</a:t>
            </a:r>
          </a:p>
        </p:txBody>
      </p:sp>
    </p:spTree>
    <p:extLst>
      <p:ext uri="{BB962C8B-B14F-4D97-AF65-F5344CB8AC3E}">
        <p14:creationId xmlns:p14="http://schemas.microsoft.com/office/powerpoint/2010/main" val="207676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952500"/>
            <a:ext cx="8100000" cy="31875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We have a </a:t>
            </a:r>
            <a:r>
              <a:rPr lang="en-AU" sz="2400" dirty="0"/>
              <a:t>unique system in Australia where anyone, any company, government, advocacy group or individual person, can propose a change to the rules.</a:t>
            </a:r>
          </a:p>
          <a:p>
            <a:pPr algn="ctr">
              <a:lnSpc>
                <a:spcPct val="100000"/>
              </a:lnSpc>
            </a:pPr>
            <a:endParaRPr lang="en-US" sz="2400" dirty="0"/>
          </a:p>
          <a:p>
            <a:pPr algn="ctr">
              <a:lnSpc>
                <a:spcPct val="100000"/>
              </a:lnSpc>
            </a:pPr>
            <a:endParaRPr lang="en-A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AU" sz="2400" dirty="0"/>
              <a:t>Collaboration is the key to success as it will deliver workable and lasting change.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xmlns="" id="{3142D7AF-F1C4-734F-9F0C-95C21A00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91" y="2286000"/>
            <a:ext cx="670416" cy="666000"/>
          </a:xfrm>
          <a:custGeom>
            <a:avLst/>
            <a:gdLst>
              <a:gd name="T0" fmla="*/ 1690 w 3349"/>
              <a:gd name="T1" fmla="*/ 3322 h 3323"/>
              <a:gd name="T2" fmla="*/ 1690 w 3349"/>
              <a:gd name="T3" fmla="*/ 3322 h 3323"/>
              <a:gd name="T4" fmla="*/ 3348 w 3349"/>
              <a:gd name="T5" fmla="*/ 1661 h 3323"/>
              <a:gd name="T6" fmla="*/ 1690 w 3349"/>
              <a:gd name="T7" fmla="*/ 0 h 3323"/>
              <a:gd name="T8" fmla="*/ 0 w 3349"/>
              <a:gd name="T9" fmla="*/ 1661 h 3323"/>
              <a:gd name="T10" fmla="*/ 1690 w 3349"/>
              <a:gd name="T11" fmla="*/ 3322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9" h="3323">
                <a:moveTo>
                  <a:pt x="1690" y="3322"/>
                </a:moveTo>
                <a:lnTo>
                  <a:pt x="1690" y="3322"/>
                </a:lnTo>
                <a:cubicBezTo>
                  <a:pt x="2597" y="3322"/>
                  <a:pt x="3348" y="2570"/>
                  <a:pt x="3348" y="1661"/>
                </a:cubicBezTo>
                <a:cubicBezTo>
                  <a:pt x="3348" y="720"/>
                  <a:pt x="2597" y="0"/>
                  <a:pt x="1690" y="0"/>
                </a:cubicBezTo>
                <a:cubicBezTo>
                  <a:pt x="751" y="0"/>
                  <a:pt x="0" y="720"/>
                  <a:pt x="0" y="1661"/>
                </a:cubicBezTo>
                <a:cubicBezTo>
                  <a:pt x="0" y="2570"/>
                  <a:pt x="751" y="3322"/>
                  <a:pt x="1690" y="33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89A2F-BEC9-EF4A-9525-880F1C45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44" y="2394000"/>
            <a:ext cx="432509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1051595"/>
            <a:ext cx="5999550" cy="270000"/>
          </a:xfrm>
        </p:spPr>
        <p:txBody>
          <a:bodyPr/>
          <a:lstStyle/>
          <a:p>
            <a:r>
              <a:rPr lang="en-US" sz="3600" dirty="0"/>
              <a:t>Questions?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" y="2422187"/>
            <a:ext cx="7218750" cy="13997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2000" dirty="0"/>
              <a:t>For more information visit </a:t>
            </a:r>
            <a:r>
              <a:rPr lang="en-US" sz="2000" dirty="0">
                <a:hlinkClick r:id="rId3"/>
              </a:rPr>
              <a:t>www.aemc.gov.au</a:t>
            </a:r>
            <a:endParaRPr lang="en-US" sz="2000" dirty="0"/>
          </a:p>
          <a:p>
            <a:pPr>
              <a:lnSpc>
                <a:spcPct val="125000"/>
              </a:lnSpc>
              <a:spcAft>
                <a:spcPts val="2400"/>
              </a:spcAft>
            </a:pPr>
            <a:r>
              <a:rPr lang="en-US" sz="2000" dirty="0"/>
              <a:t>To receive AEMC news updates and announcements by email register via </a:t>
            </a:r>
            <a:r>
              <a:rPr lang="en-US" sz="2000" dirty="0">
                <a:hlinkClick r:id="rId4"/>
              </a:rPr>
              <a:t>www.aemc.gov.au/news-centre</a:t>
            </a:r>
            <a:endParaRPr lang="en-US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55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49C845-15A5-2F45-9B1A-C27529D620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accent3"/>
                </a:solidFill>
              </a:rPr>
              <a:t>Office address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Level 6, 201 Elizabeth Street</a:t>
            </a:r>
            <a:br>
              <a:rPr lang="en-US" dirty="0"/>
            </a:br>
            <a:r>
              <a:rPr lang="en-US" dirty="0"/>
              <a:t>Sydney NSW 2000</a:t>
            </a:r>
          </a:p>
          <a:p>
            <a:pPr lvl="0"/>
            <a:r>
              <a:rPr lang="en-US" dirty="0"/>
              <a:t>ABN: 49 236 270 144</a:t>
            </a:r>
          </a:p>
          <a:p>
            <a:pPr lvl="0"/>
            <a:r>
              <a:rPr lang="en-US" b="1" dirty="0">
                <a:solidFill>
                  <a:schemeClr val="accent3"/>
                </a:solidFill>
              </a:rPr>
              <a:t>Postal address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 Box A2449</a:t>
            </a:r>
            <a:br>
              <a:rPr lang="en-US" dirty="0"/>
            </a:br>
            <a:r>
              <a:rPr lang="en-US" dirty="0"/>
              <a:t>Sydney South NSW 1235</a:t>
            </a:r>
          </a:p>
          <a:p>
            <a:pPr lvl="0"/>
            <a:r>
              <a:rPr lang="en-US" b="1" dirty="0">
                <a:solidFill>
                  <a:schemeClr val="accent3"/>
                </a:solidFill>
              </a:rPr>
              <a:t>T</a:t>
            </a:r>
            <a:r>
              <a:rPr lang="en-US" dirty="0"/>
              <a:t> (02) 8296 7800</a:t>
            </a:r>
            <a:br>
              <a:rPr lang="en-US" dirty="0"/>
            </a:br>
            <a:r>
              <a:rPr lang="en-US" b="1" dirty="0">
                <a:solidFill>
                  <a:schemeClr val="accent3"/>
                </a:solidFill>
              </a:rPr>
              <a:t>F</a:t>
            </a:r>
            <a:r>
              <a:rPr lang="en-US" dirty="0"/>
              <a:t> (02) 8296 7899</a:t>
            </a:r>
          </a:p>
        </p:txBody>
      </p:sp>
    </p:spTree>
    <p:extLst>
      <p:ext uri="{BB962C8B-B14F-4D97-AF65-F5344CB8AC3E}">
        <p14:creationId xmlns:p14="http://schemas.microsoft.com/office/powerpoint/2010/main" val="329374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767FE-848D-4448-9B9F-7AEC646E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CDDB0B-44B7-AA4C-BEE4-CDE7E2D2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63A33BB-E6A2-9946-BF51-08D600F73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37310"/>
              </p:ext>
            </p:extLst>
          </p:nvPr>
        </p:nvGraphicFramePr>
        <p:xfrm>
          <a:off x="414000" y="847724"/>
          <a:ext cx="5901075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28">
                  <a:extLst>
                    <a:ext uri="{9D8B030D-6E8A-4147-A177-3AD203B41FA5}">
                      <a16:colId xmlns:a16="http://schemas.microsoft.com/office/drawing/2014/main" xmlns="" val="2331629723"/>
                    </a:ext>
                  </a:extLst>
                </a:gridCol>
                <a:gridCol w="5447147">
                  <a:extLst>
                    <a:ext uri="{9D8B030D-6E8A-4147-A177-3AD203B41FA5}">
                      <a16:colId xmlns:a16="http://schemas.microsoft.com/office/drawing/2014/main" xmlns="" val="65687896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National governments and energy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policy development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169644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Market body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Role of the AEMC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7978296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National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objectives for electricity, gas and energy retail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200637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AEMC rule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making process and work program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8241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Lowest cost solutions through stakeholder 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377615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7.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AEMC retail market team’s work 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020788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accent3"/>
                          </a:solidFill>
                          <a:latin typeface="+mn-lt"/>
                        </a:rPr>
                        <a:t>8.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Example: 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hardship rule change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8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 market design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56118" y="528248"/>
            <a:ext cx="9479523" cy="3682172"/>
            <a:chOff x="-156118" y="871148"/>
            <a:chExt cx="9479523" cy="368217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118" y="3456878"/>
              <a:ext cx="9479523" cy="109644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40" y="964867"/>
              <a:ext cx="7024222" cy="311910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55" y="1684449"/>
              <a:ext cx="451720" cy="43412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419" y="3770978"/>
              <a:ext cx="519151" cy="4921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961" y="3770978"/>
              <a:ext cx="519151" cy="4921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95" y="1616486"/>
              <a:ext cx="778975" cy="73103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188" y="1485266"/>
              <a:ext cx="864529" cy="81761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604" y="1506307"/>
              <a:ext cx="896379" cy="84121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078" y="1560997"/>
              <a:ext cx="738377" cy="69293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017" y="1517930"/>
              <a:ext cx="778236" cy="736006"/>
            </a:xfrm>
            <a:prstGeom prst="rect">
              <a:avLst/>
            </a:prstGeom>
          </p:spPr>
        </p:pic>
        <p:sp>
          <p:nvSpPr>
            <p:cNvPr id="77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3356510" y="871148"/>
              <a:ext cx="2107586" cy="392657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WHOLESALE MARKET</a:t>
              </a:r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/>
              </a:r>
              <a:b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(Generators sell their power to retailers)</a:t>
              </a:r>
            </a:p>
          </p:txBody>
        </p:sp>
        <p:sp>
          <p:nvSpPr>
            <p:cNvPr id="78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3378814" y="1293542"/>
              <a:ext cx="2107586" cy="260196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accent1"/>
                  </a:solidFill>
                </a:rPr>
                <a:t>NATURAL MONOPOLIES</a:t>
              </a:r>
              <a:endParaRPr lang="en-US" sz="800" dirty="0">
                <a:solidFill>
                  <a:schemeClr val="accent1"/>
                </a:solidFill>
              </a:endParaRPr>
            </a:p>
          </p:txBody>
        </p:sp>
        <p:sp>
          <p:nvSpPr>
            <p:cNvPr id="79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739691" y="1711208"/>
              <a:ext cx="1364173" cy="422392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accent2"/>
                  </a:solidFill>
                </a:rPr>
                <a:t>ELECTRICITY </a:t>
              </a:r>
              <a:br>
                <a:rPr lang="en-US" sz="1000" b="1" dirty="0">
                  <a:solidFill>
                    <a:schemeClr val="accent2"/>
                  </a:solidFill>
                </a:rPr>
              </a:br>
              <a:r>
                <a:rPr lang="en-US" sz="1000" dirty="0">
                  <a:solidFill>
                    <a:schemeClr val="accent2"/>
                  </a:solidFill>
                </a:rPr>
                <a:t>SUPPLY CHAIN 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sp>
          <p:nvSpPr>
            <p:cNvPr id="80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3378814" y="3404840"/>
              <a:ext cx="2107586" cy="260196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accent1"/>
                  </a:solidFill>
                </a:rPr>
                <a:t>NETWORK REGULATION</a:t>
              </a:r>
              <a:endParaRPr lang="en-US" sz="800" dirty="0">
                <a:solidFill>
                  <a:schemeClr val="accent1"/>
                </a:solidFill>
              </a:endParaRPr>
            </a:p>
          </p:txBody>
        </p:sp>
        <p:sp>
          <p:nvSpPr>
            <p:cNvPr id="81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6359902" y="1002600"/>
              <a:ext cx="1393910" cy="35041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RETAIL MARKET</a:t>
              </a:r>
              <a:endParaRPr lang="en-US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2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6798520" y="1486832"/>
              <a:ext cx="791744" cy="240256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METER</a:t>
              </a:r>
            </a:p>
          </p:txBody>
        </p:sp>
        <p:sp>
          <p:nvSpPr>
            <p:cNvPr id="83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7187889" y="2435027"/>
              <a:ext cx="1578111" cy="354132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800" b="1" dirty="0">
                  <a:solidFill>
                    <a:schemeClr val="accent2"/>
                  </a:solidFill>
                </a:rPr>
                <a:t>More consumers are buying and selling power</a:t>
              </a:r>
            </a:p>
          </p:txBody>
        </p:sp>
        <p:sp>
          <p:nvSpPr>
            <p:cNvPr id="84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1847380" y="2112651"/>
              <a:ext cx="925557" cy="2926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600">
                  <a:solidFill>
                    <a:schemeClr val="tx1"/>
                  </a:solidFill>
                </a:rPr>
                <a:t>ELECTRICITY</a:t>
              </a:r>
              <a:br>
                <a:rPr lang="en-US" sz="600">
                  <a:solidFill>
                    <a:schemeClr val="tx1"/>
                  </a:solidFill>
                </a:rPr>
              </a:br>
              <a:r>
                <a:rPr lang="en-US" sz="600">
                  <a:solidFill>
                    <a:schemeClr val="tx1"/>
                  </a:solidFill>
                </a:rPr>
                <a:t>GENERATION 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3207828" y="2112651"/>
              <a:ext cx="925557" cy="2926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600" dirty="0">
                  <a:solidFill>
                    <a:schemeClr val="tx1"/>
                  </a:solidFill>
                </a:rPr>
                <a:t>TRANSMISSION</a:t>
              </a:r>
              <a:br>
                <a:rPr lang="en-US" sz="600" dirty="0">
                  <a:solidFill>
                    <a:schemeClr val="tx1"/>
                  </a:solidFill>
                </a:rPr>
              </a:br>
              <a:r>
                <a:rPr lang="en-US" sz="600" dirty="0">
                  <a:solidFill>
                    <a:schemeClr val="tx1"/>
                  </a:solidFill>
                </a:rPr>
                <a:t>NETWORK</a:t>
              </a:r>
            </a:p>
          </p:txBody>
        </p:sp>
        <p:sp>
          <p:nvSpPr>
            <p:cNvPr id="86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4583145" y="2142387"/>
              <a:ext cx="925557" cy="2926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600">
                  <a:solidFill>
                    <a:schemeClr val="tx1"/>
                  </a:solidFill>
                </a:rPr>
                <a:t>DISTRIBUTION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5951028" y="2142387"/>
              <a:ext cx="925557" cy="2926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600" dirty="0">
                  <a:solidFill>
                    <a:schemeClr val="tx1"/>
                  </a:solidFill>
                </a:rPr>
                <a:t>RETAILER</a:t>
              </a:r>
            </a:p>
          </p:txBody>
        </p:sp>
        <p:sp>
          <p:nvSpPr>
            <p:cNvPr id="88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7512198" y="2207681"/>
              <a:ext cx="925557" cy="2926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600" dirty="0">
                  <a:solidFill>
                    <a:schemeClr val="tx1"/>
                  </a:solidFill>
                </a:rPr>
                <a:t>CONSUMERS</a:t>
              </a:r>
            </a:p>
          </p:txBody>
        </p:sp>
        <p:sp>
          <p:nvSpPr>
            <p:cNvPr id="89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739691" y="3677193"/>
              <a:ext cx="1966339" cy="669740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800">
                  <a:solidFill>
                    <a:schemeClr val="bg2">
                      <a:lumMod val="25000"/>
                    </a:schemeClr>
                  </a:solidFill>
                </a:rPr>
                <a:t>The rules enable the regulator to set the maximum prices network business can charge for services they provide. </a:t>
              </a:r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Prices are set every five years.</a:t>
              </a:r>
            </a:p>
          </p:txBody>
        </p:sp>
        <p:sp>
          <p:nvSpPr>
            <p:cNvPr id="90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2622392" y="3807979"/>
              <a:ext cx="1048214" cy="538953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900" b="1" dirty="0">
                  <a:solidFill>
                    <a:schemeClr val="accent1"/>
                  </a:solidFill>
                </a:rPr>
                <a:t>AEMC MAKES</a:t>
              </a:r>
              <a:br>
                <a:rPr lang="en-US" sz="900" b="1" dirty="0">
                  <a:solidFill>
                    <a:schemeClr val="accent1"/>
                  </a:solidFill>
                </a:rPr>
              </a:br>
              <a:r>
                <a:rPr lang="en-US" sz="900" b="1" dirty="0">
                  <a:solidFill>
                    <a:schemeClr val="accent1"/>
                  </a:solidFill>
                </a:rPr>
                <a:t>THE RULES  </a:t>
              </a:r>
            </a:p>
          </p:txBody>
        </p:sp>
        <p:sp>
          <p:nvSpPr>
            <p:cNvPr id="91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5211338" y="3807979"/>
              <a:ext cx="2300860" cy="538953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900" b="1">
                  <a:solidFill>
                    <a:schemeClr val="accent1"/>
                  </a:solidFill>
                </a:rPr>
                <a:t>AUSTRALIAN ENERGY REGULATOR</a:t>
              </a:r>
              <a:br>
                <a:rPr lang="en-US" sz="900" b="1">
                  <a:solidFill>
                    <a:schemeClr val="accent1"/>
                  </a:solidFill>
                </a:rPr>
              </a:br>
              <a:r>
                <a:rPr lang="en-US" sz="900" b="1">
                  <a:solidFill>
                    <a:schemeClr val="accent1"/>
                  </a:solidFill>
                </a:rPr>
                <a:t>(AER) APPLIES THE RULES </a:t>
              </a:r>
              <a:endParaRPr lang="en-US" sz="900" b="1" dirty="0">
                <a:solidFill>
                  <a:schemeClr val="accent1"/>
                </a:solidFill>
              </a:endParaRPr>
            </a:p>
          </p:txBody>
        </p:sp>
        <p:sp>
          <p:nvSpPr>
            <p:cNvPr id="92" name="Text Placeholder 7">
              <a:extLst>
                <a:ext uri="{FF2B5EF4-FFF2-40B4-BE49-F238E27FC236}">
                  <a16:creationId xmlns:a16="http://schemas.microsoft.com/office/drawing/2014/main" xmlns="" id="{769896EA-ACCC-7845-891F-96CC949F7858}"/>
                </a:ext>
              </a:extLst>
            </p:cNvPr>
            <p:cNvSpPr txBox="1">
              <a:spLocks/>
            </p:cNvSpPr>
            <p:nvPr/>
          </p:nvSpPr>
          <p:spPr>
            <a:xfrm>
              <a:off x="3692908" y="3817259"/>
              <a:ext cx="1431079" cy="325257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RULES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45727" y="3624985"/>
            <a:ext cx="8647169" cy="1738904"/>
            <a:chOff x="1055252" y="3448846"/>
            <a:chExt cx="8647169" cy="2267468"/>
          </a:xfrm>
        </p:grpSpPr>
        <p:graphicFrame>
          <p:nvGraphicFramePr>
            <p:cNvPr id="12" name="Chart 11"/>
            <p:cNvGraphicFramePr/>
            <p:nvPr>
              <p:extLst/>
            </p:nvPr>
          </p:nvGraphicFramePr>
          <p:xfrm>
            <a:off x="1055252" y="3448846"/>
            <a:ext cx="8647169" cy="22674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470800" y="4311539"/>
              <a:ext cx="266258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Natural Monopoly Sector Component </a:t>
              </a:r>
            </a:p>
            <a:p>
              <a:pPr algn="ctr"/>
              <a:r>
                <a:rPr lang="en-US" sz="1200" b="1" dirty="0"/>
                <a:t>46.5%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28609" y="4314044"/>
              <a:ext cx="266258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Competitive Sector Component </a:t>
              </a:r>
            </a:p>
            <a:p>
              <a:pPr algn="ctr"/>
              <a:r>
                <a:rPr lang="en-US" sz="1200" b="1" dirty="0"/>
                <a:t>53.5%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264926" y="4773454"/>
            <a:ext cx="5277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Based on the average NSW residential bill in 2017/2018. Source: AEMC Price Trends 2018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250BD-2F83-7447-BB94-DE06A246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8E5"/>
                </a:solidFill>
              </a:rPr>
              <a:t>National governments and energy policy development</a:t>
            </a:r>
            <a:endParaRPr lang="en-US">
              <a:solidFill>
                <a:srgbClr val="00A8E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CDEFA5-23BE-C744-B748-3AF7C6DF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4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0" y="664865"/>
            <a:ext cx="2720319" cy="2720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68" y="664865"/>
            <a:ext cx="2655426" cy="2655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77" y="677418"/>
            <a:ext cx="2643297" cy="2643297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835" y="2950768"/>
            <a:ext cx="2241786" cy="13500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Council of Australian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Governments (COAG)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implements policy reforms of </a:t>
            </a:r>
            <a:br>
              <a:rPr lang="en-US" sz="1200" dirty="0"/>
            </a:br>
            <a:r>
              <a:rPr lang="en-US" sz="1200" dirty="0"/>
              <a:t>national significance that require cooperative action by federal, </a:t>
            </a:r>
            <a:br>
              <a:rPr lang="en-US" sz="1200" dirty="0"/>
            </a:br>
            <a:r>
              <a:rPr lang="en-US" sz="1200" dirty="0"/>
              <a:t>state and territory governments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3255296" y="2950768"/>
            <a:ext cx="2225578" cy="135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COAG Energy Council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 is made up of the nation’s energy ministers. They provide national leadership on energy market development which </a:t>
            </a:r>
            <a:br>
              <a:rPr lang="en-US" sz="1200" dirty="0"/>
            </a:br>
            <a:r>
              <a:rPr lang="en-US" sz="1200" dirty="0"/>
              <a:t>is so important for the health </a:t>
            </a:r>
            <a:br>
              <a:rPr lang="en-US" sz="1200" dirty="0"/>
            </a:br>
            <a:r>
              <a:rPr lang="en-US" sz="1200" dirty="0"/>
              <a:t>of the national economy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5783294" y="2950768"/>
            <a:ext cx="2964960" cy="135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Energy Security Board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 was established by the COAG Energy Council to coordinate implementation of recommendations from the independent review into the future security of the national electricity market (</a:t>
            </a:r>
            <a:r>
              <a:rPr lang="en-US" sz="1200" dirty="0" err="1"/>
              <a:t>Finkel</a:t>
            </a:r>
            <a:r>
              <a:rPr lang="en-US" sz="1200" dirty="0"/>
              <a:t> review)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5880160" y="4191108"/>
            <a:ext cx="2762015" cy="6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100" i="1" dirty="0">
                <a:solidFill>
                  <a:schemeClr val="accent1"/>
                </a:solidFill>
              </a:rPr>
              <a:t>The board is comprised of an independent Chair and Deputy Chair and the most senior leaders of the AEMC, AER and AEMO.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1792846" y="2108566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6CC5EA"/>
                </a:solidFill>
              </a:rPr>
              <a:t>COAG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4756444" y="1939671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6CC5EA"/>
                </a:solidFill>
              </a:rPr>
              <a:t>COAG</a:t>
            </a:r>
            <a:r>
              <a:rPr lang="en-US" sz="1400" b="1" dirty="0">
                <a:solidFill>
                  <a:srgbClr val="6CC5EA"/>
                </a:solidFill>
              </a:rPr>
              <a:t/>
            </a:r>
            <a:br>
              <a:rPr lang="en-US" sz="1400" b="1" dirty="0">
                <a:solidFill>
                  <a:srgbClr val="6CC5EA"/>
                </a:solidFill>
              </a:rPr>
            </a:br>
            <a:r>
              <a:rPr lang="en-US" sz="1200" b="1" dirty="0">
                <a:solidFill>
                  <a:srgbClr val="6CC5EA"/>
                </a:solidFill>
              </a:rPr>
              <a:t>Energy Council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7607322" y="2063534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6CC5EA"/>
                </a:solidFill>
              </a:rPr>
              <a:t>ESB</a:t>
            </a:r>
          </a:p>
        </p:txBody>
      </p:sp>
    </p:spTree>
    <p:extLst>
      <p:ext uri="{BB962C8B-B14F-4D97-AF65-F5344CB8AC3E}">
        <p14:creationId xmlns:p14="http://schemas.microsoft.com/office/powerpoint/2010/main" val="24048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250BD-2F83-7447-BB94-DE06A246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body roles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CDEFA5-23BE-C744-B748-3AF7C6DF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1" y="648060"/>
            <a:ext cx="2907665" cy="2907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84" y="628182"/>
            <a:ext cx="2907665" cy="290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62" y="648060"/>
            <a:ext cx="2907665" cy="290766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3981" y="3142973"/>
            <a:ext cx="2103546" cy="164926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</a:rPr>
              <a:t>Australian Energy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Market Commission </a:t>
            </a:r>
            <a:r>
              <a:rPr lang="en-US" sz="1200" b="1" dirty="0">
                <a:solidFill>
                  <a:schemeClr val="accent2"/>
                </a:solidFill>
              </a:rPr>
              <a:t/>
            </a:r>
            <a:br>
              <a:rPr lang="en-US" sz="1200" b="1" dirty="0">
                <a:solidFill>
                  <a:schemeClr val="accent2"/>
                </a:solidFill>
              </a:rPr>
            </a:br>
            <a:r>
              <a:rPr lang="en-US" sz="1200" dirty="0"/>
              <a:t>Rule maker, market </a:t>
            </a:r>
            <a:br>
              <a:rPr lang="en-US" sz="1200" dirty="0"/>
            </a:br>
            <a:r>
              <a:rPr lang="en-US" sz="1200" dirty="0"/>
              <a:t>developer and expert adviser </a:t>
            </a:r>
            <a:br>
              <a:rPr lang="en-US" sz="1200" dirty="0"/>
            </a:br>
            <a:r>
              <a:rPr lang="en-US" sz="1200" dirty="0"/>
              <a:t>to governments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00" i="1" dirty="0">
                <a:solidFill>
                  <a:schemeClr val="accent1"/>
                </a:solidFill>
              </a:rPr>
              <a:t>Protects consumers and achieves the right trade-off between cost, reliability and security.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3684442" y="3142973"/>
            <a:ext cx="1878389" cy="135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</a:rPr>
              <a:t>Australian Energy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Regulator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Economic regulation </a:t>
            </a:r>
            <a:br>
              <a:rPr lang="en-US" sz="1200" dirty="0"/>
            </a:br>
            <a:r>
              <a:rPr lang="en-US" sz="1200" dirty="0"/>
              <a:t>and rules compliance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00" i="1" dirty="0">
                <a:solidFill>
                  <a:schemeClr val="accent1"/>
                </a:solidFill>
              </a:rPr>
              <a:t>Polices the system and </a:t>
            </a:r>
            <a:br>
              <a:rPr lang="en-US" sz="1100" i="1" dirty="0">
                <a:solidFill>
                  <a:schemeClr val="accent1"/>
                </a:solidFill>
              </a:rPr>
            </a:br>
            <a:r>
              <a:rPr lang="en-US" sz="1100" i="1" dirty="0">
                <a:solidFill>
                  <a:schemeClr val="accent1"/>
                </a:solidFill>
              </a:rPr>
              <a:t>monitors the market.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6155315" y="3142973"/>
            <a:ext cx="2181247" cy="135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</a:rPr>
              <a:t>Australian Energy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Market Operator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 Electricity and gas systems </a:t>
            </a:r>
            <a:br>
              <a:rPr lang="en-US" sz="1200" dirty="0"/>
            </a:br>
            <a:r>
              <a:rPr lang="en-US" sz="1200" dirty="0"/>
              <a:t>and market operator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00" i="1" dirty="0">
                <a:solidFill>
                  <a:schemeClr val="accent1"/>
                </a:solidFill>
              </a:rPr>
              <a:t>Works with industry </a:t>
            </a:r>
            <a:br>
              <a:rPr lang="en-US" sz="1100" i="1" dirty="0">
                <a:solidFill>
                  <a:schemeClr val="accent1"/>
                </a:solidFill>
              </a:rPr>
            </a:br>
            <a:r>
              <a:rPr lang="en-US" sz="1100" i="1" dirty="0">
                <a:solidFill>
                  <a:schemeClr val="accent1"/>
                </a:solidFill>
              </a:rPr>
              <a:t>to keep the lights on.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1870267" y="2230023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6CC5EA"/>
                </a:solidFill>
              </a:rPr>
              <a:t>AEMC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4790069" y="2218592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6CC5EA"/>
                </a:solidFill>
              </a:rPr>
              <a:t>AER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D5461FE-9BC4-B64D-9C56-900CF04D3C51}"/>
              </a:ext>
            </a:extLst>
          </p:cNvPr>
          <p:cNvSpPr txBox="1">
            <a:spLocks/>
          </p:cNvSpPr>
          <p:nvPr/>
        </p:nvSpPr>
        <p:spPr>
          <a:xfrm>
            <a:off x="7342322" y="2241453"/>
            <a:ext cx="818853" cy="46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6CC5EA"/>
                </a:solidFill>
              </a:rPr>
              <a:t>AEMO</a:t>
            </a:r>
          </a:p>
        </p:txBody>
      </p:sp>
    </p:spTree>
    <p:extLst>
      <p:ext uri="{BB962C8B-B14F-4D97-AF65-F5344CB8AC3E}">
        <p14:creationId xmlns:p14="http://schemas.microsoft.com/office/powerpoint/2010/main" val="221582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3DDF6-4A21-DA4D-A615-0E13EEB9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objectives for electricity, gas and energy retail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38D534-F842-8440-8F79-EF1D2F92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905" y="1007954"/>
            <a:ext cx="7448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ct val="40000"/>
              </a:spcBef>
              <a:spcAft>
                <a:spcPct val="40000"/>
              </a:spcAft>
              <a:buNone/>
            </a:pPr>
            <a:r>
              <a:rPr lang="en-A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“…t</a:t>
            </a:r>
            <a:r>
              <a:rPr lang="en-GB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 promote efficient investment in, and efficient operation and use of, electricity </a:t>
            </a:r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[or natural gas or energy retail] </a:t>
            </a:r>
            <a:r>
              <a:rPr lang="en-GB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services for the </a:t>
            </a:r>
            <a:r>
              <a:rPr lang="en-GB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long term interests of consumers</a:t>
            </a:r>
            <a:r>
              <a:rPr lang="en-GB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with respect to price, quality, safety, reliability and security of supply…”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7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0B2BD-2900-2B4B-9947-2D11FA82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AEMC rule making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80B09F-ED8C-E241-9CE9-6DC75436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685" y="1294046"/>
            <a:ext cx="38099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Anyone (except the AEMC) can submit a rule change request.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Every rule change request must be considered by the Commission.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consult with stakeholders to come up with 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least-cost solutions </a:t>
            </a: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 address issues in the energy sector.</a:t>
            </a:r>
            <a:endParaRPr lang="en-AU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"/>
          <a:stretch/>
        </p:blipFill>
        <p:spPr bwMode="auto">
          <a:xfrm>
            <a:off x="3957851" y="777922"/>
            <a:ext cx="4836724" cy="31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1325" y="4263075"/>
            <a:ext cx="4680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*fast-track and expedited rule change processes are quicker than the standard process. </a:t>
            </a:r>
            <a:endParaRPr lang="en-AU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8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0B2BD-2900-2B4B-9947-2D11FA82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AEMC work program summary 2018-19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80B09F-ED8C-E241-9CE9-6DC75436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081937-A7D0-4052-BA10-3DF06D135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74"/>
          <a:stretch/>
        </p:blipFill>
        <p:spPr>
          <a:xfrm>
            <a:off x="544592" y="815009"/>
            <a:ext cx="8054815" cy="3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767FE-848D-4448-9B9F-7AEC646E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AEMC’s forward work program – 5 priority areas of regulatory reform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CDDB0B-44B7-AA4C-BEE4-CDE7E2D2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820-FCDC-9D4F-B422-DEB35CEB4BD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6D7FD21-35C7-D349-A1A0-16EBE9D1D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88356"/>
              </p:ext>
            </p:extLst>
          </p:nvPr>
        </p:nvGraphicFramePr>
        <p:xfrm>
          <a:off x="305998" y="820740"/>
          <a:ext cx="8244002" cy="375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77">
                  <a:extLst>
                    <a:ext uri="{9D8B030D-6E8A-4147-A177-3AD203B41FA5}">
                      <a16:colId xmlns:a16="http://schemas.microsoft.com/office/drawing/2014/main" xmlns="" val="2331629723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xmlns="" val="65687896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Generator access and transmission pricing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Shift from large geographically concentrated to small geographically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</a:rPr>
                        <a:t> dispersed generation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1696447"/>
                  </a:ext>
                </a:extLst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System security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Services previously provided for free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not necessarily provided by new generation</a:t>
                      </a:r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7978296"/>
                  </a:ext>
                </a:extLst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Integrating distributed energy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Increased adoption of small-scale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solar and energy storage technologies</a:t>
                      </a:r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2006375"/>
                  </a:ext>
                </a:extLst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Digitalisation of energy supply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Increased adoption of digital technologies</a:t>
                      </a:r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82413"/>
                  </a:ext>
                </a:extLst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Aligning financial incentives with the physical needs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More variable demand and supply creating volatility</a:t>
                      </a:r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377615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3A239C-E34E-084C-9857-DCA51F7F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2802" y="872524"/>
            <a:ext cx="530396" cy="558000"/>
          </a:xfrm>
          <a:prstGeom prst="rect">
            <a:avLst/>
          </a:prstGeom>
        </p:spPr>
      </p:pic>
      <p:pic>
        <p:nvPicPr>
          <p:cNvPr id="2062" name="Picture 14" descr="C:\Users\JESSIE~1.FOR\AppData\Local\Temp\SNAGHTML3c9d4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13" y="3132118"/>
            <a:ext cx="786342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90" y="2347195"/>
            <a:ext cx="741428" cy="63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89" y="3909613"/>
            <a:ext cx="807306" cy="63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4"/>
          <a:stretch/>
        </p:blipFill>
        <p:spPr>
          <a:xfrm>
            <a:off x="3392504" y="1565000"/>
            <a:ext cx="649721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5740"/>
      </p:ext>
    </p:extLst>
  </p:cSld>
  <p:clrMapOvr>
    <a:masterClrMapping/>
  </p:clrMapOvr>
</p:sld>
</file>

<file path=ppt/theme/theme1.xml><?xml version="1.0" encoding="utf-8"?>
<a:theme xmlns:a="http://schemas.openxmlformats.org/drawingml/2006/main" name="AEMC Primary Presentation Template 16x9">
  <a:themeElements>
    <a:clrScheme name="AEMC3">
      <a:dk1>
        <a:srgbClr val="FFFFFF"/>
      </a:dk1>
      <a:lt1>
        <a:srgbClr val="58595B"/>
      </a:lt1>
      <a:dk2>
        <a:srgbClr val="FFFFFF"/>
      </a:dk2>
      <a:lt2>
        <a:srgbClr val="E6E6E6"/>
      </a:lt2>
      <a:accent1>
        <a:srgbClr val="7E4182"/>
      </a:accent1>
      <a:accent2>
        <a:srgbClr val="005983"/>
      </a:accent2>
      <a:accent3>
        <a:srgbClr val="00A8E5"/>
      </a:accent3>
      <a:accent4>
        <a:srgbClr val="96D2F0"/>
      </a:accent4>
      <a:accent5>
        <a:srgbClr val="BDCC2A"/>
      </a:accent5>
      <a:accent6>
        <a:srgbClr val="E58E1A"/>
      </a:accent6>
      <a:hlink>
        <a:srgbClr val="58595B"/>
      </a:hlink>
      <a:folHlink>
        <a:srgbClr val="58595B"/>
      </a:folHlink>
    </a:clrScheme>
    <a:fontScheme name="AE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MC Primary Presentation Template 16x9" id="{788AD36A-9F0C-FE4D-84C9-6EA20F40E2E6}" vid="{A2364C76-5967-9C42-8051-0107DA99B6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AA0380199494BACBB82A3603A267F" ma:contentTypeVersion="10" ma:contentTypeDescription="Create a new document." ma:contentTypeScope="" ma:versionID="b2c9f25c3b1276528011c3c8623ac773">
  <xsd:schema xmlns:xsd="http://www.w3.org/2001/XMLSchema" xmlns:xs="http://www.w3.org/2001/XMLSchema" xmlns:p="http://schemas.microsoft.com/office/2006/metadata/properties" xmlns:ns3="0aaa196c-11e6-40e5-965a-c17d90527557" xmlns:ns4="eea59b36-ba51-41b2-bdc2-fe9804affe13" targetNamespace="http://schemas.microsoft.com/office/2006/metadata/properties" ma:root="true" ma:fieldsID="80910261aa832c9ccbb4fbd9e4c46162" ns3:_="" ns4:_="">
    <xsd:import namespace="0aaa196c-11e6-40e5-965a-c17d90527557"/>
    <xsd:import namespace="eea59b36-ba51-41b2-bdc2-fe9804affe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a196c-11e6-40e5-965a-c17d90527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59b36-ba51-41b2-bdc2-fe9804affe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73025-21D3-425B-A26C-025D202C3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a196c-11e6-40e5-965a-c17d90527557"/>
    <ds:schemaRef ds:uri="eea59b36-ba51-41b2-bdc2-fe9804affe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FAF70-F411-42DE-90F5-8CC2306CC59E}">
  <ds:schemaRefs>
    <ds:schemaRef ds:uri="http://purl.org/dc/dcmitype/"/>
    <ds:schemaRef ds:uri="eea59b36-ba51-41b2-bdc2-fe9804affe13"/>
    <ds:schemaRef ds:uri="0aaa196c-11e6-40e5-965a-c17d9052755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5EB98F-1D43-4333-9422-197E5B354B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AEMC Primary Presentation Template 16x9</Template>
  <TotalTime>4092</TotalTime>
  <Words>860</Words>
  <Application>Microsoft Office PowerPoint</Application>
  <PresentationFormat>On-screen Show (16:9)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Tahoma</vt:lpstr>
      <vt:lpstr>Wingdings</vt:lpstr>
      <vt:lpstr>AEMC Primary Presentation Template 16x9</vt:lpstr>
      <vt:lpstr>Demystifying the energy market</vt:lpstr>
      <vt:lpstr>Outline</vt:lpstr>
      <vt:lpstr>NEM market design</vt:lpstr>
      <vt:lpstr>National governments and energy policy development</vt:lpstr>
      <vt:lpstr>Market body roles</vt:lpstr>
      <vt:lpstr>National objectives for electricity, gas and energy retail</vt:lpstr>
      <vt:lpstr>AEMC rule making process</vt:lpstr>
      <vt:lpstr>AEMC work program summary 2018-19</vt:lpstr>
      <vt:lpstr>AEMC’s forward work program – 5 priority areas of regulatory reform</vt:lpstr>
      <vt:lpstr>AEMC’s experience in retail energy competition</vt:lpstr>
      <vt:lpstr>Retail energy competition review and Tasmania</vt:lpstr>
      <vt:lpstr>Choice, control and protection for consumers</vt:lpstr>
      <vt:lpstr>Strengthening protections for customers in hardship – rule change</vt:lpstr>
      <vt:lpstr>PowerPoint Presentation</vt:lpstr>
      <vt:lpstr>Questions?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OR TWO LINE TITLE GOES HERE</dc:title>
  <dc:creator>Rowena Fairclough</dc:creator>
  <cp:lastModifiedBy>Danielle Slade</cp:lastModifiedBy>
  <cp:revision>61</cp:revision>
  <cp:lastPrinted>2019-10-29T22:26:26Z</cp:lastPrinted>
  <dcterms:created xsi:type="dcterms:W3CDTF">2018-05-18T01:02:08Z</dcterms:created>
  <dcterms:modified xsi:type="dcterms:W3CDTF">2019-10-29T22:27:38Z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0x0101009A1AA0380199494BACBB82A3603A267F</vt:lpwstr>
  </property>
</Properties>
</file>