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8"/>
  </p:notesMasterIdLst>
  <p:sldIdLst>
    <p:sldId id="256" r:id="rId2"/>
    <p:sldId id="279" r:id="rId3"/>
    <p:sldId id="280" r:id="rId4"/>
    <p:sldId id="391" r:id="rId5"/>
    <p:sldId id="392" r:id="rId6"/>
    <p:sldId id="281" r:id="rId7"/>
    <p:sldId id="282" r:id="rId8"/>
    <p:sldId id="283" r:id="rId9"/>
    <p:sldId id="284" r:id="rId10"/>
    <p:sldId id="285" r:id="rId11"/>
    <p:sldId id="286" r:id="rId12"/>
    <p:sldId id="387" r:id="rId13"/>
    <p:sldId id="287" r:id="rId14"/>
    <p:sldId id="289" r:id="rId15"/>
    <p:sldId id="290" r:id="rId16"/>
    <p:sldId id="291" r:id="rId17"/>
    <p:sldId id="292" r:id="rId18"/>
    <p:sldId id="293" r:id="rId19"/>
    <p:sldId id="294" r:id="rId20"/>
    <p:sldId id="295" r:id="rId21"/>
    <p:sldId id="296" r:id="rId22"/>
    <p:sldId id="388" r:id="rId23"/>
    <p:sldId id="297" r:id="rId24"/>
    <p:sldId id="298" r:id="rId25"/>
    <p:sldId id="299" r:id="rId26"/>
    <p:sldId id="300" r:id="rId27"/>
    <p:sldId id="394" r:id="rId28"/>
    <p:sldId id="301" r:id="rId29"/>
    <p:sldId id="302" r:id="rId30"/>
    <p:sldId id="303" r:id="rId31"/>
    <p:sldId id="337" r:id="rId32"/>
    <p:sldId id="304" r:id="rId33"/>
    <p:sldId id="338" r:id="rId34"/>
    <p:sldId id="339" r:id="rId35"/>
    <p:sldId id="340" r:id="rId36"/>
    <p:sldId id="305" r:id="rId37"/>
    <p:sldId id="341" r:id="rId38"/>
    <p:sldId id="342" r:id="rId39"/>
    <p:sldId id="343" r:id="rId40"/>
    <p:sldId id="307" r:id="rId41"/>
    <p:sldId id="309" r:id="rId42"/>
    <p:sldId id="310" r:id="rId43"/>
    <p:sldId id="311" r:id="rId44"/>
    <p:sldId id="312" r:id="rId45"/>
    <p:sldId id="313" r:id="rId46"/>
    <p:sldId id="314" r:id="rId47"/>
    <p:sldId id="315" r:id="rId48"/>
    <p:sldId id="316" r:id="rId49"/>
    <p:sldId id="317" r:id="rId50"/>
    <p:sldId id="318" r:id="rId51"/>
    <p:sldId id="319" r:id="rId52"/>
    <p:sldId id="320" r:id="rId53"/>
    <p:sldId id="397" r:id="rId54"/>
    <p:sldId id="321" r:id="rId55"/>
    <p:sldId id="396" r:id="rId56"/>
    <p:sldId id="323" r:id="rId57"/>
    <p:sldId id="324" r:id="rId58"/>
    <p:sldId id="325" r:id="rId59"/>
    <p:sldId id="326" r:id="rId60"/>
    <p:sldId id="327" r:id="rId61"/>
    <p:sldId id="328" r:id="rId62"/>
    <p:sldId id="329" r:id="rId63"/>
    <p:sldId id="330" r:id="rId64"/>
    <p:sldId id="331" r:id="rId65"/>
    <p:sldId id="332" r:id="rId66"/>
    <p:sldId id="333" r:id="rId67"/>
    <p:sldId id="334" r:id="rId68"/>
    <p:sldId id="335" r:id="rId69"/>
    <p:sldId id="336" r:id="rId70"/>
    <p:sldId id="345" r:id="rId71"/>
    <p:sldId id="346" r:id="rId72"/>
    <p:sldId id="347" r:id="rId73"/>
    <p:sldId id="348" r:id="rId74"/>
    <p:sldId id="349" r:id="rId75"/>
    <p:sldId id="350" r:id="rId76"/>
    <p:sldId id="351" r:id="rId77"/>
    <p:sldId id="389" r:id="rId78"/>
    <p:sldId id="353" r:id="rId79"/>
    <p:sldId id="354" r:id="rId80"/>
    <p:sldId id="355" r:id="rId81"/>
    <p:sldId id="356" r:id="rId82"/>
    <p:sldId id="357" r:id="rId83"/>
    <p:sldId id="358" r:id="rId84"/>
    <p:sldId id="359" r:id="rId85"/>
    <p:sldId id="360" r:id="rId86"/>
    <p:sldId id="361" r:id="rId87"/>
    <p:sldId id="362" r:id="rId88"/>
    <p:sldId id="363" r:id="rId89"/>
    <p:sldId id="364" r:id="rId90"/>
    <p:sldId id="365" r:id="rId91"/>
    <p:sldId id="366" r:id="rId92"/>
    <p:sldId id="367" r:id="rId93"/>
    <p:sldId id="386" r:id="rId94"/>
    <p:sldId id="368" r:id="rId95"/>
    <p:sldId id="369" r:id="rId96"/>
    <p:sldId id="371" r:id="rId97"/>
    <p:sldId id="372" r:id="rId98"/>
    <p:sldId id="373" r:id="rId99"/>
    <p:sldId id="375" r:id="rId100"/>
    <p:sldId id="376" r:id="rId101"/>
    <p:sldId id="377" r:id="rId102"/>
    <p:sldId id="378" r:id="rId103"/>
    <p:sldId id="379" r:id="rId104"/>
    <p:sldId id="380" r:id="rId105"/>
    <p:sldId id="390" r:id="rId106"/>
    <p:sldId id="344" r:id="rId10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DEE1F8"/>
    <a:srgbClr val="D7D9EB"/>
    <a:srgbClr val="46656F"/>
    <a:srgbClr val="6374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1"/>
    <p:restoredTop sz="75259" autoAdjust="0"/>
  </p:normalViewPr>
  <p:slideViewPr>
    <p:cSldViewPr snapToGrid="0">
      <p:cViewPr varScale="1">
        <p:scale>
          <a:sx n="50" d="100"/>
          <a:sy n="50" d="100"/>
        </p:scale>
        <p:origin x="581" y="4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608743-753E-4D23-BF31-7D50F765BF21}" type="doc">
      <dgm:prSet loTypeId="urn:microsoft.com/office/officeart/2005/8/layout/venn1" loCatId="relationship" qsTypeId="urn:microsoft.com/office/officeart/2005/8/quickstyle/simple1" qsCatId="simple" csTypeId="urn:microsoft.com/office/officeart/2005/8/colors/accent1_2" csCatId="accent1" phldr="1"/>
      <dgm:spPr/>
    </dgm:pt>
    <dgm:pt modelId="{0C0DEF7E-E799-4063-B8E5-1674ACFF9B39}">
      <dgm:prSet phldrT="[Text]"/>
      <dgm:spPr/>
      <dgm:t>
        <a:bodyPr/>
        <a:lstStyle/>
        <a:p>
          <a:r>
            <a:rPr lang="en-AU" dirty="0" smtClean="0"/>
            <a:t>Organisation</a:t>
          </a:r>
          <a:endParaRPr lang="en-AU" dirty="0"/>
        </a:p>
      </dgm:t>
    </dgm:pt>
    <dgm:pt modelId="{ECB4F1A8-23E6-406F-B00B-790D6579FC08}" type="parTrans" cxnId="{F86B11DD-30F5-4155-B3DC-AA93308A17B1}">
      <dgm:prSet/>
      <dgm:spPr/>
      <dgm:t>
        <a:bodyPr/>
        <a:lstStyle/>
        <a:p>
          <a:endParaRPr lang="en-AU"/>
        </a:p>
      </dgm:t>
    </dgm:pt>
    <dgm:pt modelId="{FF48D253-8397-487F-B9C4-0EEA31F6512A}" type="sibTrans" cxnId="{F86B11DD-30F5-4155-B3DC-AA93308A17B1}">
      <dgm:prSet/>
      <dgm:spPr/>
      <dgm:t>
        <a:bodyPr/>
        <a:lstStyle/>
        <a:p>
          <a:endParaRPr lang="en-AU"/>
        </a:p>
      </dgm:t>
    </dgm:pt>
    <dgm:pt modelId="{E30CD499-9EAD-4E99-95F7-5C821915FF76}">
      <dgm:prSet phldrT="[Text]"/>
      <dgm:spPr/>
      <dgm:t>
        <a:bodyPr/>
        <a:lstStyle/>
        <a:p>
          <a:r>
            <a:rPr lang="en-AU" dirty="0" smtClean="0"/>
            <a:t>Participant Customer</a:t>
          </a:r>
          <a:endParaRPr lang="en-AU" dirty="0"/>
        </a:p>
      </dgm:t>
    </dgm:pt>
    <dgm:pt modelId="{0EFFA560-71B7-471E-811C-834A20B7CAAD}" type="parTrans" cxnId="{7D817CBC-F19B-4D2A-8F7B-7E9755184969}">
      <dgm:prSet/>
      <dgm:spPr/>
      <dgm:t>
        <a:bodyPr/>
        <a:lstStyle/>
        <a:p>
          <a:endParaRPr lang="en-AU"/>
        </a:p>
      </dgm:t>
    </dgm:pt>
    <dgm:pt modelId="{20B66C69-6EE6-4F2C-B2E7-80B622124896}" type="sibTrans" cxnId="{7D817CBC-F19B-4D2A-8F7B-7E9755184969}">
      <dgm:prSet/>
      <dgm:spPr/>
      <dgm:t>
        <a:bodyPr/>
        <a:lstStyle/>
        <a:p>
          <a:endParaRPr lang="en-AU"/>
        </a:p>
      </dgm:t>
    </dgm:pt>
    <dgm:pt modelId="{5AA4E733-EA26-43F4-9A13-20C4247DA95E}">
      <dgm:prSet phldrT="[Text]"/>
      <dgm:spPr/>
      <dgm:t>
        <a:bodyPr/>
        <a:lstStyle/>
        <a:p>
          <a:r>
            <a:rPr lang="en-AU" dirty="0" smtClean="0"/>
            <a:t>Financial Counsellor</a:t>
          </a:r>
          <a:endParaRPr lang="en-AU" dirty="0"/>
        </a:p>
      </dgm:t>
    </dgm:pt>
    <dgm:pt modelId="{C8205BF3-DDAE-4881-917D-76938BEC0342}" type="parTrans" cxnId="{8D9D53A8-108C-4572-9CEE-836155C0C986}">
      <dgm:prSet/>
      <dgm:spPr/>
      <dgm:t>
        <a:bodyPr/>
        <a:lstStyle/>
        <a:p>
          <a:endParaRPr lang="en-AU"/>
        </a:p>
      </dgm:t>
    </dgm:pt>
    <dgm:pt modelId="{B1878A7F-65DA-43AA-A3D7-6E6EEAE6EA58}" type="sibTrans" cxnId="{8D9D53A8-108C-4572-9CEE-836155C0C986}">
      <dgm:prSet/>
      <dgm:spPr/>
      <dgm:t>
        <a:bodyPr/>
        <a:lstStyle/>
        <a:p>
          <a:endParaRPr lang="en-AU"/>
        </a:p>
      </dgm:t>
    </dgm:pt>
    <dgm:pt modelId="{31821C9C-9851-4E9B-B86F-650E579AF9B7}" type="pres">
      <dgm:prSet presAssocID="{92608743-753E-4D23-BF31-7D50F765BF21}" presName="compositeShape" presStyleCnt="0">
        <dgm:presLayoutVars>
          <dgm:chMax val="7"/>
          <dgm:dir/>
          <dgm:resizeHandles val="exact"/>
        </dgm:presLayoutVars>
      </dgm:prSet>
      <dgm:spPr/>
    </dgm:pt>
    <dgm:pt modelId="{99B2D389-C90B-4FE7-9FEF-AAAE71E4E3DA}" type="pres">
      <dgm:prSet presAssocID="{0C0DEF7E-E799-4063-B8E5-1674ACFF9B39}" presName="circ1" presStyleLbl="vennNode1" presStyleIdx="0" presStyleCnt="3"/>
      <dgm:spPr/>
      <dgm:t>
        <a:bodyPr/>
        <a:lstStyle/>
        <a:p>
          <a:endParaRPr lang="en-AU"/>
        </a:p>
      </dgm:t>
    </dgm:pt>
    <dgm:pt modelId="{B49D0499-EA18-4896-A3EE-E4E1A1C53A46}" type="pres">
      <dgm:prSet presAssocID="{0C0DEF7E-E799-4063-B8E5-1674ACFF9B39}" presName="circ1Tx" presStyleLbl="revTx" presStyleIdx="0" presStyleCnt="0">
        <dgm:presLayoutVars>
          <dgm:chMax val="0"/>
          <dgm:chPref val="0"/>
          <dgm:bulletEnabled val="1"/>
        </dgm:presLayoutVars>
      </dgm:prSet>
      <dgm:spPr/>
      <dgm:t>
        <a:bodyPr/>
        <a:lstStyle/>
        <a:p>
          <a:endParaRPr lang="en-AU"/>
        </a:p>
      </dgm:t>
    </dgm:pt>
    <dgm:pt modelId="{2C3BAF7A-5801-4130-98D9-A5F969600283}" type="pres">
      <dgm:prSet presAssocID="{E30CD499-9EAD-4E99-95F7-5C821915FF76}" presName="circ2" presStyleLbl="vennNode1" presStyleIdx="1" presStyleCnt="3"/>
      <dgm:spPr/>
      <dgm:t>
        <a:bodyPr/>
        <a:lstStyle/>
        <a:p>
          <a:endParaRPr lang="en-AU"/>
        </a:p>
      </dgm:t>
    </dgm:pt>
    <dgm:pt modelId="{60B6DD32-B761-40D8-A27A-496EF0EC9939}" type="pres">
      <dgm:prSet presAssocID="{E30CD499-9EAD-4E99-95F7-5C821915FF76}" presName="circ2Tx" presStyleLbl="revTx" presStyleIdx="0" presStyleCnt="0">
        <dgm:presLayoutVars>
          <dgm:chMax val="0"/>
          <dgm:chPref val="0"/>
          <dgm:bulletEnabled val="1"/>
        </dgm:presLayoutVars>
      </dgm:prSet>
      <dgm:spPr/>
      <dgm:t>
        <a:bodyPr/>
        <a:lstStyle/>
        <a:p>
          <a:endParaRPr lang="en-AU"/>
        </a:p>
      </dgm:t>
    </dgm:pt>
    <dgm:pt modelId="{1ED7B3C4-B04B-4F25-BE57-576D0C019649}" type="pres">
      <dgm:prSet presAssocID="{5AA4E733-EA26-43F4-9A13-20C4247DA95E}" presName="circ3" presStyleLbl="vennNode1" presStyleIdx="2" presStyleCnt="3"/>
      <dgm:spPr/>
      <dgm:t>
        <a:bodyPr/>
        <a:lstStyle/>
        <a:p>
          <a:endParaRPr lang="en-AU"/>
        </a:p>
      </dgm:t>
    </dgm:pt>
    <dgm:pt modelId="{52226BA6-9E48-4AB2-8D3F-0FF2D6FC08BE}" type="pres">
      <dgm:prSet presAssocID="{5AA4E733-EA26-43F4-9A13-20C4247DA95E}" presName="circ3Tx" presStyleLbl="revTx" presStyleIdx="0" presStyleCnt="0">
        <dgm:presLayoutVars>
          <dgm:chMax val="0"/>
          <dgm:chPref val="0"/>
          <dgm:bulletEnabled val="1"/>
        </dgm:presLayoutVars>
      </dgm:prSet>
      <dgm:spPr/>
      <dgm:t>
        <a:bodyPr/>
        <a:lstStyle/>
        <a:p>
          <a:endParaRPr lang="en-AU"/>
        </a:p>
      </dgm:t>
    </dgm:pt>
  </dgm:ptLst>
  <dgm:cxnLst>
    <dgm:cxn modelId="{8D9D53A8-108C-4572-9CEE-836155C0C986}" srcId="{92608743-753E-4D23-BF31-7D50F765BF21}" destId="{5AA4E733-EA26-43F4-9A13-20C4247DA95E}" srcOrd="2" destOrd="0" parTransId="{C8205BF3-DDAE-4881-917D-76938BEC0342}" sibTransId="{B1878A7F-65DA-43AA-A3D7-6E6EEAE6EA58}"/>
    <dgm:cxn modelId="{6A751E2B-69DB-4BCD-8359-702A4823BBDA}" type="presOf" srcId="{5AA4E733-EA26-43F4-9A13-20C4247DA95E}" destId="{52226BA6-9E48-4AB2-8D3F-0FF2D6FC08BE}" srcOrd="1" destOrd="0" presId="urn:microsoft.com/office/officeart/2005/8/layout/venn1"/>
    <dgm:cxn modelId="{A98EE19A-3EBE-44CD-8144-9E9A13B787BD}" type="presOf" srcId="{5AA4E733-EA26-43F4-9A13-20C4247DA95E}" destId="{1ED7B3C4-B04B-4F25-BE57-576D0C019649}" srcOrd="0" destOrd="0" presId="urn:microsoft.com/office/officeart/2005/8/layout/venn1"/>
    <dgm:cxn modelId="{7D817CBC-F19B-4D2A-8F7B-7E9755184969}" srcId="{92608743-753E-4D23-BF31-7D50F765BF21}" destId="{E30CD499-9EAD-4E99-95F7-5C821915FF76}" srcOrd="1" destOrd="0" parTransId="{0EFFA560-71B7-471E-811C-834A20B7CAAD}" sibTransId="{20B66C69-6EE6-4F2C-B2E7-80B622124896}"/>
    <dgm:cxn modelId="{529E4671-6A71-40A4-9E53-2D4C534C5691}" type="presOf" srcId="{92608743-753E-4D23-BF31-7D50F765BF21}" destId="{31821C9C-9851-4E9B-B86F-650E579AF9B7}" srcOrd="0" destOrd="0" presId="urn:microsoft.com/office/officeart/2005/8/layout/venn1"/>
    <dgm:cxn modelId="{91036D70-0B3D-4778-B724-5C30AD5DF43D}" type="presOf" srcId="{0C0DEF7E-E799-4063-B8E5-1674ACFF9B39}" destId="{B49D0499-EA18-4896-A3EE-E4E1A1C53A46}" srcOrd="1" destOrd="0" presId="urn:microsoft.com/office/officeart/2005/8/layout/venn1"/>
    <dgm:cxn modelId="{3A483E9D-C75A-4CDF-8697-2B3C28800956}" type="presOf" srcId="{E30CD499-9EAD-4E99-95F7-5C821915FF76}" destId="{60B6DD32-B761-40D8-A27A-496EF0EC9939}" srcOrd="1" destOrd="0" presId="urn:microsoft.com/office/officeart/2005/8/layout/venn1"/>
    <dgm:cxn modelId="{FCFB7722-90AE-4127-B739-B38EA76DE3CF}" type="presOf" srcId="{0C0DEF7E-E799-4063-B8E5-1674ACFF9B39}" destId="{99B2D389-C90B-4FE7-9FEF-AAAE71E4E3DA}" srcOrd="0" destOrd="0" presId="urn:microsoft.com/office/officeart/2005/8/layout/venn1"/>
    <dgm:cxn modelId="{05E05AAB-3579-412A-BAE6-312D49F0E892}" type="presOf" srcId="{E30CD499-9EAD-4E99-95F7-5C821915FF76}" destId="{2C3BAF7A-5801-4130-98D9-A5F969600283}" srcOrd="0" destOrd="0" presId="urn:microsoft.com/office/officeart/2005/8/layout/venn1"/>
    <dgm:cxn modelId="{F86B11DD-30F5-4155-B3DC-AA93308A17B1}" srcId="{92608743-753E-4D23-BF31-7D50F765BF21}" destId="{0C0DEF7E-E799-4063-B8E5-1674ACFF9B39}" srcOrd="0" destOrd="0" parTransId="{ECB4F1A8-23E6-406F-B00B-790D6579FC08}" sibTransId="{FF48D253-8397-487F-B9C4-0EEA31F6512A}"/>
    <dgm:cxn modelId="{9EEF7CCB-6ED9-4D06-BAA0-EA454AA03891}" type="presParOf" srcId="{31821C9C-9851-4E9B-B86F-650E579AF9B7}" destId="{99B2D389-C90B-4FE7-9FEF-AAAE71E4E3DA}" srcOrd="0" destOrd="0" presId="urn:microsoft.com/office/officeart/2005/8/layout/venn1"/>
    <dgm:cxn modelId="{B474E9C4-52F4-403A-8367-C0967B6DA038}" type="presParOf" srcId="{31821C9C-9851-4E9B-B86F-650E579AF9B7}" destId="{B49D0499-EA18-4896-A3EE-E4E1A1C53A46}" srcOrd="1" destOrd="0" presId="urn:microsoft.com/office/officeart/2005/8/layout/venn1"/>
    <dgm:cxn modelId="{7400B243-5F85-45A5-8AE6-B2A98A5DB133}" type="presParOf" srcId="{31821C9C-9851-4E9B-B86F-650E579AF9B7}" destId="{2C3BAF7A-5801-4130-98D9-A5F969600283}" srcOrd="2" destOrd="0" presId="urn:microsoft.com/office/officeart/2005/8/layout/venn1"/>
    <dgm:cxn modelId="{280EAAEA-E616-4998-8B6F-950D68373FB8}" type="presParOf" srcId="{31821C9C-9851-4E9B-B86F-650E579AF9B7}" destId="{60B6DD32-B761-40D8-A27A-496EF0EC9939}" srcOrd="3" destOrd="0" presId="urn:microsoft.com/office/officeart/2005/8/layout/venn1"/>
    <dgm:cxn modelId="{E5C59627-AF0D-4486-B665-6996E4C744B7}" type="presParOf" srcId="{31821C9C-9851-4E9B-B86F-650E579AF9B7}" destId="{1ED7B3C4-B04B-4F25-BE57-576D0C019649}" srcOrd="4" destOrd="0" presId="urn:microsoft.com/office/officeart/2005/8/layout/venn1"/>
    <dgm:cxn modelId="{50A8702E-4382-4C24-89C4-6E92F19F8462}" type="presParOf" srcId="{31821C9C-9851-4E9B-B86F-650E579AF9B7}" destId="{52226BA6-9E48-4AB2-8D3F-0FF2D6FC08BE}"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524D0E-F33F-4A64-874C-D52C4B738A8F}"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AU"/>
        </a:p>
      </dgm:t>
    </dgm:pt>
    <dgm:pt modelId="{8BA1F981-F67E-4D38-B1D3-A86F28C25017}">
      <dgm:prSet phldrT="[Text]"/>
      <dgm:spPr/>
      <dgm:t>
        <a:bodyPr/>
        <a:lstStyle/>
        <a:p>
          <a:r>
            <a:rPr lang="en-AU"/>
            <a:t>Participants</a:t>
          </a:r>
        </a:p>
      </dgm:t>
    </dgm:pt>
    <dgm:pt modelId="{123C2505-2DA0-4461-B7B6-3D33957011AB}" type="parTrans" cxnId="{FCC8ACE0-5728-4B60-BB33-3FAE6FB5F46E}">
      <dgm:prSet/>
      <dgm:spPr/>
      <dgm:t>
        <a:bodyPr/>
        <a:lstStyle/>
        <a:p>
          <a:endParaRPr lang="en-AU"/>
        </a:p>
      </dgm:t>
    </dgm:pt>
    <dgm:pt modelId="{E54CBF4A-5EF3-4E81-B884-440467B1F462}" type="sibTrans" cxnId="{FCC8ACE0-5728-4B60-BB33-3FAE6FB5F46E}">
      <dgm:prSet/>
      <dgm:spPr/>
      <dgm:t>
        <a:bodyPr/>
        <a:lstStyle/>
        <a:p>
          <a:endParaRPr lang="en-AU"/>
        </a:p>
      </dgm:t>
    </dgm:pt>
    <dgm:pt modelId="{34376999-8556-4F27-99F9-8F8F01BBB466}">
      <dgm:prSet phldrT="[Text]"/>
      <dgm:spPr/>
      <dgm:t>
        <a:bodyPr/>
        <a:lstStyle/>
        <a:p>
          <a:r>
            <a:rPr lang="en-AU"/>
            <a:t>Financial Counsellor</a:t>
          </a:r>
        </a:p>
      </dgm:t>
    </dgm:pt>
    <dgm:pt modelId="{A48D91C3-A117-4348-A25D-68ACE873C4F1}" type="parTrans" cxnId="{CEA465C9-94E4-4320-BBA6-104198DCC886}">
      <dgm:prSet/>
      <dgm:spPr/>
      <dgm:t>
        <a:bodyPr/>
        <a:lstStyle/>
        <a:p>
          <a:endParaRPr lang="en-AU"/>
        </a:p>
      </dgm:t>
    </dgm:pt>
    <dgm:pt modelId="{6B203199-46B4-459E-84B9-A867AD390F20}" type="sibTrans" cxnId="{CEA465C9-94E4-4320-BBA6-104198DCC886}">
      <dgm:prSet/>
      <dgm:spPr/>
      <dgm:t>
        <a:bodyPr/>
        <a:lstStyle/>
        <a:p>
          <a:endParaRPr lang="en-AU"/>
        </a:p>
      </dgm:t>
    </dgm:pt>
    <dgm:pt modelId="{042CD395-8136-44DA-9A0F-581CC55812F5}">
      <dgm:prSet phldrT="[Text]"/>
      <dgm:spPr/>
      <dgm:t>
        <a:bodyPr/>
        <a:lstStyle/>
        <a:p>
          <a:r>
            <a:rPr lang="en-AU" dirty="0" smtClean="0"/>
            <a:t>Organisation's </a:t>
          </a:r>
          <a:r>
            <a:rPr lang="en-AU" dirty="0"/>
            <a:t>vision and mission, policies</a:t>
          </a:r>
        </a:p>
      </dgm:t>
    </dgm:pt>
    <dgm:pt modelId="{045ED2CB-CD2F-440B-A1F2-65780DB71882}" type="parTrans" cxnId="{5A79E169-F407-46FD-8360-411CEE541A2F}">
      <dgm:prSet/>
      <dgm:spPr/>
      <dgm:t>
        <a:bodyPr/>
        <a:lstStyle/>
        <a:p>
          <a:endParaRPr lang="en-AU"/>
        </a:p>
      </dgm:t>
    </dgm:pt>
    <dgm:pt modelId="{ED6BD3F2-FDD7-4612-95E0-61A6A525DB48}" type="sibTrans" cxnId="{5A79E169-F407-46FD-8360-411CEE541A2F}">
      <dgm:prSet/>
      <dgm:spPr/>
      <dgm:t>
        <a:bodyPr/>
        <a:lstStyle/>
        <a:p>
          <a:endParaRPr lang="en-AU"/>
        </a:p>
      </dgm:t>
    </dgm:pt>
    <dgm:pt modelId="{33CF479C-779B-4C11-8ADF-77E570CD3331}">
      <dgm:prSet phldrT="[Text]"/>
      <dgm:spPr/>
      <dgm:t>
        <a:bodyPr/>
        <a:lstStyle/>
        <a:p>
          <a:r>
            <a:rPr lang="en-AU"/>
            <a:t>Stakeholders  internal, external, values, beliefs</a:t>
          </a:r>
        </a:p>
      </dgm:t>
    </dgm:pt>
    <dgm:pt modelId="{DB9D4638-0E2B-45D6-88D8-F5DFB0590D22}" type="parTrans" cxnId="{EDF84776-FBB4-42AE-B97E-78BABDE62E33}">
      <dgm:prSet/>
      <dgm:spPr/>
      <dgm:t>
        <a:bodyPr/>
        <a:lstStyle/>
        <a:p>
          <a:endParaRPr lang="en-AU"/>
        </a:p>
      </dgm:t>
    </dgm:pt>
    <dgm:pt modelId="{1041812D-8529-42D8-80F0-2FFB147714BA}" type="sibTrans" cxnId="{EDF84776-FBB4-42AE-B97E-78BABDE62E33}">
      <dgm:prSet/>
      <dgm:spPr/>
      <dgm:t>
        <a:bodyPr/>
        <a:lstStyle/>
        <a:p>
          <a:endParaRPr lang="en-AU"/>
        </a:p>
      </dgm:t>
    </dgm:pt>
    <dgm:pt modelId="{9386F331-EC9C-409A-9E35-C0CB0FB1841D}">
      <dgm:prSet phldrT="[Text]"/>
      <dgm:spPr/>
      <dgm:t>
        <a:bodyPr/>
        <a:lstStyle/>
        <a:p>
          <a:r>
            <a:rPr lang="en-AU"/>
            <a:t>Funding Body</a:t>
          </a:r>
        </a:p>
      </dgm:t>
    </dgm:pt>
    <dgm:pt modelId="{1122AA2F-F326-410C-9318-3827BBA149E8}" type="parTrans" cxnId="{EA203B74-C709-48CD-95FC-8B350E1B04D9}">
      <dgm:prSet/>
      <dgm:spPr/>
      <dgm:t>
        <a:bodyPr/>
        <a:lstStyle/>
        <a:p>
          <a:endParaRPr lang="en-AU"/>
        </a:p>
      </dgm:t>
    </dgm:pt>
    <dgm:pt modelId="{BB463CCE-2B00-4B00-B000-82749941BA80}" type="sibTrans" cxnId="{EA203B74-C709-48CD-95FC-8B350E1B04D9}">
      <dgm:prSet/>
      <dgm:spPr/>
      <dgm:t>
        <a:bodyPr/>
        <a:lstStyle/>
        <a:p>
          <a:endParaRPr lang="en-AU"/>
        </a:p>
      </dgm:t>
    </dgm:pt>
    <dgm:pt modelId="{D8A7EDFB-0E82-419F-B10A-9BA243E3A075}">
      <dgm:prSet phldrT="[Text]"/>
      <dgm:spPr/>
      <dgm:t>
        <a:bodyPr/>
        <a:lstStyle/>
        <a:p>
          <a:r>
            <a:rPr lang="en-AU"/>
            <a:t>Legisliative requirments and bodies</a:t>
          </a:r>
        </a:p>
      </dgm:t>
    </dgm:pt>
    <dgm:pt modelId="{282D4F0F-CF8E-4E1E-8043-EF644A259E99}" type="parTrans" cxnId="{853699AA-75D4-4B33-8444-EC1EF7B53974}">
      <dgm:prSet/>
      <dgm:spPr/>
      <dgm:t>
        <a:bodyPr/>
        <a:lstStyle/>
        <a:p>
          <a:endParaRPr lang="en-AU"/>
        </a:p>
      </dgm:t>
    </dgm:pt>
    <dgm:pt modelId="{A82A32AF-4D37-4008-8C52-8E14B95D67B3}" type="sibTrans" cxnId="{853699AA-75D4-4B33-8444-EC1EF7B53974}">
      <dgm:prSet/>
      <dgm:spPr/>
      <dgm:t>
        <a:bodyPr/>
        <a:lstStyle/>
        <a:p>
          <a:endParaRPr lang="en-AU"/>
        </a:p>
      </dgm:t>
    </dgm:pt>
    <dgm:pt modelId="{E03DED38-2C24-48D9-A690-1FC0D4630BA6}">
      <dgm:prSet phldrT="[Text]"/>
      <dgm:spPr/>
      <dgm:t>
        <a:bodyPr/>
        <a:lstStyle/>
        <a:p>
          <a:r>
            <a:rPr lang="en-AU" smtClean="0"/>
            <a:t>Others </a:t>
          </a:r>
          <a:endParaRPr lang="en-AU"/>
        </a:p>
      </dgm:t>
    </dgm:pt>
    <dgm:pt modelId="{F54603CC-E146-4FC7-9A8F-AAC6096F161E}" type="parTrans" cxnId="{DC08B418-1E66-4469-8AE7-8122C10EC136}">
      <dgm:prSet/>
      <dgm:spPr/>
      <dgm:t>
        <a:bodyPr/>
        <a:lstStyle/>
        <a:p>
          <a:endParaRPr lang="en-AU"/>
        </a:p>
      </dgm:t>
    </dgm:pt>
    <dgm:pt modelId="{48C5267C-ECDD-425E-B41B-E018348DA7FB}" type="sibTrans" cxnId="{DC08B418-1E66-4469-8AE7-8122C10EC136}">
      <dgm:prSet/>
      <dgm:spPr/>
      <dgm:t>
        <a:bodyPr/>
        <a:lstStyle/>
        <a:p>
          <a:endParaRPr lang="en-AU"/>
        </a:p>
      </dgm:t>
    </dgm:pt>
    <dgm:pt modelId="{1BB95E4F-5A1F-4CC8-A048-805B866C7754}" type="pres">
      <dgm:prSet presAssocID="{5E524D0E-F33F-4A64-874C-D52C4B738A8F}" presName="Name0" presStyleCnt="0">
        <dgm:presLayoutVars>
          <dgm:chMax val="1"/>
          <dgm:chPref val="1"/>
          <dgm:dir/>
          <dgm:animOne val="branch"/>
          <dgm:animLvl val="lvl"/>
        </dgm:presLayoutVars>
      </dgm:prSet>
      <dgm:spPr/>
      <dgm:t>
        <a:bodyPr/>
        <a:lstStyle/>
        <a:p>
          <a:endParaRPr lang="en-AU"/>
        </a:p>
      </dgm:t>
    </dgm:pt>
    <dgm:pt modelId="{5A6300F5-C540-4B24-842E-C6D726C0A19B}" type="pres">
      <dgm:prSet presAssocID="{8BA1F981-F67E-4D38-B1D3-A86F28C25017}" presName="Parent" presStyleLbl="node0" presStyleIdx="0" presStyleCnt="1">
        <dgm:presLayoutVars>
          <dgm:chMax val="6"/>
          <dgm:chPref val="6"/>
        </dgm:presLayoutVars>
      </dgm:prSet>
      <dgm:spPr/>
      <dgm:t>
        <a:bodyPr/>
        <a:lstStyle/>
        <a:p>
          <a:endParaRPr lang="en-AU"/>
        </a:p>
      </dgm:t>
    </dgm:pt>
    <dgm:pt modelId="{56220E76-05BA-43A8-B231-528290B9D539}" type="pres">
      <dgm:prSet presAssocID="{34376999-8556-4F27-99F9-8F8F01BBB466}" presName="Accent1" presStyleCnt="0"/>
      <dgm:spPr/>
    </dgm:pt>
    <dgm:pt modelId="{BBB1EFCE-4911-4CE9-9DD3-CF7F7556C230}" type="pres">
      <dgm:prSet presAssocID="{34376999-8556-4F27-99F9-8F8F01BBB466}" presName="Accent" presStyleLbl="bgShp" presStyleIdx="0" presStyleCnt="6"/>
      <dgm:spPr/>
    </dgm:pt>
    <dgm:pt modelId="{AEAA5E3A-B276-4359-BD56-FF69FEE99AE6}" type="pres">
      <dgm:prSet presAssocID="{34376999-8556-4F27-99F9-8F8F01BBB466}" presName="Child1" presStyleLbl="node1" presStyleIdx="0" presStyleCnt="6">
        <dgm:presLayoutVars>
          <dgm:chMax val="0"/>
          <dgm:chPref val="0"/>
          <dgm:bulletEnabled val="1"/>
        </dgm:presLayoutVars>
      </dgm:prSet>
      <dgm:spPr/>
      <dgm:t>
        <a:bodyPr/>
        <a:lstStyle/>
        <a:p>
          <a:endParaRPr lang="en-AU"/>
        </a:p>
      </dgm:t>
    </dgm:pt>
    <dgm:pt modelId="{F7265C7A-34D6-4D51-BF01-8DB879E4E043}" type="pres">
      <dgm:prSet presAssocID="{042CD395-8136-44DA-9A0F-581CC55812F5}" presName="Accent2" presStyleCnt="0"/>
      <dgm:spPr/>
    </dgm:pt>
    <dgm:pt modelId="{FEC2F996-241F-40C9-9E41-FAB19E81A999}" type="pres">
      <dgm:prSet presAssocID="{042CD395-8136-44DA-9A0F-581CC55812F5}" presName="Accent" presStyleLbl="bgShp" presStyleIdx="1" presStyleCnt="6"/>
      <dgm:spPr/>
    </dgm:pt>
    <dgm:pt modelId="{4DB18E63-D981-4701-96BB-D5ECEED4806D}" type="pres">
      <dgm:prSet presAssocID="{042CD395-8136-44DA-9A0F-581CC55812F5}" presName="Child2" presStyleLbl="node1" presStyleIdx="1" presStyleCnt="6">
        <dgm:presLayoutVars>
          <dgm:chMax val="0"/>
          <dgm:chPref val="0"/>
          <dgm:bulletEnabled val="1"/>
        </dgm:presLayoutVars>
      </dgm:prSet>
      <dgm:spPr/>
      <dgm:t>
        <a:bodyPr/>
        <a:lstStyle/>
        <a:p>
          <a:endParaRPr lang="en-AU"/>
        </a:p>
      </dgm:t>
    </dgm:pt>
    <dgm:pt modelId="{3CA6ABD7-2545-47A8-8AA6-9DE8FEF6B302}" type="pres">
      <dgm:prSet presAssocID="{33CF479C-779B-4C11-8ADF-77E570CD3331}" presName="Accent3" presStyleCnt="0"/>
      <dgm:spPr/>
    </dgm:pt>
    <dgm:pt modelId="{A78F1125-181B-437B-83B1-B0EEFB675CDF}" type="pres">
      <dgm:prSet presAssocID="{33CF479C-779B-4C11-8ADF-77E570CD3331}" presName="Accent" presStyleLbl="bgShp" presStyleIdx="2" presStyleCnt="6"/>
      <dgm:spPr/>
    </dgm:pt>
    <dgm:pt modelId="{D1CDBE5E-B886-4076-ACCD-399FA5329E5F}" type="pres">
      <dgm:prSet presAssocID="{33CF479C-779B-4C11-8ADF-77E570CD3331}" presName="Child3" presStyleLbl="node1" presStyleIdx="2" presStyleCnt="6">
        <dgm:presLayoutVars>
          <dgm:chMax val="0"/>
          <dgm:chPref val="0"/>
          <dgm:bulletEnabled val="1"/>
        </dgm:presLayoutVars>
      </dgm:prSet>
      <dgm:spPr/>
      <dgm:t>
        <a:bodyPr/>
        <a:lstStyle/>
        <a:p>
          <a:endParaRPr lang="en-AU"/>
        </a:p>
      </dgm:t>
    </dgm:pt>
    <dgm:pt modelId="{4616324F-F14D-4C15-B742-DCE3BCE7DC15}" type="pres">
      <dgm:prSet presAssocID="{9386F331-EC9C-409A-9E35-C0CB0FB1841D}" presName="Accent4" presStyleCnt="0"/>
      <dgm:spPr/>
    </dgm:pt>
    <dgm:pt modelId="{09835267-FB64-4896-BC15-F3999BDC98EC}" type="pres">
      <dgm:prSet presAssocID="{9386F331-EC9C-409A-9E35-C0CB0FB1841D}" presName="Accent" presStyleLbl="bgShp" presStyleIdx="3" presStyleCnt="6"/>
      <dgm:spPr/>
    </dgm:pt>
    <dgm:pt modelId="{021DBDC7-5B72-4B25-8F11-F62EDF648BC0}" type="pres">
      <dgm:prSet presAssocID="{9386F331-EC9C-409A-9E35-C0CB0FB1841D}" presName="Child4" presStyleLbl="node1" presStyleIdx="3" presStyleCnt="6">
        <dgm:presLayoutVars>
          <dgm:chMax val="0"/>
          <dgm:chPref val="0"/>
          <dgm:bulletEnabled val="1"/>
        </dgm:presLayoutVars>
      </dgm:prSet>
      <dgm:spPr/>
      <dgm:t>
        <a:bodyPr/>
        <a:lstStyle/>
        <a:p>
          <a:endParaRPr lang="en-AU"/>
        </a:p>
      </dgm:t>
    </dgm:pt>
    <dgm:pt modelId="{7AC52DF9-9D3B-4F7D-AC62-688B7B46F407}" type="pres">
      <dgm:prSet presAssocID="{D8A7EDFB-0E82-419F-B10A-9BA243E3A075}" presName="Accent5" presStyleCnt="0"/>
      <dgm:spPr/>
    </dgm:pt>
    <dgm:pt modelId="{E1491580-A6E3-4CAA-8007-2B1D8507E107}" type="pres">
      <dgm:prSet presAssocID="{D8A7EDFB-0E82-419F-B10A-9BA243E3A075}" presName="Accent" presStyleLbl="bgShp" presStyleIdx="4" presStyleCnt="6"/>
      <dgm:spPr/>
    </dgm:pt>
    <dgm:pt modelId="{58C0776C-E3BA-4316-9A18-E6CBE5E4F292}" type="pres">
      <dgm:prSet presAssocID="{D8A7EDFB-0E82-419F-B10A-9BA243E3A075}" presName="Child5" presStyleLbl="node1" presStyleIdx="4" presStyleCnt="6">
        <dgm:presLayoutVars>
          <dgm:chMax val="0"/>
          <dgm:chPref val="0"/>
          <dgm:bulletEnabled val="1"/>
        </dgm:presLayoutVars>
      </dgm:prSet>
      <dgm:spPr/>
      <dgm:t>
        <a:bodyPr/>
        <a:lstStyle/>
        <a:p>
          <a:endParaRPr lang="en-AU"/>
        </a:p>
      </dgm:t>
    </dgm:pt>
    <dgm:pt modelId="{A66D1292-8443-488D-A83C-BBD3D7E0183C}" type="pres">
      <dgm:prSet presAssocID="{E03DED38-2C24-48D9-A690-1FC0D4630BA6}" presName="Accent6" presStyleCnt="0"/>
      <dgm:spPr/>
    </dgm:pt>
    <dgm:pt modelId="{51E9733F-3F4B-4607-9B2B-7BBD89FD07CB}" type="pres">
      <dgm:prSet presAssocID="{E03DED38-2C24-48D9-A690-1FC0D4630BA6}" presName="Accent" presStyleLbl="bgShp" presStyleIdx="5" presStyleCnt="6"/>
      <dgm:spPr/>
    </dgm:pt>
    <dgm:pt modelId="{77B0FA0D-8925-4246-AAD6-BA2908222800}" type="pres">
      <dgm:prSet presAssocID="{E03DED38-2C24-48D9-A690-1FC0D4630BA6}" presName="Child6" presStyleLbl="node1" presStyleIdx="5" presStyleCnt="6">
        <dgm:presLayoutVars>
          <dgm:chMax val="0"/>
          <dgm:chPref val="0"/>
          <dgm:bulletEnabled val="1"/>
        </dgm:presLayoutVars>
      </dgm:prSet>
      <dgm:spPr/>
      <dgm:t>
        <a:bodyPr/>
        <a:lstStyle/>
        <a:p>
          <a:endParaRPr lang="en-AU"/>
        </a:p>
      </dgm:t>
    </dgm:pt>
  </dgm:ptLst>
  <dgm:cxnLst>
    <dgm:cxn modelId="{DC08B418-1E66-4469-8AE7-8122C10EC136}" srcId="{8BA1F981-F67E-4D38-B1D3-A86F28C25017}" destId="{E03DED38-2C24-48D9-A690-1FC0D4630BA6}" srcOrd="5" destOrd="0" parTransId="{F54603CC-E146-4FC7-9A8F-AAC6096F161E}" sibTransId="{48C5267C-ECDD-425E-B41B-E018348DA7FB}"/>
    <dgm:cxn modelId="{853699AA-75D4-4B33-8444-EC1EF7B53974}" srcId="{8BA1F981-F67E-4D38-B1D3-A86F28C25017}" destId="{D8A7EDFB-0E82-419F-B10A-9BA243E3A075}" srcOrd="4" destOrd="0" parTransId="{282D4F0F-CF8E-4E1E-8043-EF644A259E99}" sibTransId="{A82A32AF-4D37-4008-8C52-8E14B95D67B3}"/>
    <dgm:cxn modelId="{9CB779D0-E2F1-4BE5-B372-2F7961DA8552}" type="presOf" srcId="{5E524D0E-F33F-4A64-874C-D52C4B738A8F}" destId="{1BB95E4F-5A1F-4CC8-A048-805B866C7754}" srcOrd="0" destOrd="0" presId="urn:microsoft.com/office/officeart/2011/layout/HexagonRadial"/>
    <dgm:cxn modelId="{EA203B74-C709-48CD-95FC-8B350E1B04D9}" srcId="{8BA1F981-F67E-4D38-B1D3-A86F28C25017}" destId="{9386F331-EC9C-409A-9E35-C0CB0FB1841D}" srcOrd="3" destOrd="0" parTransId="{1122AA2F-F326-410C-9318-3827BBA149E8}" sibTransId="{BB463CCE-2B00-4B00-B000-82749941BA80}"/>
    <dgm:cxn modelId="{EDF84776-FBB4-42AE-B97E-78BABDE62E33}" srcId="{8BA1F981-F67E-4D38-B1D3-A86F28C25017}" destId="{33CF479C-779B-4C11-8ADF-77E570CD3331}" srcOrd="2" destOrd="0" parTransId="{DB9D4638-0E2B-45D6-88D8-F5DFB0590D22}" sibTransId="{1041812D-8529-42D8-80F0-2FFB147714BA}"/>
    <dgm:cxn modelId="{28107423-F439-4357-9429-3A701DD1E73F}" type="presOf" srcId="{D8A7EDFB-0E82-419F-B10A-9BA243E3A075}" destId="{58C0776C-E3BA-4316-9A18-E6CBE5E4F292}" srcOrd="0" destOrd="0" presId="urn:microsoft.com/office/officeart/2011/layout/HexagonRadial"/>
    <dgm:cxn modelId="{5A79E169-F407-46FD-8360-411CEE541A2F}" srcId="{8BA1F981-F67E-4D38-B1D3-A86F28C25017}" destId="{042CD395-8136-44DA-9A0F-581CC55812F5}" srcOrd="1" destOrd="0" parTransId="{045ED2CB-CD2F-440B-A1F2-65780DB71882}" sibTransId="{ED6BD3F2-FDD7-4612-95E0-61A6A525DB48}"/>
    <dgm:cxn modelId="{2591478F-7A1C-4310-B19B-91196AB6210D}" type="presOf" srcId="{E03DED38-2C24-48D9-A690-1FC0D4630BA6}" destId="{77B0FA0D-8925-4246-AAD6-BA2908222800}" srcOrd="0" destOrd="0" presId="urn:microsoft.com/office/officeart/2011/layout/HexagonRadial"/>
    <dgm:cxn modelId="{F990D41C-AA8F-455B-AC46-424AB923EA44}" type="presOf" srcId="{042CD395-8136-44DA-9A0F-581CC55812F5}" destId="{4DB18E63-D981-4701-96BB-D5ECEED4806D}" srcOrd="0" destOrd="0" presId="urn:microsoft.com/office/officeart/2011/layout/HexagonRadial"/>
    <dgm:cxn modelId="{666A73E6-A93F-4E04-8AB5-887347D650B3}" type="presOf" srcId="{34376999-8556-4F27-99F9-8F8F01BBB466}" destId="{AEAA5E3A-B276-4359-BD56-FF69FEE99AE6}" srcOrd="0" destOrd="0" presId="urn:microsoft.com/office/officeart/2011/layout/HexagonRadial"/>
    <dgm:cxn modelId="{132C071D-29C7-4E20-AECB-D0F6CE92633C}" type="presOf" srcId="{8BA1F981-F67E-4D38-B1D3-A86F28C25017}" destId="{5A6300F5-C540-4B24-842E-C6D726C0A19B}" srcOrd="0" destOrd="0" presId="urn:microsoft.com/office/officeart/2011/layout/HexagonRadial"/>
    <dgm:cxn modelId="{CEA465C9-94E4-4320-BBA6-104198DCC886}" srcId="{8BA1F981-F67E-4D38-B1D3-A86F28C25017}" destId="{34376999-8556-4F27-99F9-8F8F01BBB466}" srcOrd="0" destOrd="0" parTransId="{A48D91C3-A117-4348-A25D-68ACE873C4F1}" sibTransId="{6B203199-46B4-459E-84B9-A867AD390F20}"/>
    <dgm:cxn modelId="{FCC8ACE0-5728-4B60-BB33-3FAE6FB5F46E}" srcId="{5E524D0E-F33F-4A64-874C-D52C4B738A8F}" destId="{8BA1F981-F67E-4D38-B1D3-A86F28C25017}" srcOrd="0" destOrd="0" parTransId="{123C2505-2DA0-4461-B7B6-3D33957011AB}" sibTransId="{E54CBF4A-5EF3-4E81-B884-440467B1F462}"/>
    <dgm:cxn modelId="{04E2E5E6-6E41-436B-B297-1B81D65676F0}" type="presOf" srcId="{9386F331-EC9C-409A-9E35-C0CB0FB1841D}" destId="{021DBDC7-5B72-4B25-8F11-F62EDF648BC0}" srcOrd="0" destOrd="0" presId="urn:microsoft.com/office/officeart/2011/layout/HexagonRadial"/>
    <dgm:cxn modelId="{DDC01A3E-3AD1-4432-A1BE-D45F189A0367}" type="presOf" srcId="{33CF479C-779B-4C11-8ADF-77E570CD3331}" destId="{D1CDBE5E-B886-4076-ACCD-399FA5329E5F}" srcOrd="0" destOrd="0" presId="urn:microsoft.com/office/officeart/2011/layout/HexagonRadial"/>
    <dgm:cxn modelId="{12F6DF9C-900F-435C-AFC9-B06AA8EC9DCB}" type="presParOf" srcId="{1BB95E4F-5A1F-4CC8-A048-805B866C7754}" destId="{5A6300F5-C540-4B24-842E-C6D726C0A19B}" srcOrd="0" destOrd="0" presId="urn:microsoft.com/office/officeart/2011/layout/HexagonRadial"/>
    <dgm:cxn modelId="{9F2A9D6D-0BEC-43D3-A07D-0E292896AC4C}" type="presParOf" srcId="{1BB95E4F-5A1F-4CC8-A048-805B866C7754}" destId="{56220E76-05BA-43A8-B231-528290B9D539}" srcOrd="1" destOrd="0" presId="urn:microsoft.com/office/officeart/2011/layout/HexagonRadial"/>
    <dgm:cxn modelId="{E3E14CE6-A65C-419B-A3AC-B971360E776B}" type="presParOf" srcId="{56220E76-05BA-43A8-B231-528290B9D539}" destId="{BBB1EFCE-4911-4CE9-9DD3-CF7F7556C230}" srcOrd="0" destOrd="0" presId="urn:microsoft.com/office/officeart/2011/layout/HexagonRadial"/>
    <dgm:cxn modelId="{8CFD0424-6F23-4F3E-AB0B-63023418CC81}" type="presParOf" srcId="{1BB95E4F-5A1F-4CC8-A048-805B866C7754}" destId="{AEAA5E3A-B276-4359-BD56-FF69FEE99AE6}" srcOrd="2" destOrd="0" presId="urn:microsoft.com/office/officeart/2011/layout/HexagonRadial"/>
    <dgm:cxn modelId="{65EB2887-067F-4FE9-8322-B785D5E17634}" type="presParOf" srcId="{1BB95E4F-5A1F-4CC8-A048-805B866C7754}" destId="{F7265C7A-34D6-4D51-BF01-8DB879E4E043}" srcOrd="3" destOrd="0" presId="urn:microsoft.com/office/officeart/2011/layout/HexagonRadial"/>
    <dgm:cxn modelId="{7AB56871-3DFF-4E5A-A9D4-D9E4F69BA8F5}" type="presParOf" srcId="{F7265C7A-34D6-4D51-BF01-8DB879E4E043}" destId="{FEC2F996-241F-40C9-9E41-FAB19E81A999}" srcOrd="0" destOrd="0" presId="urn:microsoft.com/office/officeart/2011/layout/HexagonRadial"/>
    <dgm:cxn modelId="{B1F418EB-8CF6-44DD-9477-B6B3D0731E64}" type="presParOf" srcId="{1BB95E4F-5A1F-4CC8-A048-805B866C7754}" destId="{4DB18E63-D981-4701-96BB-D5ECEED4806D}" srcOrd="4" destOrd="0" presId="urn:microsoft.com/office/officeart/2011/layout/HexagonRadial"/>
    <dgm:cxn modelId="{BB826C49-9B6F-4EE3-A0E6-5FD6B09EB5CB}" type="presParOf" srcId="{1BB95E4F-5A1F-4CC8-A048-805B866C7754}" destId="{3CA6ABD7-2545-47A8-8AA6-9DE8FEF6B302}" srcOrd="5" destOrd="0" presId="urn:microsoft.com/office/officeart/2011/layout/HexagonRadial"/>
    <dgm:cxn modelId="{10CD5C41-AD5E-488B-98F0-29A27B3CE898}" type="presParOf" srcId="{3CA6ABD7-2545-47A8-8AA6-9DE8FEF6B302}" destId="{A78F1125-181B-437B-83B1-B0EEFB675CDF}" srcOrd="0" destOrd="0" presId="urn:microsoft.com/office/officeart/2011/layout/HexagonRadial"/>
    <dgm:cxn modelId="{E44663A7-D4CF-4BE7-9D45-3456EF270F4E}" type="presParOf" srcId="{1BB95E4F-5A1F-4CC8-A048-805B866C7754}" destId="{D1CDBE5E-B886-4076-ACCD-399FA5329E5F}" srcOrd="6" destOrd="0" presId="urn:microsoft.com/office/officeart/2011/layout/HexagonRadial"/>
    <dgm:cxn modelId="{E1DD89DF-C548-48E3-9859-DE8CCE1824E9}" type="presParOf" srcId="{1BB95E4F-5A1F-4CC8-A048-805B866C7754}" destId="{4616324F-F14D-4C15-B742-DCE3BCE7DC15}" srcOrd="7" destOrd="0" presId="urn:microsoft.com/office/officeart/2011/layout/HexagonRadial"/>
    <dgm:cxn modelId="{3633C429-158B-43D7-969D-FBF2F2F756EA}" type="presParOf" srcId="{4616324F-F14D-4C15-B742-DCE3BCE7DC15}" destId="{09835267-FB64-4896-BC15-F3999BDC98EC}" srcOrd="0" destOrd="0" presId="urn:microsoft.com/office/officeart/2011/layout/HexagonRadial"/>
    <dgm:cxn modelId="{541195D0-3F02-48EB-A199-F7123100B723}" type="presParOf" srcId="{1BB95E4F-5A1F-4CC8-A048-805B866C7754}" destId="{021DBDC7-5B72-4B25-8F11-F62EDF648BC0}" srcOrd="8" destOrd="0" presId="urn:microsoft.com/office/officeart/2011/layout/HexagonRadial"/>
    <dgm:cxn modelId="{45AE3E88-7E5F-4A34-B3B8-2B1848C1790F}" type="presParOf" srcId="{1BB95E4F-5A1F-4CC8-A048-805B866C7754}" destId="{7AC52DF9-9D3B-4F7D-AC62-688B7B46F407}" srcOrd="9" destOrd="0" presId="urn:microsoft.com/office/officeart/2011/layout/HexagonRadial"/>
    <dgm:cxn modelId="{B90581D3-9EE5-4B96-854B-8E9931AA7234}" type="presParOf" srcId="{7AC52DF9-9D3B-4F7D-AC62-688B7B46F407}" destId="{E1491580-A6E3-4CAA-8007-2B1D8507E107}" srcOrd="0" destOrd="0" presId="urn:microsoft.com/office/officeart/2011/layout/HexagonRadial"/>
    <dgm:cxn modelId="{ECE93097-2FB0-463A-9DAC-AF8A848196D4}" type="presParOf" srcId="{1BB95E4F-5A1F-4CC8-A048-805B866C7754}" destId="{58C0776C-E3BA-4316-9A18-E6CBE5E4F292}" srcOrd="10" destOrd="0" presId="urn:microsoft.com/office/officeart/2011/layout/HexagonRadial"/>
    <dgm:cxn modelId="{CE0ABEC7-6147-48E5-9683-1732076E6F6F}" type="presParOf" srcId="{1BB95E4F-5A1F-4CC8-A048-805B866C7754}" destId="{A66D1292-8443-488D-A83C-BBD3D7E0183C}" srcOrd="11" destOrd="0" presId="urn:microsoft.com/office/officeart/2011/layout/HexagonRadial"/>
    <dgm:cxn modelId="{66781E6A-A10F-4C59-99E4-53CA836B5997}" type="presParOf" srcId="{A66D1292-8443-488D-A83C-BBD3D7E0183C}" destId="{51E9733F-3F4B-4607-9B2B-7BBD89FD07CB}" srcOrd="0" destOrd="0" presId="urn:microsoft.com/office/officeart/2011/layout/HexagonRadial"/>
    <dgm:cxn modelId="{F790E162-E28A-42F1-B9D6-DD24515295FE}" type="presParOf" srcId="{1BB95E4F-5A1F-4CC8-A048-805B866C7754}" destId="{77B0FA0D-8925-4246-AAD6-BA2908222800}"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2C9DE0-DD87-423C-B6D6-C0A1CC7DE8A2}" type="doc">
      <dgm:prSet loTypeId="urn:microsoft.com/office/officeart/2005/8/layout/orgChart1" loCatId="hierarchy" qsTypeId="urn:microsoft.com/office/officeart/2005/8/quickstyle/simple1" qsCatId="simple" csTypeId="urn:microsoft.com/office/officeart/2005/8/colors/accent1_2" csCatId="accent1" phldr="1"/>
      <dgm:spPr/>
    </dgm:pt>
    <dgm:pt modelId="{895BAF17-05CB-43B3-B9CC-371FE375211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AU" b="0" i="0" u="none" strike="noStrike" cap="none" normalizeH="0" baseline="0" dirty="0" smtClean="0">
              <a:ln>
                <a:noFill/>
              </a:ln>
              <a:solidFill>
                <a:srgbClr val="000000"/>
              </a:solidFill>
              <a:effectLst/>
              <a:latin typeface="Arial" charset="0"/>
              <a:cs typeface="Arial" charset="0"/>
            </a:rPr>
            <a:t>Normative Ethical Theories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AU" b="0" i="0" u="none" strike="noStrike" cap="none" normalizeH="0" baseline="0" dirty="0" smtClean="0">
            <a:ln>
              <a:noFill/>
            </a:ln>
            <a:solidFill>
              <a:schemeClr val="tx1"/>
            </a:solidFill>
            <a:effectLst/>
            <a:latin typeface="Arial" charset="0"/>
            <a:cs typeface="Arial" charset="0"/>
          </a:endParaRPr>
        </a:p>
      </dgm:t>
    </dgm:pt>
    <dgm:pt modelId="{90F42973-5DC0-4B48-9F7E-3C3B4BED08E8}" type="parTrans" cxnId="{032E5C0D-F8DF-4842-B459-FA145AF1BFD3}">
      <dgm:prSet/>
      <dgm:spPr/>
      <dgm:t>
        <a:bodyPr/>
        <a:lstStyle/>
        <a:p>
          <a:endParaRPr lang="en-AU"/>
        </a:p>
      </dgm:t>
    </dgm:pt>
    <dgm:pt modelId="{C411575D-EDE1-4EEA-AEB9-A12CB04B9A7C}" type="sibTrans" cxnId="{032E5C0D-F8DF-4842-B459-FA145AF1BFD3}">
      <dgm:prSet/>
      <dgm:spPr/>
      <dgm:t>
        <a:bodyPr/>
        <a:lstStyle/>
        <a:p>
          <a:endParaRPr lang="en-AU"/>
        </a:p>
      </dgm:t>
    </dgm:pt>
    <dgm:pt modelId="{331F96EF-C007-4253-8FCE-E9D01AC6B64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AU" b="0" i="0" u="none" strike="noStrike" cap="none" normalizeH="0" baseline="0" dirty="0" smtClean="0">
              <a:ln>
                <a:noFill/>
              </a:ln>
              <a:solidFill>
                <a:srgbClr val="000000"/>
              </a:solidFill>
              <a:effectLst/>
              <a:latin typeface="Arial" charset="0"/>
              <a:cs typeface="Arial" charset="0"/>
            </a:rPr>
            <a:t>Teleological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b="0" i="0" u="none" strike="noStrike" cap="none" normalizeH="0" baseline="0" dirty="0" smtClean="0">
              <a:ln>
                <a:noFill/>
              </a:ln>
              <a:solidFill>
                <a:srgbClr val="000000"/>
              </a:solidFill>
              <a:effectLst/>
              <a:latin typeface="Arial" charset="0"/>
              <a:cs typeface="Arial" charset="0"/>
            </a:rPr>
            <a:t>(Consequences)</a:t>
          </a:r>
          <a:endParaRPr kumimoji="0" lang="en-AU" b="0" i="0" u="none" strike="noStrike" cap="none" normalizeH="0" baseline="0" dirty="0" smtClean="0">
            <a:ln>
              <a:noFill/>
            </a:ln>
            <a:solidFill>
              <a:schemeClr val="tx1"/>
            </a:solidFill>
            <a:effectLst/>
            <a:latin typeface="Arial" charset="0"/>
            <a:cs typeface="Arial" charset="0"/>
          </a:endParaRPr>
        </a:p>
      </dgm:t>
    </dgm:pt>
    <dgm:pt modelId="{59D012DF-4B8C-48AA-B256-18AE84016C36}" type="parTrans" cxnId="{8D77799D-6C0B-4E66-9CF6-A142E31F3707}">
      <dgm:prSet/>
      <dgm:spPr/>
      <dgm:t>
        <a:bodyPr/>
        <a:lstStyle/>
        <a:p>
          <a:endParaRPr lang="en-AU"/>
        </a:p>
      </dgm:t>
    </dgm:pt>
    <dgm:pt modelId="{AC179B83-75D5-4B97-8EB5-5B9E743C4243}" type="sibTrans" cxnId="{8D77799D-6C0B-4E66-9CF6-A142E31F3707}">
      <dgm:prSet/>
      <dgm:spPr/>
      <dgm:t>
        <a:bodyPr/>
        <a:lstStyle/>
        <a:p>
          <a:endParaRPr lang="en-AU"/>
        </a:p>
      </dgm:t>
    </dgm:pt>
    <dgm:pt modelId="{BAF82265-2D72-4FE0-901D-478D044620E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AU" b="0" i="0" u="none" strike="noStrike" cap="none" normalizeH="0" baseline="0" dirty="0" smtClean="0">
              <a:ln>
                <a:noFill/>
              </a:ln>
              <a:solidFill>
                <a:srgbClr val="000000"/>
              </a:solidFill>
              <a:effectLst/>
              <a:latin typeface="Arial" charset="0"/>
              <a:cs typeface="Arial" charset="0"/>
            </a:rPr>
            <a:t>Deontological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b="0" i="0" u="none" strike="noStrike" cap="none" normalizeH="0" baseline="0" dirty="0" smtClean="0">
              <a:ln>
                <a:noFill/>
              </a:ln>
              <a:solidFill>
                <a:srgbClr val="000000"/>
              </a:solidFill>
              <a:effectLst/>
              <a:latin typeface="Arial" charset="0"/>
              <a:cs typeface="Arial" charset="0"/>
            </a:rPr>
            <a:t>(Duties)</a:t>
          </a:r>
          <a:endParaRPr kumimoji="0" lang="en-AU" b="0" i="0" u="none" strike="noStrike" cap="none" normalizeH="0" baseline="0" dirty="0" smtClean="0">
            <a:ln>
              <a:noFill/>
            </a:ln>
            <a:solidFill>
              <a:schemeClr val="tx1"/>
            </a:solidFill>
            <a:effectLst/>
            <a:latin typeface="Arial" charset="0"/>
            <a:cs typeface="Arial" charset="0"/>
          </a:endParaRPr>
        </a:p>
      </dgm:t>
    </dgm:pt>
    <dgm:pt modelId="{8D7844C2-7AA2-48DE-B665-45503E399041}" type="parTrans" cxnId="{3BF3F12A-35B3-49FE-9C0D-C841A02CDDB5}">
      <dgm:prSet/>
      <dgm:spPr/>
      <dgm:t>
        <a:bodyPr/>
        <a:lstStyle/>
        <a:p>
          <a:endParaRPr lang="en-AU"/>
        </a:p>
      </dgm:t>
    </dgm:pt>
    <dgm:pt modelId="{8CB0B071-DFBE-4AE3-BEC6-59454F1CA6B8}" type="sibTrans" cxnId="{3BF3F12A-35B3-49FE-9C0D-C841A02CDDB5}">
      <dgm:prSet/>
      <dgm:spPr/>
      <dgm:t>
        <a:bodyPr/>
        <a:lstStyle/>
        <a:p>
          <a:endParaRPr lang="en-AU"/>
        </a:p>
      </dgm:t>
    </dgm:pt>
    <dgm:pt modelId="{77175E7F-69E6-42D6-AF9C-28D99732E765}" type="pres">
      <dgm:prSet presAssocID="{532C9DE0-DD87-423C-B6D6-C0A1CC7DE8A2}" presName="hierChild1" presStyleCnt="0">
        <dgm:presLayoutVars>
          <dgm:orgChart val="1"/>
          <dgm:chPref val="1"/>
          <dgm:dir/>
          <dgm:animOne val="branch"/>
          <dgm:animLvl val="lvl"/>
          <dgm:resizeHandles/>
        </dgm:presLayoutVars>
      </dgm:prSet>
      <dgm:spPr/>
    </dgm:pt>
    <dgm:pt modelId="{CBA500B5-DC3D-4F4D-9F06-1FA27DC523E9}" type="pres">
      <dgm:prSet presAssocID="{895BAF17-05CB-43B3-B9CC-371FE3752111}" presName="hierRoot1" presStyleCnt="0">
        <dgm:presLayoutVars>
          <dgm:hierBranch/>
        </dgm:presLayoutVars>
      </dgm:prSet>
      <dgm:spPr/>
    </dgm:pt>
    <dgm:pt modelId="{F60CF20D-97B4-4BAE-9E08-FC7343A5216E}" type="pres">
      <dgm:prSet presAssocID="{895BAF17-05CB-43B3-B9CC-371FE3752111}" presName="rootComposite1" presStyleCnt="0"/>
      <dgm:spPr/>
    </dgm:pt>
    <dgm:pt modelId="{10AB7356-4FF7-4B3E-9689-A33074BC28C5}" type="pres">
      <dgm:prSet presAssocID="{895BAF17-05CB-43B3-B9CC-371FE3752111}" presName="rootText1" presStyleLbl="node0" presStyleIdx="0" presStyleCnt="1">
        <dgm:presLayoutVars>
          <dgm:chPref val="3"/>
        </dgm:presLayoutVars>
      </dgm:prSet>
      <dgm:spPr/>
      <dgm:t>
        <a:bodyPr/>
        <a:lstStyle/>
        <a:p>
          <a:endParaRPr lang="en-AU"/>
        </a:p>
      </dgm:t>
    </dgm:pt>
    <dgm:pt modelId="{0E8CA044-8CC9-4D72-A37B-A550CB9E1660}" type="pres">
      <dgm:prSet presAssocID="{895BAF17-05CB-43B3-B9CC-371FE3752111}" presName="rootConnector1" presStyleLbl="node1" presStyleIdx="0" presStyleCnt="0"/>
      <dgm:spPr/>
      <dgm:t>
        <a:bodyPr/>
        <a:lstStyle/>
        <a:p>
          <a:endParaRPr lang="en-AU"/>
        </a:p>
      </dgm:t>
    </dgm:pt>
    <dgm:pt modelId="{0F5A71BE-43C6-4C9E-90D9-C8F17A91008E}" type="pres">
      <dgm:prSet presAssocID="{895BAF17-05CB-43B3-B9CC-371FE3752111}" presName="hierChild2" presStyleCnt="0"/>
      <dgm:spPr/>
    </dgm:pt>
    <dgm:pt modelId="{B8721927-5406-4174-A8D9-8B5F5D2F78E8}" type="pres">
      <dgm:prSet presAssocID="{59D012DF-4B8C-48AA-B256-18AE84016C36}" presName="Name35" presStyleLbl="parChTrans1D2" presStyleIdx="0" presStyleCnt="2"/>
      <dgm:spPr/>
      <dgm:t>
        <a:bodyPr/>
        <a:lstStyle/>
        <a:p>
          <a:endParaRPr lang="en-AU"/>
        </a:p>
      </dgm:t>
    </dgm:pt>
    <dgm:pt modelId="{F9791B81-D0BF-4148-AFDE-0EE2B1B5B6E2}" type="pres">
      <dgm:prSet presAssocID="{331F96EF-C007-4253-8FCE-E9D01AC6B642}" presName="hierRoot2" presStyleCnt="0">
        <dgm:presLayoutVars>
          <dgm:hierBranch/>
        </dgm:presLayoutVars>
      </dgm:prSet>
      <dgm:spPr/>
    </dgm:pt>
    <dgm:pt modelId="{26ED5B23-032F-4BC0-AB39-787C08CB03B4}" type="pres">
      <dgm:prSet presAssocID="{331F96EF-C007-4253-8FCE-E9D01AC6B642}" presName="rootComposite" presStyleCnt="0"/>
      <dgm:spPr/>
    </dgm:pt>
    <dgm:pt modelId="{5F8A5717-9F2A-4A12-BFB5-C0CAC5ADCADB}" type="pres">
      <dgm:prSet presAssocID="{331F96EF-C007-4253-8FCE-E9D01AC6B642}" presName="rootText" presStyleLbl="node2" presStyleIdx="0" presStyleCnt="2">
        <dgm:presLayoutVars>
          <dgm:chPref val="3"/>
        </dgm:presLayoutVars>
      </dgm:prSet>
      <dgm:spPr/>
      <dgm:t>
        <a:bodyPr/>
        <a:lstStyle/>
        <a:p>
          <a:endParaRPr lang="en-AU"/>
        </a:p>
      </dgm:t>
    </dgm:pt>
    <dgm:pt modelId="{DCDF3379-4E33-4B80-AAF9-14547661E008}" type="pres">
      <dgm:prSet presAssocID="{331F96EF-C007-4253-8FCE-E9D01AC6B642}" presName="rootConnector" presStyleLbl="node2" presStyleIdx="0" presStyleCnt="2"/>
      <dgm:spPr/>
      <dgm:t>
        <a:bodyPr/>
        <a:lstStyle/>
        <a:p>
          <a:endParaRPr lang="en-AU"/>
        </a:p>
      </dgm:t>
    </dgm:pt>
    <dgm:pt modelId="{AB543401-8763-479C-83E8-8C0B63060E40}" type="pres">
      <dgm:prSet presAssocID="{331F96EF-C007-4253-8FCE-E9D01AC6B642}" presName="hierChild4" presStyleCnt="0"/>
      <dgm:spPr/>
    </dgm:pt>
    <dgm:pt modelId="{ADFE4285-019C-4B70-9CAF-E28539FE2F5B}" type="pres">
      <dgm:prSet presAssocID="{331F96EF-C007-4253-8FCE-E9D01AC6B642}" presName="hierChild5" presStyleCnt="0"/>
      <dgm:spPr/>
    </dgm:pt>
    <dgm:pt modelId="{E252F5C6-1A8C-4EA6-BB66-4A9D116CCED6}" type="pres">
      <dgm:prSet presAssocID="{8D7844C2-7AA2-48DE-B665-45503E399041}" presName="Name35" presStyleLbl="parChTrans1D2" presStyleIdx="1" presStyleCnt="2"/>
      <dgm:spPr/>
      <dgm:t>
        <a:bodyPr/>
        <a:lstStyle/>
        <a:p>
          <a:endParaRPr lang="en-AU"/>
        </a:p>
      </dgm:t>
    </dgm:pt>
    <dgm:pt modelId="{869B5842-7039-45A0-8348-61353FADEB9F}" type="pres">
      <dgm:prSet presAssocID="{BAF82265-2D72-4FE0-901D-478D044620ED}" presName="hierRoot2" presStyleCnt="0">
        <dgm:presLayoutVars>
          <dgm:hierBranch/>
        </dgm:presLayoutVars>
      </dgm:prSet>
      <dgm:spPr/>
    </dgm:pt>
    <dgm:pt modelId="{6D2354AC-750B-418A-9D20-EA98CBFB09D3}" type="pres">
      <dgm:prSet presAssocID="{BAF82265-2D72-4FE0-901D-478D044620ED}" presName="rootComposite" presStyleCnt="0"/>
      <dgm:spPr/>
    </dgm:pt>
    <dgm:pt modelId="{54FE2C97-55EE-4005-A326-18EC3E515E29}" type="pres">
      <dgm:prSet presAssocID="{BAF82265-2D72-4FE0-901D-478D044620ED}" presName="rootText" presStyleLbl="node2" presStyleIdx="1" presStyleCnt="2">
        <dgm:presLayoutVars>
          <dgm:chPref val="3"/>
        </dgm:presLayoutVars>
      </dgm:prSet>
      <dgm:spPr/>
      <dgm:t>
        <a:bodyPr/>
        <a:lstStyle/>
        <a:p>
          <a:endParaRPr lang="en-AU"/>
        </a:p>
      </dgm:t>
    </dgm:pt>
    <dgm:pt modelId="{7B5E936F-12DD-44CF-9444-56B76EAE318D}" type="pres">
      <dgm:prSet presAssocID="{BAF82265-2D72-4FE0-901D-478D044620ED}" presName="rootConnector" presStyleLbl="node2" presStyleIdx="1" presStyleCnt="2"/>
      <dgm:spPr/>
      <dgm:t>
        <a:bodyPr/>
        <a:lstStyle/>
        <a:p>
          <a:endParaRPr lang="en-AU"/>
        </a:p>
      </dgm:t>
    </dgm:pt>
    <dgm:pt modelId="{7D59F78E-C1E7-4817-98CC-B55BBAD7BF58}" type="pres">
      <dgm:prSet presAssocID="{BAF82265-2D72-4FE0-901D-478D044620ED}" presName="hierChild4" presStyleCnt="0"/>
      <dgm:spPr/>
    </dgm:pt>
    <dgm:pt modelId="{150F7EFD-CC06-406D-8815-C165199BE67D}" type="pres">
      <dgm:prSet presAssocID="{BAF82265-2D72-4FE0-901D-478D044620ED}" presName="hierChild5" presStyleCnt="0"/>
      <dgm:spPr/>
    </dgm:pt>
    <dgm:pt modelId="{58827D17-FF85-4AB2-84D1-CD16749546AB}" type="pres">
      <dgm:prSet presAssocID="{895BAF17-05CB-43B3-B9CC-371FE3752111}" presName="hierChild3" presStyleCnt="0"/>
      <dgm:spPr/>
    </dgm:pt>
  </dgm:ptLst>
  <dgm:cxnLst>
    <dgm:cxn modelId="{BA277FD7-1931-4D09-BFFF-4987852FF966}" type="presOf" srcId="{895BAF17-05CB-43B3-B9CC-371FE3752111}" destId="{10AB7356-4FF7-4B3E-9689-A33074BC28C5}" srcOrd="0" destOrd="0" presId="urn:microsoft.com/office/officeart/2005/8/layout/orgChart1"/>
    <dgm:cxn modelId="{87082082-4AA4-4721-B3D8-B86D673543B6}" type="presOf" srcId="{BAF82265-2D72-4FE0-901D-478D044620ED}" destId="{54FE2C97-55EE-4005-A326-18EC3E515E29}" srcOrd="0" destOrd="0" presId="urn:microsoft.com/office/officeart/2005/8/layout/orgChart1"/>
    <dgm:cxn modelId="{220C5B9C-0A53-404F-943A-B150ECDAECAB}" type="presOf" srcId="{895BAF17-05CB-43B3-B9CC-371FE3752111}" destId="{0E8CA044-8CC9-4D72-A37B-A550CB9E1660}" srcOrd="1" destOrd="0" presId="urn:microsoft.com/office/officeart/2005/8/layout/orgChart1"/>
    <dgm:cxn modelId="{2D217D65-18A5-4C81-AFB8-C384D18BABA9}" type="presOf" srcId="{532C9DE0-DD87-423C-B6D6-C0A1CC7DE8A2}" destId="{77175E7F-69E6-42D6-AF9C-28D99732E765}" srcOrd="0" destOrd="0" presId="urn:microsoft.com/office/officeart/2005/8/layout/orgChart1"/>
    <dgm:cxn modelId="{AEF35554-0F08-45B5-A948-3E4AD1301A70}" type="presOf" srcId="{331F96EF-C007-4253-8FCE-E9D01AC6B642}" destId="{DCDF3379-4E33-4B80-AAF9-14547661E008}" srcOrd="1" destOrd="0" presId="urn:microsoft.com/office/officeart/2005/8/layout/orgChart1"/>
    <dgm:cxn modelId="{3BF3F12A-35B3-49FE-9C0D-C841A02CDDB5}" srcId="{895BAF17-05CB-43B3-B9CC-371FE3752111}" destId="{BAF82265-2D72-4FE0-901D-478D044620ED}" srcOrd="1" destOrd="0" parTransId="{8D7844C2-7AA2-48DE-B665-45503E399041}" sibTransId="{8CB0B071-DFBE-4AE3-BEC6-59454F1CA6B8}"/>
    <dgm:cxn modelId="{5CB7C87A-E7EF-48CD-BA49-6297A72E2475}" type="presOf" srcId="{59D012DF-4B8C-48AA-B256-18AE84016C36}" destId="{B8721927-5406-4174-A8D9-8B5F5D2F78E8}" srcOrd="0" destOrd="0" presId="urn:microsoft.com/office/officeart/2005/8/layout/orgChart1"/>
    <dgm:cxn modelId="{C5A655C7-F16F-4051-BDD3-84D76AC9AB4D}" type="presOf" srcId="{331F96EF-C007-4253-8FCE-E9D01AC6B642}" destId="{5F8A5717-9F2A-4A12-BFB5-C0CAC5ADCADB}" srcOrd="0" destOrd="0" presId="urn:microsoft.com/office/officeart/2005/8/layout/orgChart1"/>
    <dgm:cxn modelId="{6F89C441-886F-4E5E-9D9B-7DAEEA0814BD}" type="presOf" srcId="{8D7844C2-7AA2-48DE-B665-45503E399041}" destId="{E252F5C6-1A8C-4EA6-BB66-4A9D116CCED6}" srcOrd="0" destOrd="0" presId="urn:microsoft.com/office/officeart/2005/8/layout/orgChart1"/>
    <dgm:cxn modelId="{06D6C57F-0331-42CA-92BB-81DB1DB95B79}" type="presOf" srcId="{BAF82265-2D72-4FE0-901D-478D044620ED}" destId="{7B5E936F-12DD-44CF-9444-56B76EAE318D}" srcOrd="1" destOrd="0" presId="urn:microsoft.com/office/officeart/2005/8/layout/orgChart1"/>
    <dgm:cxn modelId="{032E5C0D-F8DF-4842-B459-FA145AF1BFD3}" srcId="{532C9DE0-DD87-423C-B6D6-C0A1CC7DE8A2}" destId="{895BAF17-05CB-43B3-B9CC-371FE3752111}" srcOrd="0" destOrd="0" parTransId="{90F42973-5DC0-4B48-9F7E-3C3B4BED08E8}" sibTransId="{C411575D-EDE1-4EEA-AEB9-A12CB04B9A7C}"/>
    <dgm:cxn modelId="{8D77799D-6C0B-4E66-9CF6-A142E31F3707}" srcId="{895BAF17-05CB-43B3-B9CC-371FE3752111}" destId="{331F96EF-C007-4253-8FCE-E9D01AC6B642}" srcOrd="0" destOrd="0" parTransId="{59D012DF-4B8C-48AA-B256-18AE84016C36}" sibTransId="{AC179B83-75D5-4B97-8EB5-5B9E743C4243}"/>
    <dgm:cxn modelId="{74178BDB-461F-4E01-9135-D0BCE07CE3D4}" type="presParOf" srcId="{77175E7F-69E6-42D6-AF9C-28D99732E765}" destId="{CBA500B5-DC3D-4F4D-9F06-1FA27DC523E9}" srcOrd="0" destOrd="0" presId="urn:microsoft.com/office/officeart/2005/8/layout/orgChart1"/>
    <dgm:cxn modelId="{2864A898-2E16-4F19-ABDB-13B0933329BF}" type="presParOf" srcId="{CBA500B5-DC3D-4F4D-9F06-1FA27DC523E9}" destId="{F60CF20D-97B4-4BAE-9E08-FC7343A5216E}" srcOrd="0" destOrd="0" presId="urn:microsoft.com/office/officeart/2005/8/layout/orgChart1"/>
    <dgm:cxn modelId="{892D7F33-5C8C-4731-975C-17C4A234D1C1}" type="presParOf" srcId="{F60CF20D-97B4-4BAE-9E08-FC7343A5216E}" destId="{10AB7356-4FF7-4B3E-9689-A33074BC28C5}" srcOrd="0" destOrd="0" presId="urn:microsoft.com/office/officeart/2005/8/layout/orgChart1"/>
    <dgm:cxn modelId="{B8BAB146-9829-4167-B642-B940CC9C0226}" type="presParOf" srcId="{F60CF20D-97B4-4BAE-9E08-FC7343A5216E}" destId="{0E8CA044-8CC9-4D72-A37B-A550CB9E1660}" srcOrd="1" destOrd="0" presId="urn:microsoft.com/office/officeart/2005/8/layout/orgChart1"/>
    <dgm:cxn modelId="{7A5F1CB2-81CC-427C-AB21-E14A89A58064}" type="presParOf" srcId="{CBA500B5-DC3D-4F4D-9F06-1FA27DC523E9}" destId="{0F5A71BE-43C6-4C9E-90D9-C8F17A91008E}" srcOrd="1" destOrd="0" presId="urn:microsoft.com/office/officeart/2005/8/layout/orgChart1"/>
    <dgm:cxn modelId="{95F82B90-1AA5-46C9-A21F-AC60F7A6D66A}" type="presParOf" srcId="{0F5A71BE-43C6-4C9E-90D9-C8F17A91008E}" destId="{B8721927-5406-4174-A8D9-8B5F5D2F78E8}" srcOrd="0" destOrd="0" presId="urn:microsoft.com/office/officeart/2005/8/layout/orgChart1"/>
    <dgm:cxn modelId="{AEBFAA19-46A7-46FE-A9BC-D4CBCC2556FF}" type="presParOf" srcId="{0F5A71BE-43C6-4C9E-90D9-C8F17A91008E}" destId="{F9791B81-D0BF-4148-AFDE-0EE2B1B5B6E2}" srcOrd="1" destOrd="0" presId="urn:microsoft.com/office/officeart/2005/8/layout/orgChart1"/>
    <dgm:cxn modelId="{027A2CD9-D8E4-4360-8289-8ECFCA7A0363}" type="presParOf" srcId="{F9791B81-D0BF-4148-AFDE-0EE2B1B5B6E2}" destId="{26ED5B23-032F-4BC0-AB39-787C08CB03B4}" srcOrd="0" destOrd="0" presId="urn:microsoft.com/office/officeart/2005/8/layout/orgChart1"/>
    <dgm:cxn modelId="{03533C59-7C60-4DE1-990A-EDF807483E38}" type="presParOf" srcId="{26ED5B23-032F-4BC0-AB39-787C08CB03B4}" destId="{5F8A5717-9F2A-4A12-BFB5-C0CAC5ADCADB}" srcOrd="0" destOrd="0" presId="urn:microsoft.com/office/officeart/2005/8/layout/orgChart1"/>
    <dgm:cxn modelId="{6E8692E8-048A-44F5-AE32-CA854DA9CBB4}" type="presParOf" srcId="{26ED5B23-032F-4BC0-AB39-787C08CB03B4}" destId="{DCDF3379-4E33-4B80-AAF9-14547661E008}" srcOrd="1" destOrd="0" presId="urn:microsoft.com/office/officeart/2005/8/layout/orgChart1"/>
    <dgm:cxn modelId="{A0C06FCE-80C5-452C-AB3D-E3C9E736261F}" type="presParOf" srcId="{F9791B81-D0BF-4148-AFDE-0EE2B1B5B6E2}" destId="{AB543401-8763-479C-83E8-8C0B63060E40}" srcOrd="1" destOrd="0" presId="urn:microsoft.com/office/officeart/2005/8/layout/orgChart1"/>
    <dgm:cxn modelId="{87FE96AC-4B24-4D75-94AF-C2D77BA679A4}" type="presParOf" srcId="{F9791B81-D0BF-4148-AFDE-0EE2B1B5B6E2}" destId="{ADFE4285-019C-4B70-9CAF-E28539FE2F5B}" srcOrd="2" destOrd="0" presId="urn:microsoft.com/office/officeart/2005/8/layout/orgChart1"/>
    <dgm:cxn modelId="{3055A46F-E09C-44F9-925A-0ED50F9ABD58}" type="presParOf" srcId="{0F5A71BE-43C6-4C9E-90D9-C8F17A91008E}" destId="{E252F5C6-1A8C-4EA6-BB66-4A9D116CCED6}" srcOrd="2" destOrd="0" presId="urn:microsoft.com/office/officeart/2005/8/layout/orgChart1"/>
    <dgm:cxn modelId="{CAC87782-D986-4B4E-8319-72C410C7EC35}" type="presParOf" srcId="{0F5A71BE-43C6-4C9E-90D9-C8F17A91008E}" destId="{869B5842-7039-45A0-8348-61353FADEB9F}" srcOrd="3" destOrd="0" presId="urn:microsoft.com/office/officeart/2005/8/layout/orgChart1"/>
    <dgm:cxn modelId="{4B2FC26D-6603-4F53-BBD7-AB09EB7118DA}" type="presParOf" srcId="{869B5842-7039-45A0-8348-61353FADEB9F}" destId="{6D2354AC-750B-418A-9D20-EA98CBFB09D3}" srcOrd="0" destOrd="0" presId="urn:microsoft.com/office/officeart/2005/8/layout/orgChart1"/>
    <dgm:cxn modelId="{DDF4DCDA-54E6-4686-8455-0F42217C81B4}" type="presParOf" srcId="{6D2354AC-750B-418A-9D20-EA98CBFB09D3}" destId="{54FE2C97-55EE-4005-A326-18EC3E515E29}" srcOrd="0" destOrd="0" presId="urn:microsoft.com/office/officeart/2005/8/layout/orgChart1"/>
    <dgm:cxn modelId="{01D1660D-85B8-4770-9BBE-DB99F2DACA91}" type="presParOf" srcId="{6D2354AC-750B-418A-9D20-EA98CBFB09D3}" destId="{7B5E936F-12DD-44CF-9444-56B76EAE318D}" srcOrd="1" destOrd="0" presId="urn:microsoft.com/office/officeart/2005/8/layout/orgChart1"/>
    <dgm:cxn modelId="{7F73D2EB-A0A0-4BDF-AAEF-0ABFD712D569}" type="presParOf" srcId="{869B5842-7039-45A0-8348-61353FADEB9F}" destId="{7D59F78E-C1E7-4817-98CC-B55BBAD7BF58}" srcOrd="1" destOrd="0" presId="urn:microsoft.com/office/officeart/2005/8/layout/orgChart1"/>
    <dgm:cxn modelId="{538F962D-EA6F-4D4F-B05C-1C1FC8281FA6}" type="presParOf" srcId="{869B5842-7039-45A0-8348-61353FADEB9F}" destId="{150F7EFD-CC06-406D-8815-C165199BE67D}" srcOrd="2" destOrd="0" presId="urn:microsoft.com/office/officeart/2005/8/layout/orgChart1"/>
    <dgm:cxn modelId="{4DDD6F1E-241E-4B4A-B480-D67C07FDAA09}" type="presParOf" srcId="{CBA500B5-DC3D-4F4D-9F06-1FA27DC523E9}" destId="{58827D17-FF85-4AB2-84D1-CD16749546A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2D389-C90B-4FE7-9FEF-AAAE71E4E3DA}">
      <dsp:nvSpPr>
        <dsp:cNvPr id="0" name=""/>
        <dsp:cNvSpPr/>
      </dsp:nvSpPr>
      <dsp:spPr>
        <a:xfrm>
          <a:off x="3455045" y="74958"/>
          <a:ext cx="3597995" cy="35979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r>
            <a:rPr lang="en-AU" sz="3800" kern="1200" dirty="0" smtClean="0"/>
            <a:t>Organisation</a:t>
          </a:r>
          <a:endParaRPr lang="en-AU" sz="3800" kern="1200" dirty="0"/>
        </a:p>
      </dsp:txBody>
      <dsp:txXfrm>
        <a:off x="3934778" y="704607"/>
        <a:ext cx="2638529" cy="1619097"/>
      </dsp:txXfrm>
    </dsp:sp>
    <dsp:sp modelId="{2C3BAF7A-5801-4130-98D9-A5F969600283}">
      <dsp:nvSpPr>
        <dsp:cNvPr id="0" name=""/>
        <dsp:cNvSpPr/>
      </dsp:nvSpPr>
      <dsp:spPr>
        <a:xfrm>
          <a:off x="4753322" y="2323705"/>
          <a:ext cx="3597995" cy="35979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r>
            <a:rPr lang="en-AU" sz="3800" kern="1200" dirty="0" smtClean="0"/>
            <a:t>Participant Customer</a:t>
          </a:r>
          <a:endParaRPr lang="en-AU" sz="3800" kern="1200" dirty="0"/>
        </a:p>
      </dsp:txBody>
      <dsp:txXfrm>
        <a:off x="5853709" y="3253187"/>
        <a:ext cx="2158797" cy="1978897"/>
      </dsp:txXfrm>
    </dsp:sp>
    <dsp:sp modelId="{1ED7B3C4-B04B-4F25-BE57-576D0C019649}">
      <dsp:nvSpPr>
        <dsp:cNvPr id="0" name=""/>
        <dsp:cNvSpPr/>
      </dsp:nvSpPr>
      <dsp:spPr>
        <a:xfrm>
          <a:off x="2156769" y="2323705"/>
          <a:ext cx="3597995" cy="359799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r>
            <a:rPr lang="en-AU" sz="3800" kern="1200" dirty="0" smtClean="0"/>
            <a:t>Financial Counsellor</a:t>
          </a:r>
          <a:endParaRPr lang="en-AU" sz="3800" kern="1200" dirty="0"/>
        </a:p>
      </dsp:txBody>
      <dsp:txXfrm>
        <a:off x="2495580" y="3253187"/>
        <a:ext cx="2158797" cy="19788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300F5-C540-4B24-842E-C6D726C0A19B}">
      <dsp:nvSpPr>
        <dsp:cNvPr id="0" name=""/>
        <dsp:cNvSpPr/>
      </dsp:nvSpPr>
      <dsp:spPr>
        <a:xfrm>
          <a:off x="2876109" y="2164611"/>
          <a:ext cx="2751314" cy="2379998"/>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AU" sz="1900" kern="1200"/>
            <a:t>Participants</a:t>
          </a:r>
        </a:p>
      </dsp:txBody>
      <dsp:txXfrm>
        <a:off x="3332040" y="2559010"/>
        <a:ext cx="1839452" cy="1591200"/>
      </dsp:txXfrm>
    </dsp:sp>
    <dsp:sp modelId="{FEC2F996-241F-40C9-9E41-FAB19E81A999}">
      <dsp:nvSpPr>
        <dsp:cNvPr id="0" name=""/>
        <dsp:cNvSpPr/>
      </dsp:nvSpPr>
      <dsp:spPr>
        <a:xfrm>
          <a:off x="4598960" y="1025942"/>
          <a:ext cx="1038062" cy="89442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AA5E3A-B276-4359-BD56-FF69FEE99AE6}">
      <dsp:nvSpPr>
        <dsp:cNvPr id="0" name=""/>
        <dsp:cNvSpPr/>
      </dsp:nvSpPr>
      <dsp:spPr>
        <a:xfrm>
          <a:off x="3129544" y="0"/>
          <a:ext cx="2254683" cy="1950565"/>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AU" sz="1900" kern="1200"/>
            <a:t>Financial Counsellor</a:t>
          </a:r>
        </a:p>
      </dsp:txBody>
      <dsp:txXfrm>
        <a:off x="3503193" y="323250"/>
        <a:ext cx="1507385" cy="1304065"/>
      </dsp:txXfrm>
    </dsp:sp>
    <dsp:sp modelId="{A78F1125-181B-437B-83B1-B0EEFB675CDF}">
      <dsp:nvSpPr>
        <dsp:cNvPr id="0" name=""/>
        <dsp:cNvSpPr/>
      </dsp:nvSpPr>
      <dsp:spPr>
        <a:xfrm>
          <a:off x="5810460" y="2698047"/>
          <a:ext cx="1038062" cy="89442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B18E63-D981-4701-96BB-D5ECEED4806D}">
      <dsp:nvSpPr>
        <dsp:cNvPr id="0" name=""/>
        <dsp:cNvSpPr/>
      </dsp:nvSpPr>
      <dsp:spPr>
        <a:xfrm>
          <a:off x="5197350" y="1199728"/>
          <a:ext cx="2254683" cy="1950565"/>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AU" sz="1900" kern="1200" dirty="0" smtClean="0"/>
            <a:t>Organisation's </a:t>
          </a:r>
          <a:r>
            <a:rPr lang="en-AU" sz="1900" kern="1200" dirty="0"/>
            <a:t>vision and mission, policies</a:t>
          </a:r>
        </a:p>
      </dsp:txBody>
      <dsp:txXfrm>
        <a:off x="5570999" y="1522978"/>
        <a:ext cx="1507385" cy="1304065"/>
      </dsp:txXfrm>
    </dsp:sp>
    <dsp:sp modelId="{09835267-FB64-4896-BC15-F3999BDC98EC}">
      <dsp:nvSpPr>
        <dsp:cNvPr id="0" name=""/>
        <dsp:cNvSpPr/>
      </dsp:nvSpPr>
      <dsp:spPr>
        <a:xfrm>
          <a:off x="4968874" y="4585540"/>
          <a:ext cx="1038062" cy="89442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CDBE5E-B886-4076-ACCD-399FA5329E5F}">
      <dsp:nvSpPr>
        <dsp:cNvPr id="0" name=""/>
        <dsp:cNvSpPr/>
      </dsp:nvSpPr>
      <dsp:spPr>
        <a:xfrm>
          <a:off x="5197350" y="3558255"/>
          <a:ext cx="2254683" cy="1950565"/>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AU" sz="1900" kern="1200"/>
            <a:t>Stakeholders  internal, external, values, beliefs</a:t>
          </a:r>
        </a:p>
      </dsp:txBody>
      <dsp:txXfrm>
        <a:off x="5570999" y="3881505"/>
        <a:ext cx="1507385" cy="1304065"/>
      </dsp:txXfrm>
    </dsp:sp>
    <dsp:sp modelId="{E1491580-A6E3-4CAA-8007-2B1D8507E107}">
      <dsp:nvSpPr>
        <dsp:cNvPr id="0" name=""/>
        <dsp:cNvSpPr/>
      </dsp:nvSpPr>
      <dsp:spPr>
        <a:xfrm>
          <a:off x="2881228" y="4781469"/>
          <a:ext cx="1038062" cy="89442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1DBDC7-5B72-4B25-8F11-F62EDF648BC0}">
      <dsp:nvSpPr>
        <dsp:cNvPr id="0" name=""/>
        <dsp:cNvSpPr/>
      </dsp:nvSpPr>
      <dsp:spPr>
        <a:xfrm>
          <a:off x="3129544" y="4759326"/>
          <a:ext cx="2254683" cy="1950565"/>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AU" sz="1900" kern="1200"/>
            <a:t>Funding Body</a:t>
          </a:r>
        </a:p>
      </dsp:txBody>
      <dsp:txXfrm>
        <a:off x="3503193" y="5082576"/>
        <a:ext cx="1507385" cy="1304065"/>
      </dsp:txXfrm>
    </dsp:sp>
    <dsp:sp modelId="{51E9733F-3F4B-4607-9B2B-7BBD89FD07CB}">
      <dsp:nvSpPr>
        <dsp:cNvPr id="0" name=""/>
        <dsp:cNvSpPr/>
      </dsp:nvSpPr>
      <dsp:spPr>
        <a:xfrm>
          <a:off x="1649889" y="3110034"/>
          <a:ext cx="1038062" cy="89442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C0776C-E3BA-4316-9A18-E6CBE5E4F292}">
      <dsp:nvSpPr>
        <dsp:cNvPr id="0" name=""/>
        <dsp:cNvSpPr/>
      </dsp:nvSpPr>
      <dsp:spPr>
        <a:xfrm>
          <a:off x="1052139" y="3559597"/>
          <a:ext cx="2254683" cy="1950565"/>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AU" sz="1900" kern="1200"/>
            <a:t>Legisliative requirments and bodies</a:t>
          </a:r>
        </a:p>
      </dsp:txBody>
      <dsp:txXfrm>
        <a:off x="1425788" y="3882847"/>
        <a:ext cx="1507385" cy="1304065"/>
      </dsp:txXfrm>
    </dsp:sp>
    <dsp:sp modelId="{77B0FA0D-8925-4246-AAD6-BA2908222800}">
      <dsp:nvSpPr>
        <dsp:cNvPr id="0" name=""/>
        <dsp:cNvSpPr/>
      </dsp:nvSpPr>
      <dsp:spPr>
        <a:xfrm>
          <a:off x="1052139" y="1197044"/>
          <a:ext cx="2254683" cy="1950565"/>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AU" sz="1900" kern="1200" smtClean="0"/>
            <a:t>Others </a:t>
          </a:r>
          <a:endParaRPr lang="en-AU" sz="1900" kern="1200"/>
        </a:p>
      </dsp:txBody>
      <dsp:txXfrm>
        <a:off x="1425788" y="1520294"/>
        <a:ext cx="1507385" cy="13040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2F5C6-1A8C-4EA6-BB66-4A9D116CCED6}">
      <dsp:nvSpPr>
        <dsp:cNvPr id="0" name=""/>
        <dsp:cNvSpPr/>
      </dsp:nvSpPr>
      <dsp:spPr>
        <a:xfrm>
          <a:off x="4114800" y="1874551"/>
          <a:ext cx="2251813" cy="781621"/>
        </a:xfrm>
        <a:custGeom>
          <a:avLst/>
          <a:gdLst/>
          <a:ahLst/>
          <a:cxnLst/>
          <a:rect l="0" t="0" r="0" b="0"/>
          <a:pathLst>
            <a:path>
              <a:moveTo>
                <a:pt x="0" y="0"/>
              </a:moveTo>
              <a:lnTo>
                <a:pt x="0" y="390810"/>
              </a:lnTo>
              <a:lnTo>
                <a:pt x="2251813" y="390810"/>
              </a:lnTo>
              <a:lnTo>
                <a:pt x="2251813" y="7816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721927-5406-4174-A8D9-8B5F5D2F78E8}">
      <dsp:nvSpPr>
        <dsp:cNvPr id="0" name=""/>
        <dsp:cNvSpPr/>
      </dsp:nvSpPr>
      <dsp:spPr>
        <a:xfrm>
          <a:off x="1862986" y="1874551"/>
          <a:ext cx="2251813" cy="781621"/>
        </a:xfrm>
        <a:custGeom>
          <a:avLst/>
          <a:gdLst/>
          <a:ahLst/>
          <a:cxnLst/>
          <a:rect l="0" t="0" r="0" b="0"/>
          <a:pathLst>
            <a:path>
              <a:moveTo>
                <a:pt x="2251813" y="0"/>
              </a:moveTo>
              <a:lnTo>
                <a:pt x="2251813" y="390810"/>
              </a:lnTo>
              <a:lnTo>
                <a:pt x="0" y="390810"/>
              </a:lnTo>
              <a:lnTo>
                <a:pt x="0" y="7816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AB7356-4FF7-4B3E-9689-A33074BC28C5}">
      <dsp:nvSpPr>
        <dsp:cNvPr id="0" name=""/>
        <dsp:cNvSpPr/>
      </dsp:nvSpPr>
      <dsp:spPr>
        <a:xfrm>
          <a:off x="2253797" y="13549"/>
          <a:ext cx="3722005" cy="1861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sz="3100" b="0" i="0" u="none" strike="noStrike" kern="1200"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3100" b="0" i="0" u="none" strike="noStrike" kern="1200" cap="none" normalizeH="0" baseline="0" dirty="0" smtClean="0">
              <a:ln>
                <a:noFill/>
              </a:ln>
              <a:solidFill>
                <a:srgbClr val="000000"/>
              </a:solidFill>
              <a:effectLst/>
              <a:latin typeface="Arial" charset="0"/>
              <a:cs typeface="Arial" charset="0"/>
            </a:rPr>
            <a:t>Normative Ethical Theories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AU" sz="3100" b="0" i="0" u="none" strike="noStrike" kern="1200" cap="none" normalizeH="0" baseline="0" dirty="0" smtClean="0">
            <a:ln>
              <a:noFill/>
            </a:ln>
            <a:solidFill>
              <a:schemeClr val="tx1"/>
            </a:solidFill>
            <a:effectLst/>
            <a:latin typeface="Arial" charset="0"/>
            <a:cs typeface="Arial" charset="0"/>
          </a:endParaRPr>
        </a:p>
      </dsp:txBody>
      <dsp:txXfrm>
        <a:off x="2253797" y="13549"/>
        <a:ext cx="3722005" cy="1861002"/>
      </dsp:txXfrm>
    </dsp:sp>
    <dsp:sp modelId="{5F8A5717-9F2A-4A12-BFB5-C0CAC5ADCADB}">
      <dsp:nvSpPr>
        <dsp:cNvPr id="0" name=""/>
        <dsp:cNvSpPr/>
      </dsp:nvSpPr>
      <dsp:spPr>
        <a:xfrm>
          <a:off x="1984" y="2656173"/>
          <a:ext cx="3722005" cy="1861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sz="3100" b="0" i="0" u="none" strike="noStrike" kern="1200"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3100" b="0" i="0" u="none" strike="noStrike" kern="1200" cap="none" normalizeH="0" baseline="0" dirty="0" smtClean="0">
              <a:ln>
                <a:noFill/>
              </a:ln>
              <a:solidFill>
                <a:srgbClr val="000000"/>
              </a:solidFill>
              <a:effectLst/>
              <a:latin typeface="Arial" charset="0"/>
              <a:cs typeface="Arial" charset="0"/>
            </a:rPr>
            <a:t>Teleological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3100" b="0" i="0" u="none" strike="noStrike" kern="1200" cap="none" normalizeH="0" baseline="0" dirty="0" smtClean="0">
              <a:ln>
                <a:noFill/>
              </a:ln>
              <a:solidFill>
                <a:srgbClr val="000000"/>
              </a:solidFill>
              <a:effectLst/>
              <a:latin typeface="Arial" charset="0"/>
              <a:cs typeface="Arial" charset="0"/>
            </a:rPr>
            <a:t>(Consequences)</a:t>
          </a:r>
          <a:endParaRPr kumimoji="0" lang="en-AU" sz="3100" b="0" i="0" u="none" strike="noStrike" kern="1200" cap="none" normalizeH="0" baseline="0" dirty="0" smtClean="0">
            <a:ln>
              <a:noFill/>
            </a:ln>
            <a:solidFill>
              <a:schemeClr val="tx1"/>
            </a:solidFill>
            <a:effectLst/>
            <a:latin typeface="Arial" charset="0"/>
            <a:cs typeface="Arial" charset="0"/>
          </a:endParaRPr>
        </a:p>
      </dsp:txBody>
      <dsp:txXfrm>
        <a:off x="1984" y="2656173"/>
        <a:ext cx="3722005" cy="1861002"/>
      </dsp:txXfrm>
    </dsp:sp>
    <dsp:sp modelId="{54FE2C97-55EE-4005-A326-18EC3E515E29}">
      <dsp:nvSpPr>
        <dsp:cNvPr id="0" name=""/>
        <dsp:cNvSpPr/>
      </dsp:nvSpPr>
      <dsp:spPr>
        <a:xfrm>
          <a:off x="4505610" y="2656173"/>
          <a:ext cx="3722005" cy="18610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sz="3100" b="0" i="0" u="none" strike="noStrike" kern="1200"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3100" b="0" i="0" u="none" strike="noStrike" kern="1200" cap="none" normalizeH="0" baseline="0" dirty="0" smtClean="0">
              <a:ln>
                <a:noFill/>
              </a:ln>
              <a:solidFill>
                <a:srgbClr val="000000"/>
              </a:solidFill>
              <a:effectLst/>
              <a:latin typeface="Arial" charset="0"/>
              <a:cs typeface="Arial" charset="0"/>
            </a:rPr>
            <a:t>Deontological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sz="3100" b="0" i="0" u="none" strike="noStrike" kern="1200" cap="none" normalizeH="0" baseline="0" dirty="0" smtClean="0">
              <a:ln>
                <a:noFill/>
              </a:ln>
              <a:solidFill>
                <a:srgbClr val="000000"/>
              </a:solidFill>
              <a:effectLst/>
              <a:latin typeface="Arial" charset="0"/>
              <a:cs typeface="Arial" charset="0"/>
            </a:rPr>
            <a:t>(Duties)</a:t>
          </a:r>
          <a:endParaRPr kumimoji="0" lang="en-AU" sz="3100" b="0" i="0" u="none" strike="noStrike" kern="1200" cap="none" normalizeH="0" baseline="0" dirty="0" smtClean="0">
            <a:ln>
              <a:noFill/>
            </a:ln>
            <a:solidFill>
              <a:schemeClr val="tx1"/>
            </a:solidFill>
            <a:effectLst/>
            <a:latin typeface="Arial" charset="0"/>
            <a:cs typeface="Arial" charset="0"/>
          </a:endParaRPr>
        </a:p>
      </dsp:txBody>
      <dsp:txXfrm>
        <a:off x="4505610" y="2656173"/>
        <a:ext cx="3722005" cy="186100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110A1D-BB78-44B7-8090-DF828A92FC5B}" type="datetimeFigureOut">
              <a:rPr lang="en-AU" smtClean="0"/>
              <a:t>31/10/2019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319027-8455-41B0-BBDF-8E8E98915C80}" type="slidenum">
              <a:rPr lang="en-AU" smtClean="0"/>
              <a:t>‹#›</a:t>
            </a:fld>
            <a:endParaRPr lang="en-AU"/>
          </a:p>
        </p:txBody>
      </p:sp>
    </p:spTree>
    <p:extLst>
      <p:ext uri="{BB962C8B-B14F-4D97-AF65-F5344CB8AC3E}">
        <p14:creationId xmlns:p14="http://schemas.microsoft.com/office/powerpoint/2010/main" val="655200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1FCA9B4-D8E9-446E-8793-47F0FA86C0EB}" type="slidenum">
              <a:rPr lang="en-AU" smtClean="0"/>
              <a:pPr/>
              <a:t>2</a:t>
            </a:fld>
            <a:endParaRPr lang="en-AU" dirty="0" smtClean="0"/>
          </a:p>
        </p:txBody>
      </p:sp>
      <p:sp>
        <p:nvSpPr>
          <p:cNvPr id="61443" name="Rectangle 2"/>
          <p:cNvSpPr>
            <a:spLocks noGrp="1" noRot="1" noChangeAspect="1" noChangeArrowheads="1" noTextEdit="1"/>
          </p:cNvSpPr>
          <p:nvPr>
            <p:ph type="sldImg"/>
          </p:nvPr>
        </p:nvSpPr>
        <p:spPr>
          <a:xfrm>
            <a:off x="457200" y="720725"/>
            <a:ext cx="6400800" cy="3600450"/>
          </a:xfrm>
          <a:ln/>
        </p:spPr>
      </p:sp>
      <p:sp>
        <p:nvSpPr>
          <p:cNvPr id="61444" name="Rectangle 3"/>
          <p:cNvSpPr>
            <a:spLocks noGrp="1" noChangeArrowheads="1"/>
          </p:cNvSpPr>
          <p:nvPr>
            <p:ph type="body" idx="1"/>
          </p:nvPr>
        </p:nvSpPr>
        <p:spPr>
          <a:xfrm>
            <a:off x="170838" y="4348409"/>
            <a:ext cx="6973527" cy="5252792"/>
          </a:xfrm>
          <a:noFill/>
          <a:ln/>
        </p:spPr>
        <p:txBody>
          <a:bodyPr/>
          <a:lstStyle/>
          <a:p>
            <a:pPr eaLnBrk="1" hangingPunct="1">
              <a:lnSpc>
                <a:spcPct val="90000"/>
              </a:lnSpc>
            </a:pPr>
            <a:endParaRPr lang="en-US" sz="1500" i="1" dirty="0">
              <a:solidFill>
                <a:schemeClr val="accent2"/>
              </a:solidFill>
            </a:endParaRPr>
          </a:p>
          <a:p>
            <a:pPr eaLnBrk="1" hangingPunct="1">
              <a:lnSpc>
                <a:spcPct val="90000"/>
              </a:lnSpc>
            </a:pPr>
            <a:endParaRPr lang="en-AU" sz="1500" i="1" dirty="0">
              <a:solidFill>
                <a:schemeClr val="accent2"/>
              </a:solidFill>
            </a:endParaRPr>
          </a:p>
        </p:txBody>
      </p:sp>
    </p:spTree>
    <p:extLst>
      <p:ext uri="{BB962C8B-B14F-4D97-AF65-F5344CB8AC3E}">
        <p14:creationId xmlns:p14="http://schemas.microsoft.com/office/powerpoint/2010/main" val="2225070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https://www.youtube.com/watch?v=ubGOBvTPRjw</a:t>
            </a:r>
          </a:p>
          <a:p>
            <a:endParaRPr lang="en-AU" dirty="0"/>
          </a:p>
        </p:txBody>
      </p:sp>
      <p:sp>
        <p:nvSpPr>
          <p:cNvPr id="4" name="Slide Number Placeholder 3"/>
          <p:cNvSpPr>
            <a:spLocks noGrp="1"/>
          </p:cNvSpPr>
          <p:nvPr>
            <p:ph type="sldNum" sz="quarter" idx="10"/>
          </p:nvPr>
        </p:nvSpPr>
        <p:spPr/>
        <p:txBody>
          <a:bodyPr/>
          <a:lstStyle/>
          <a:p>
            <a:fld id="{FA319027-8455-41B0-BBDF-8E8E98915C80}" type="slidenum">
              <a:rPr lang="en-AU" smtClean="0"/>
              <a:t>12</a:t>
            </a:fld>
            <a:endParaRPr lang="en-AU"/>
          </a:p>
        </p:txBody>
      </p:sp>
    </p:spTree>
    <p:extLst>
      <p:ext uri="{BB962C8B-B14F-4D97-AF65-F5344CB8AC3E}">
        <p14:creationId xmlns:p14="http://schemas.microsoft.com/office/powerpoint/2010/main" val="70530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1177B582-4058-4C29-B138-557F8227400D}" type="slidenum">
              <a:rPr lang="en-AU" smtClean="0"/>
              <a:pPr/>
              <a:t>13</a:t>
            </a:fld>
            <a:endParaRPr lang="en-AU" dirty="0" smtClean="0"/>
          </a:p>
        </p:txBody>
      </p:sp>
      <p:sp>
        <p:nvSpPr>
          <p:cNvPr id="64515" name="Rectangle 2"/>
          <p:cNvSpPr>
            <a:spLocks noGrp="1" noRot="1" noChangeAspect="1" noChangeArrowheads="1" noTextEdit="1"/>
          </p:cNvSpPr>
          <p:nvPr>
            <p:ph type="sldImg"/>
          </p:nvPr>
        </p:nvSpPr>
        <p:spPr>
          <a:xfrm>
            <a:off x="457200" y="720725"/>
            <a:ext cx="6400800" cy="3600450"/>
          </a:xfrm>
          <a:ln/>
        </p:spPr>
      </p:sp>
      <p:sp>
        <p:nvSpPr>
          <p:cNvPr id="64516" name="Rectangle 3"/>
          <p:cNvSpPr>
            <a:spLocks noGrp="1" noChangeArrowheads="1"/>
          </p:cNvSpPr>
          <p:nvPr>
            <p:ph type="body" idx="1"/>
          </p:nvPr>
        </p:nvSpPr>
        <p:spPr>
          <a:xfrm>
            <a:off x="731178" y="4382189"/>
            <a:ext cx="6238933" cy="5219011"/>
          </a:xfrm>
          <a:noFill/>
          <a:ln/>
        </p:spPr>
        <p:txBody>
          <a:bodyPr/>
          <a:lstStyle/>
          <a:p>
            <a:pPr eaLnBrk="1" hangingPunct="1">
              <a:lnSpc>
                <a:spcPct val="90000"/>
              </a:lnSpc>
            </a:pPr>
            <a:r>
              <a:rPr lang="en-AU" sz="1500" dirty="0"/>
              <a:t>Why do we need ethics or ethical behaviour in society?</a:t>
            </a:r>
          </a:p>
          <a:p>
            <a:pPr eaLnBrk="1" hangingPunct="1">
              <a:lnSpc>
                <a:spcPct val="90000"/>
              </a:lnSpc>
            </a:pPr>
            <a:endParaRPr lang="en-AU" sz="1500" dirty="0"/>
          </a:p>
          <a:p>
            <a:pPr eaLnBrk="1" hangingPunct="1">
              <a:lnSpc>
                <a:spcPct val="90000"/>
              </a:lnSpc>
            </a:pPr>
            <a:r>
              <a:rPr lang="en-AU" sz="1500" dirty="0"/>
              <a:t>When developing new laws usually ethical principles are incorporated into the law</a:t>
            </a:r>
          </a:p>
          <a:p>
            <a:pPr eaLnBrk="1" hangingPunct="1">
              <a:lnSpc>
                <a:spcPct val="90000"/>
              </a:lnSpc>
            </a:pPr>
            <a:endParaRPr lang="en-AU" sz="1500" dirty="0"/>
          </a:p>
          <a:p>
            <a:pPr eaLnBrk="1" hangingPunct="1">
              <a:lnSpc>
                <a:spcPct val="90000"/>
              </a:lnSpc>
            </a:pPr>
            <a:r>
              <a:rPr lang="en-AU" sz="1500" dirty="0"/>
              <a:t>For example stealing –  Is it right to take someone else’s belongings against their will?   </a:t>
            </a:r>
          </a:p>
          <a:p>
            <a:pPr eaLnBrk="1" hangingPunct="1">
              <a:lnSpc>
                <a:spcPct val="90000"/>
              </a:lnSpc>
            </a:pPr>
            <a:r>
              <a:rPr lang="en-AU" sz="1500" dirty="0"/>
              <a:t>we all know that the action of stealing is an illegal activity – because there is a law against it. </a:t>
            </a:r>
          </a:p>
          <a:p>
            <a:pPr eaLnBrk="1" hangingPunct="1">
              <a:lnSpc>
                <a:spcPct val="90000"/>
              </a:lnSpc>
            </a:pPr>
            <a:r>
              <a:rPr lang="en-AU" sz="1500" dirty="0"/>
              <a:t>Is it wrong or unethical?  Yes or no? </a:t>
            </a:r>
          </a:p>
          <a:p>
            <a:pPr eaLnBrk="1" hangingPunct="1">
              <a:lnSpc>
                <a:spcPct val="90000"/>
              </a:lnSpc>
            </a:pPr>
            <a:r>
              <a:rPr lang="en-AU" sz="1500" dirty="0"/>
              <a:t>BUT, what about when you need to steal food to feed your family and to survive????</a:t>
            </a:r>
          </a:p>
          <a:p>
            <a:pPr eaLnBrk="1" hangingPunct="1">
              <a:lnSpc>
                <a:spcPct val="90000"/>
              </a:lnSpc>
            </a:pPr>
            <a:r>
              <a:rPr lang="en-AU" sz="1500" dirty="0"/>
              <a:t>Is it wrong then??  </a:t>
            </a:r>
          </a:p>
          <a:p>
            <a:pPr eaLnBrk="1" hangingPunct="1">
              <a:lnSpc>
                <a:spcPct val="90000"/>
              </a:lnSpc>
            </a:pPr>
            <a:r>
              <a:rPr lang="en-AU" sz="1500" dirty="0"/>
              <a:t>It is still illegal / what about ethical? </a:t>
            </a:r>
          </a:p>
          <a:p>
            <a:pPr eaLnBrk="1" hangingPunct="1">
              <a:lnSpc>
                <a:spcPct val="90000"/>
              </a:lnSpc>
            </a:pPr>
            <a:r>
              <a:rPr lang="en-AU" sz="1500" dirty="0"/>
              <a:t>It depends how you look at the situation and what ethical theory you use to assess the action (Deontological/teleological)</a:t>
            </a:r>
          </a:p>
          <a:p>
            <a:pPr eaLnBrk="1" hangingPunct="1">
              <a:lnSpc>
                <a:spcPct val="90000"/>
              </a:lnSpc>
            </a:pPr>
            <a:endParaRPr lang="en-AU" sz="1500" dirty="0"/>
          </a:p>
          <a:p>
            <a:pPr eaLnBrk="1" hangingPunct="1">
              <a:lnSpc>
                <a:spcPct val="90000"/>
              </a:lnSpc>
            </a:pPr>
            <a:r>
              <a:rPr lang="en-AU" sz="1500" dirty="0"/>
              <a:t>At the end of the day,</a:t>
            </a:r>
          </a:p>
          <a:p>
            <a:pPr eaLnBrk="1" hangingPunct="1">
              <a:lnSpc>
                <a:spcPct val="90000"/>
              </a:lnSpc>
            </a:pPr>
            <a:r>
              <a:rPr lang="en-AU" sz="1500" dirty="0"/>
              <a:t>The Laws of society CANNOT include all the different morals of all the people, and to make up laws is a time consuming process.</a:t>
            </a:r>
          </a:p>
          <a:p>
            <a:pPr eaLnBrk="1" hangingPunct="1">
              <a:lnSpc>
                <a:spcPct val="90000"/>
              </a:lnSpc>
            </a:pPr>
            <a:r>
              <a:rPr lang="en-AU" sz="1500" dirty="0"/>
              <a:t>So with the case of stealing: Some people still do it.  </a:t>
            </a:r>
          </a:p>
          <a:p>
            <a:pPr eaLnBrk="1" hangingPunct="1">
              <a:lnSpc>
                <a:spcPct val="90000"/>
              </a:lnSpc>
            </a:pPr>
            <a:r>
              <a:rPr lang="en-AU" sz="1500" dirty="0"/>
              <a:t>Why do people behave unethically?  </a:t>
            </a:r>
          </a:p>
        </p:txBody>
      </p:sp>
    </p:spTree>
    <p:extLst>
      <p:ext uri="{BB962C8B-B14F-4D97-AF65-F5344CB8AC3E}">
        <p14:creationId xmlns:p14="http://schemas.microsoft.com/office/powerpoint/2010/main" val="228016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72BE990-8661-4B3C-BFDE-4BEF5FB2BAA9}" type="slidenum">
              <a:rPr lang="en-AU" smtClean="0"/>
              <a:pPr/>
              <a:t>14</a:t>
            </a:fld>
            <a:endParaRPr lang="en-AU" dirty="0" smtClean="0"/>
          </a:p>
        </p:txBody>
      </p:sp>
      <p:sp>
        <p:nvSpPr>
          <p:cNvPr id="65539" name="Rectangle 2"/>
          <p:cNvSpPr>
            <a:spLocks noGrp="1" noRot="1" noChangeAspect="1" noChangeArrowheads="1" noTextEdit="1"/>
          </p:cNvSpPr>
          <p:nvPr>
            <p:ph type="sldImg"/>
          </p:nvPr>
        </p:nvSpPr>
        <p:spPr>
          <a:xfrm>
            <a:off x="457200" y="720725"/>
            <a:ext cx="6400800" cy="3600450"/>
          </a:xfrm>
          <a:ln/>
        </p:spPr>
      </p:sp>
      <p:sp>
        <p:nvSpPr>
          <p:cNvPr id="65540" name="Rectangle 3"/>
          <p:cNvSpPr>
            <a:spLocks noGrp="1" noChangeArrowheads="1"/>
          </p:cNvSpPr>
          <p:nvPr>
            <p:ph type="body" idx="1"/>
          </p:nvPr>
        </p:nvSpPr>
        <p:spPr>
          <a:xfrm>
            <a:off x="731179" y="4348409"/>
            <a:ext cx="6584021" cy="5252792"/>
          </a:xfrm>
          <a:noFill/>
          <a:ln/>
        </p:spPr>
        <p:txBody>
          <a:bodyPr/>
          <a:lstStyle/>
          <a:p>
            <a:pPr eaLnBrk="1" hangingPunct="1">
              <a:lnSpc>
                <a:spcPct val="90000"/>
              </a:lnSpc>
            </a:pPr>
            <a:r>
              <a:rPr lang="en-AU" sz="1700" dirty="0"/>
              <a:t>Everyone is different and therefore we all think and act differently </a:t>
            </a:r>
          </a:p>
          <a:p>
            <a:pPr eaLnBrk="1" hangingPunct="1">
              <a:lnSpc>
                <a:spcPct val="90000"/>
              </a:lnSpc>
            </a:pPr>
            <a:endParaRPr lang="en-AU" sz="1700" dirty="0"/>
          </a:p>
          <a:p>
            <a:pPr eaLnBrk="1" hangingPunct="1">
              <a:lnSpc>
                <a:spcPct val="90000"/>
              </a:lnSpc>
            </a:pPr>
            <a:r>
              <a:rPr lang="en-AU" sz="1700" dirty="0"/>
              <a:t>It could be due to Different cultures (individual vs collective societies) </a:t>
            </a:r>
          </a:p>
          <a:p>
            <a:pPr eaLnBrk="1" hangingPunct="1">
              <a:lnSpc>
                <a:spcPct val="90000"/>
              </a:lnSpc>
            </a:pPr>
            <a:r>
              <a:rPr lang="en-AU" sz="1700" dirty="0"/>
              <a:t>Different values/morals</a:t>
            </a:r>
          </a:p>
          <a:p>
            <a:pPr eaLnBrk="1" hangingPunct="1">
              <a:lnSpc>
                <a:spcPct val="90000"/>
              </a:lnSpc>
            </a:pPr>
            <a:r>
              <a:rPr lang="en-AU" sz="1700" dirty="0"/>
              <a:t>Different upbringing, </a:t>
            </a:r>
          </a:p>
          <a:p>
            <a:pPr eaLnBrk="1" hangingPunct="1">
              <a:lnSpc>
                <a:spcPct val="90000"/>
              </a:lnSpc>
            </a:pPr>
            <a:r>
              <a:rPr lang="en-AU" sz="1700" dirty="0"/>
              <a:t>Different Circumstances   (financial/emotional etc,) </a:t>
            </a:r>
          </a:p>
          <a:p>
            <a:pPr eaLnBrk="1" hangingPunct="1">
              <a:lnSpc>
                <a:spcPct val="90000"/>
              </a:lnSpc>
            </a:pPr>
            <a:r>
              <a:rPr lang="en-AU" sz="1700" dirty="0"/>
              <a:t>Education – knowledge/ethics </a:t>
            </a:r>
          </a:p>
          <a:p>
            <a:pPr eaLnBrk="1" hangingPunct="1">
              <a:lnSpc>
                <a:spcPct val="90000"/>
              </a:lnSpc>
            </a:pPr>
            <a:r>
              <a:rPr lang="en-AU" sz="1700" dirty="0"/>
              <a:t>For eg with bribery  Is it unethical / wrong? …. Asia, Middle east, eastern Europe</a:t>
            </a:r>
          </a:p>
          <a:p>
            <a:pPr eaLnBrk="1" hangingPunct="1">
              <a:lnSpc>
                <a:spcPct val="90000"/>
              </a:lnSpc>
            </a:pPr>
            <a:endParaRPr lang="en-AU" sz="1700" dirty="0"/>
          </a:p>
          <a:p>
            <a:pPr eaLnBrk="1" hangingPunct="1">
              <a:lnSpc>
                <a:spcPct val="90000"/>
              </a:lnSpc>
            </a:pPr>
            <a:r>
              <a:rPr lang="en-AU" sz="1700" dirty="0"/>
              <a:t>We live in a individualistic and Capitalist society where materialism /status and  /wealth are so important for people to achieve, and sometimes at the cost of acting ethically.</a:t>
            </a:r>
          </a:p>
          <a:p>
            <a:pPr eaLnBrk="1" hangingPunct="1">
              <a:lnSpc>
                <a:spcPct val="90000"/>
              </a:lnSpc>
            </a:pPr>
            <a:r>
              <a:rPr lang="en-AU" sz="1700" dirty="0"/>
              <a:t>So given these differences in people, when faced with an ethical problem or ethical dilemma</a:t>
            </a:r>
          </a:p>
          <a:p>
            <a:pPr eaLnBrk="1" hangingPunct="1">
              <a:lnSpc>
                <a:spcPct val="90000"/>
              </a:lnSpc>
            </a:pPr>
            <a:r>
              <a:rPr lang="en-AU" sz="1700" dirty="0"/>
              <a:t>You would expect  people to respond differently and for different reasons.</a:t>
            </a:r>
          </a:p>
          <a:p>
            <a:pPr eaLnBrk="1" hangingPunct="1">
              <a:lnSpc>
                <a:spcPct val="90000"/>
              </a:lnSpc>
            </a:pPr>
            <a:r>
              <a:rPr lang="en-AU" sz="1700" dirty="0"/>
              <a:t>So what is an ethical problem or ethical dilemma and is there a difference???</a:t>
            </a:r>
          </a:p>
          <a:p>
            <a:pPr eaLnBrk="1" hangingPunct="1">
              <a:lnSpc>
                <a:spcPct val="90000"/>
              </a:lnSpc>
            </a:pPr>
            <a:endParaRPr lang="en-AU" sz="1700" dirty="0"/>
          </a:p>
        </p:txBody>
      </p:sp>
    </p:spTree>
    <p:extLst>
      <p:ext uri="{BB962C8B-B14F-4D97-AF65-F5344CB8AC3E}">
        <p14:creationId xmlns:p14="http://schemas.microsoft.com/office/powerpoint/2010/main" val="1852099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72BE990-8661-4B3C-BFDE-4BEF5FB2BAA9}" type="slidenum">
              <a:rPr lang="en-AU" smtClean="0"/>
              <a:pPr/>
              <a:t>16</a:t>
            </a:fld>
            <a:endParaRPr lang="en-AU" dirty="0" smtClean="0"/>
          </a:p>
        </p:txBody>
      </p:sp>
      <p:sp>
        <p:nvSpPr>
          <p:cNvPr id="65539" name="Rectangle 2"/>
          <p:cNvSpPr>
            <a:spLocks noGrp="1" noRot="1" noChangeAspect="1" noChangeArrowheads="1" noTextEdit="1"/>
          </p:cNvSpPr>
          <p:nvPr>
            <p:ph type="sldImg"/>
          </p:nvPr>
        </p:nvSpPr>
        <p:spPr>
          <a:xfrm>
            <a:off x="457200" y="720725"/>
            <a:ext cx="6400800" cy="3600450"/>
          </a:xfrm>
          <a:ln/>
        </p:spPr>
      </p:sp>
      <p:sp>
        <p:nvSpPr>
          <p:cNvPr id="65540" name="Rectangle 3"/>
          <p:cNvSpPr>
            <a:spLocks noGrp="1" noChangeArrowheads="1"/>
          </p:cNvSpPr>
          <p:nvPr>
            <p:ph type="body" idx="1"/>
          </p:nvPr>
        </p:nvSpPr>
        <p:spPr>
          <a:xfrm>
            <a:off x="731179" y="4348409"/>
            <a:ext cx="6584021" cy="5252792"/>
          </a:xfrm>
          <a:noFill/>
          <a:ln/>
        </p:spPr>
        <p:txBody>
          <a:bodyPr>
            <a:normAutofit/>
          </a:bodyPr>
          <a:lstStyle/>
          <a:p>
            <a:r>
              <a:rPr lang="en-AU" sz="1700" dirty="0"/>
              <a:t>So what is the point of behaving ethically?  Ask your self this question and answer/discuss with your group/class</a:t>
            </a:r>
          </a:p>
          <a:p>
            <a:endParaRPr lang="en-AU" sz="1700" dirty="0"/>
          </a:p>
          <a:p>
            <a:endParaRPr lang="en-AU" sz="1700" dirty="0"/>
          </a:p>
          <a:p>
            <a:r>
              <a:rPr lang="en-AU" sz="1700" dirty="0"/>
              <a:t>Do you care – as individuals?</a:t>
            </a:r>
          </a:p>
          <a:p>
            <a:endParaRPr lang="en-AU" sz="1700" dirty="0"/>
          </a:p>
          <a:p>
            <a:r>
              <a:rPr lang="en-AU" sz="1700" dirty="0"/>
              <a:t>Most people are employed, </a:t>
            </a:r>
          </a:p>
          <a:p>
            <a:endParaRPr lang="en-AU" sz="1700" dirty="0"/>
          </a:p>
          <a:p>
            <a:r>
              <a:rPr lang="en-AU" sz="1700" dirty="0"/>
              <a:t>Can be a manager</a:t>
            </a:r>
          </a:p>
          <a:p>
            <a:endParaRPr lang="en-AU" sz="1700" dirty="0"/>
          </a:p>
          <a:p>
            <a:r>
              <a:rPr lang="en-AU" sz="1700" dirty="0"/>
              <a:t>Executive</a:t>
            </a:r>
          </a:p>
          <a:p>
            <a:endParaRPr lang="en-AU" sz="1700" dirty="0"/>
          </a:p>
          <a:p>
            <a:r>
              <a:rPr lang="en-AU" sz="1700" dirty="0"/>
              <a:t>Working for a particular industry</a:t>
            </a:r>
          </a:p>
          <a:p>
            <a:endParaRPr lang="en-AU" sz="1700" dirty="0"/>
          </a:p>
          <a:p>
            <a:r>
              <a:rPr lang="en-AU" sz="1700" dirty="0"/>
              <a:t>And of course we all belong to a society – how do we want that society to be?? </a:t>
            </a:r>
          </a:p>
          <a:p>
            <a:pPr eaLnBrk="1" hangingPunct="1">
              <a:lnSpc>
                <a:spcPct val="90000"/>
              </a:lnSpc>
            </a:pPr>
            <a:r>
              <a:rPr lang="en-AU" sz="1700" dirty="0"/>
              <a:t>Everyone is different and therefore we all think and act differently </a:t>
            </a:r>
          </a:p>
          <a:p>
            <a:pPr eaLnBrk="1" hangingPunct="1">
              <a:lnSpc>
                <a:spcPct val="90000"/>
              </a:lnSpc>
            </a:pPr>
            <a:endParaRPr lang="en-AU" sz="1700" dirty="0"/>
          </a:p>
          <a:p>
            <a:pPr eaLnBrk="1" hangingPunct="1">
              <a:lnSpc>
                <a:spcPct val="90000"/>
              </a:lnSpc>
            </a:pPr>
            <a:endParaRPr lang="en-AU" sz="1700" dirty="0"/>
          </a:p>
        </p:txBody>
      </p:sp>
    </p:spTree>
    <p:extLst>
      <p:ext uri="{BB962C8B-B14F-4D97-AF65-F5344CB8AC3E}">
        <p14:creationId xmlns:p14="http://schemas.microsoft.com/office/powerpoint/2010/main" val="3547404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B968A679-E3AE-4079-AB2E-BD6426C03BD9}" type="slidenum">
              <a:rPr lang="en-AU" smtClean="0"/>
              <a:pPr>
                <a:defRPr/>
              </a:pPr>
              <a:t>17</a:t>
            </a:fld>
            <a:endParaRPr lang="en-AU" dirty="0"/>
          </a:p>
        </p:txBody>
      </p:sp>
    </p:spTree>
    <p:extLst>
      <p:ext uri="{BB962C8B-B14F-4D97-AF65-F5344CB8AC3E}">
        <p14:creationId xmlns:p14="http://schemas.microsoft.com/office/powerpoint/2010/main" val="3969926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DD5378F-5E9E-4952-BB65-85AD73F89030}" type="slidenum">
              <a:rPr lang="en-AU" smtClean="0"/>
              <a:pPr/>
              <a:t>18</a:t>
            </a:fld>
            <a:endParaRPr lang="en-AU" dirty="0" smtClean="0"/>
          </a:p>
        </p:txBody>
      </p:sp>
      <p:sp>
        <p:nvSpPr>
          <p:cNvPr id="66563" name="Rectangle 2"/>
          <p:cNvSpPr>
            <a:spLocks noGrp="1" noRot="1" noChangeAspect="1" noChangeArrowheads="1" noTextEdit="1"/>
          </p:cNvSpPr>
          <p:nvPr>
            <p:ph type="sldImg"/>
          </p:nvPr>
        </p:nvSpPr>
        <p:spPr>
          <a:xfrm>
            <a:off x="457200" y="720725"/>
            <a:ext cx="6400800" cy="3600450"/>
          </a:xfrm>
          <a:ln/>
        </p:spPr>
      </p:sp>
      <p:sp>
        <p:nvSpPr>
          <p:cNvPr id="66564" name="Rectangle 3"/>
          <p:cNvSpPr>
            <a:spLocks noGrp="1" noChangeArrowheads="1"/>
          </p:cNvSpPr>
          <p:nvPr>
            <p:ph type="body" idx="1"/>
          </p:nvPr>
        </p:nvSpPr>
        <p:spPr>
          <a:noFill/>
          <a:ln/>
        </p:spPr>
        <p:txBody>
          <a:bodyPr/>
          <a:lstStyle/>
          <a:p>
            <a:pPr eaLnBrk="1" hangingPunct="1"/>
            <a:r>
              <a:rPr lang="en-AU" dirty="0" smtClean="0"/>
              <a:t>So lets look at some examples of an ethical problem…….next PP</a:t>
            </a:r>
          </a:p>
        </p:txBody>
      </p:sp>
    </p:spTree>
    <p:extLst>
      <p:ext uri="{BB962C8B-B14F-4D97-AF65-F5344CB8AC3E}">
        <p14:creationId xmlns:p14="http://schemas.microsoft.com/office/powerpoint/2010/main" val="3587464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DE290E1F-B1B0-4CE5-9C80-394DD57A566B}" type="slidenum">
              <a:rPr lang="en-AU" smtClean="0"/>
              <a:pPr/>
              <a:t>19</a:t>
            </a:fld>
            <a:endParaRPr lang="en-AU" dirty="0" smtClean="0"/>
          </a:p>
        </p:txBody>
      </p:sp>
      <p:sp>
        <p:nvSpPr>
          <p:cNvPr id="67587" name="Rectangle 2"/>
          <p:cNvSpPr>
            <a:spLocks noGrp="1" noRot="1" noChangeAspect="1" noChangeArrowheads="1" noTextEdit="1"/>
          </p:cNvSpPr>
          <p:nvPr>
            <p:ph type="sldImg"/>
          </p:nvPr>
        </p:nvSpPr>
        <p:spPr>
          <a:xfrm>
            <a:off x="457200" y="720725"/>
            <a:ext cx="6400800" cy="3600450"/>
          </a:xfrm>
          <a:ln/>
        </p:spPr>
      </p:sp>
      <p:sp>
        <p:nvSpPr>
          <p:cNvPr id="203779" name="Rectangle 3"/>
          <p:cNvSpPr>
            <a:spLocks noGrp="1" noChangeArrowheads="1"/>
          </p:cNvSpPr>
          <p:nvPr>
            <p:ph type="body" idx="1"/>
          </p:nvPr>
        </p:nvSpPr>
        <p:spPr>
          <a:xfrm>
            <a:off x="731179" y="4560301"/>
            <a:ext cx="5793052" cy="5040899"/>
          </a:xfrm>
        </p:spPr>
        <p:txBody>
          <a:bodyPr/>
          <a:lstStyle/>
          <a:p>
            <a:pPr eaLnBrk="1" hangingPunct="1">
              <a:lnSpc>
                <a:spcPct val="90000"/>
              </a:lnSpc>
              <a:buFontTx/>
              <a:buChar char="•"/>
              <a:defRPr/>
            </a:pPr>
            <a:r>
              <a:rPr lang="en-AU" sz="1500" b="1" dirty="0">
                <a:solidFill>
                  <a:srgbClr val="000000"/>
                </a:solidFill>
                <a:effectLst>
                  <a:outerShdw blurRad="38100" dist="38100" dir="2700000" algn="tl">
                    <a:srgbClr val="C0C0C0"/>
                  </a:outerShdw>
                </a:effectLst>
              </a:rPr>
              <a:t>On a piece of paper write an answer (and reasoning for your answer/why?) to the above problems..</a:t>
            </a:r>
          </a:p>
          <a:p>
            <a:pPr eaLnBrk="1" hangingPunct="1">
              <a:lnSpc>
                <a:spcPct val="90000"/>
              </a:lnSpc>
              <a:buFontTx/>
              <a:buChar char="•"/>
              <a:defRPr/>
            </a:pPr>
            <a:r>
              <a:rPr lang="en-AU" sz="1500" b="1" dirty="0">
                <a:solidFill>
                  <a:srgbClr val="000000"/>
                </a:solidFill>
                <a:effectLst>
                  <a:outerShdw blurRad="38100" dist="38100" dir="2700000" algn="tl">
                    <a:srgbClr val="C0C0C0"/>
                  </a:outerShdw>
                </a:effectLst>
              </a:rPr>
              <a:t>Do you keep the $1000 or do you give in to the police?</a:t>
            </a:r>
          </a:p>
          <a:p>
            <a:pPr eaLnBrk="1" hangingPunct="1">
              <a:lnSpc>
                <a:spcPct val="90000"/>
              </a:lnSpc>
              <a:defRPr/>
            </a:pPr>
            <a:endParaRPr lang="en-AU" sz="1500" b="1" dirty="0">
              <a:solidFill>
                <a:srgbClr val="000000"/>
              </a:solidFill>
              <a:effectLst>
                <a:outerShdw blurRad="38100" dist="38100" dir="2700000" algn="tl">
                  <a:srgbClr val="C0C0C0"/>
                </a:outerShdw>
              </a:effectLst>
            </a:endParaRPr>
          </a:p>
          <a:p>
            <a:pPr eaLnBrk="1" hangingPunct="1">
              <a:lnSpc>
                <a:spcPct val="90000"/>
              </a:lnSpc>
              <a:buFontTx/>
              <a:buChar char="•"/>
              <a:defRPr/>
            </a:pPr>
            <a:r>
              <a:rPr lang="en-AU" sz="1500" b="1" dirty="0">
                <a:solidFill>
                  <a:srgbClr val="000000"/>
                </a:solidFill>
                <a:effectLst>
                  <a:outerShdw blurRad="38100" dist="38100" dir="2700000" algn="tl">
                    <a:srgbClr val="C0C0C0"/>
                  </a:outerShdw>
                </a:effectLst>
              </a:rPr>
              <a:t>Do you tell the bank?? Tell bank because :	you are scared of the bank finding out or is it because the $ money is not yours and therefore should tell the bank???</a:t>
            </a:r>
          </a:p>
          <a:p>
            <a:pPr eaLnBrk="1" hangingPunct="1">
              <a:lnSpc>
                <a:spcPct val="90000"/>
              </a:lnSpc>
              <a:defRPr/>
            </a:pPr>
            <a:endParaRPr lang="en-AU" sz="1500" b="1" dirty="0">
              <a:solidFill>
                <a:srgbClr val="000000"/>
              </a:solidFill>
              <a:effectLst>
                <a:outerShdw blurRad="38100" dist="38100" dir="2700000" algn="tl">
                  <a:srgbClr val="C0C0C0"/>
                </a:outerShdw>
              </a:effectLst>
            </a:endParaRPr>
          </a:p>
          <a:p>
            <a:pPr eaLnBrk="1" hangingPunct="1">
              <a:lnSpc>
                <a:spcPct val="90000"/>
              </a:lnSpc>
              <a:buFontTx/>
              <a:buChar char="•"/>
              <a:defRPr/>
            </a:pPr>
            <a:r>
              <a:rPr lang="en-AU" sz="1500" b="1" dirty="0">
                <a:solidFill>
                  <a:srgbClr val="000000"/>
                </a:solidFill>
                <a:effectLst>
                  <a:outerShdw blurRad="38100" dist="38100" dir="2700000" algn="tl">
                    <a:srgbClr val="C0C0C0"/>
                  </a:outerShdw>
                </a:effectLst>
              </a:rPr>
              <a:t>Do you inform your lecturer of the mistake?  Y/No, and why? </a:t>
            </a:r>
          </a:p>
          <a:p>
            <a:pPr eaLnBrk="1" hangingPunct="1">
              <a:lnSpc>
                <a:spcPct val="90000"/>
              </a:lnSpc>
              <a:defRPr/>
            </a:pPr>
            <a:endParaRPr lang="en-AU" sz="1500" b="1" dirty="0">
              <a:solidFill>
                <a:srgbClr val="000000"/>
              </a:solidFill>
              <a:effectLst>
                <a:outerShdw blurRad="38100" dist="38100" dir="2700000" algn="tl">
                  <a:srgbClr val="C0C0C0"/>
                </a:outerShdw>
              </a:effectLst>
            </a:endParaRPr>
          </a:p>
          <a:p>
            <a:pPr eaLnBrk="1" hangingPunct="1">
              <a:lnSpc>
                <a:spcPct val="90000"/>
              </a:lnSpc>
              <a:defRPr/>
            </a:pPr>
            <a:r>
              <a:rPr lang="en-AU" sz="1500" b="1" dirty="0">
                <a:solidFill>
                  <a:srgbClr val="000000"/>
                </a:solidFill>
                <a:effectLst>
                  <a:outerShdw blurRad="38100" dist="38100" dir="2700000" algn="tl">
                    <a:srgbClr val="C0C0C0"/>
                  </a:outerShdw>
                </a:effectLst>
              </a:rPr>
              <a:t>But the important point here is not just what action you take but also the REASON WHY the rationale for your decision.  </a:t>
            </a:r>
          </a:p>
          <a:p>
            <a:pPr eaLnBrk="1" hangingPunct="1">
              <a:lnSpc>
                <a:spcPct val="90000"/>
              </a:lnSpc>
              <a:defRPr/>
            </a:pPr>
            <a:endParaRPr lang="en-AU" sz="1500" b="1" dirty="0">
              <a:solidFill>
                <a:srgbClr val="000000"/>
              </a:solidFill>
              <a:effectLst>
                <a:outerShdw blurRad="38100" dist="38100" dir="2700000" algn="tl">
                  <a:srgbClr val="C0C0C0"/>
                </a:outerShdw>
              </a:effectLst>
            </a:endParaRPr>
          </a:p>
          <a:p>
            <a:pPr eaLnBrk="1" hangingPunct="1">
              <a:lnSpc>
                <a:spcPct val="90000"/>
              </a:lnSpc>
              <a:defRPr/>
            </a:pPr>
            <a:r>
              <a:rPr lang="en-AU" sz="1500" b="1" dirty="0">
                <a:solidFill>
                  <a:srgbClr val="000000"/>
                </a:solidFill>
                <a:effectLst>
                  <a:outerShdw blurRad="38100" dist="38100" dir="2700000" algn="tl">
                    <a:srgbClr val="C0C0C0"/>
                  </a:outerShdw>
                </a:effectLst>
              </a:rPr>
              <a:t>The decision you make all depends on many reasons but in particular your level of moral development and reasoning</a:t>
            </a:r>
          </a:p>
          <a:p>
            <a:pPr eaLnBrk="1" hangingPunct="1">
              <a:lnSpc>
                <a:spcPct val="90000"/>
              </a:lnSpc>
              <a:defRPr/>
            </a:pPr>
            <a:endParaRPr lang="en-AU" sz="1500" b="1" dirty="0">
              <a:solidFill>
                <a:srgbClr val="000000"/>
              </a:solidFill>
              <a:effectLst>
                <a:outerShdw blurRad="38100" dist="38100" dir="2700000" algn="tl">
                  <a:srgbClr val="C0C0C0"/>
                </a:outerShdw>
              </a:effectLst>
            </a:endParaRPr>
          </a:p>
          <a:p>
            <a:pPr eaLnBrk="1" hangingPunct="1">
              <a:lnSpc>
                <a:spcPct val="90000"/>
              </a:lnSpc>
              <a:defRPr/>
            </a:pPr>
            <a:r>
              <a:rPr lang="en-AU" sz="1500" b="1" dirty="0">
                <a:solidFill>
                  <a:srgbClr val="000000"/>
                </a:solidFill>
                <a:effectLst>
                  <a:outerShdw blurRad="38100" dist="38100" dir="2700000" algn="tl">
                    <a:srgbClr val="C0C0C0"/>
                  </a:outerShdw>
                </a:effectLst>
              </a:rPr>
              <a:t>Your decision can be the same as the person next to you </a:t>
            </a:r>
          </a:p>
          <a:p>
            <a:pPr eaLnBrk="1" hangingPunct="1">
              <a:lnSpc>
                <a:spcPct val="90000"/>
              </a:lnSpc>
              <a:defRPr/>
            </a:pPr>
            <a:r>
              <a:rPr lang="en-AU" sz="1500" b="1" dirty="0">
                <a:solidFill>
                  <a:srgbClr val="000000"/>
                </a:solidFill>
                <a:effectLst>
                  <a:outerShdw blurRad="38100" dist="38100" dir="2700000" algn="tl">
                    <a:srgbClr val="C0C0C0"/>
                  </a:outerShdw>
                </a:effectLst>
              </a:rPr>
              <a:t>But the reason behind the decision can be very different, </a:t>
            </a:r>
          </a:p>
          <a:p>
            <a:pPr eaLnBrk="1" hangingPunct="1">
              <a:lnSpc>
                <a:spcPct val="90000"/>
              </a:lnSpc>
              <a:defRPr/>
            </a:pPr>
            <a:r>
              <a:rPr lang="en-AU" sz="1500" b="1" dirty="0">
                <a:solidFill>
                  <a:srgbClr val="000000"/>
                </a:solidFill>
                <a:effectLst>
                  <a:outerShdw blurRad="38100" dist="38100" dir="2700000" algn="tl">
                    <a:srgbClr val="C0C0C0"/>
                  </a:outerShdw>
                </a:effectLst>
              </a:rPr>
              <a:t>and we will see this when we look at</a:t>
            </a:r>
          </a:p>
          <a:p>
            <a:pPr eaLnBrk="1" hangingPunct="1">
              <a:lnSpc>
                <a:spcPct val="90000"/>
              </a:lnSpc>
              <a:defRPr/>
            </a:pPr>
            <a:r>
              <a:rPr lang="en-AU" sz="1500" b="1" dirty="0">
                <a:solidFill>
                  <a:srgbClr val="000000"/>
                </a:solidFill>
                <a:effectLst>
                  <a:outerShdw blurRad="38100" dist="38100" dir="2700000" algn="tl">
                    <a:srgbClr val="C0C0C0"/>
                  </a:outerShdw>
                </a:effectLst>
              </a:rPr>
              <a:t>Kohlberg’s theory of moral reasoning </a:t>
            </a:r>
          </a:p>
        </p:txBody>
      </p:sp>
    </p:spTree>
    <p:extLst>
      <p:ext uri="{BB962C8B-B14F-4D97-AF65-F5344CB8AC3E}">
        <p14:creationId xmlns:p14="http://schemas.microsoft.com/office/powerpoint/2010/main" val="3301037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048B52C7-72EC-488B-BA4D-FEA586D298B9}" type="slidenum">
              <a:rPr lang="en-AU" smtClean="0"/>
              <a:pPr/>
              <a:t>21</a:t>
            </a:fld>
            <a:endParaRPr lang="en-AU" dirty="0" smtClean="0"/>
          </a:p>
        </p:txBody>
      </p:sp>
      <p:sp>
        <p:nvSpPr>
          <p:cNvPr id="68611" name="Rectangle 2"/>
          <p:cNvSpPr>
            <a:spLocks noGrp="1" noRot="1" noChangeAspect="1" noChangeArrowheads="1" noTextEdit="1"/>
          </p:cNvSpPr>
          <p:nvPr>
            <p:ph type="sldImg"/>
          </p:nvPr>
        </p:nvSpPr>
        <p:spPr>
          <a:xfrm>
            <a:off x="457200" y="720725"/>
            <a:ext cx="6400800" cy="3600450"/>
          </a:xfrm>
          <a:ln/>
        </p:spPr>
      </p:sp>
      <p:sp>
        <p:nvSpPr>
          <p:cNvPr id="68612" name="Rectangle 3"/>
          <p:cNvSpPr>
            <a:spLocks noGrp="1" noChangeArrowheads="1"/>
          </p:cNvSpPr>
          <p:nvPr>
            <p:ph type="body" idx="1"/>
          </p:nvPr>
        </p:nvSpPr>
        <p:spPr>
          <a:xfrm>
            <a:off x="731179" y="4348409"/>
            <a:ext cx="6156931" cy="5252792"/>
          </a:xfrm>
          <a:noFill/>
          <a:ln/>
        </p:spPr>
        <p:txBody>
          <a:bodyPr/>
          <a:lstStyle/>
          <a:p>
            <a:pPr eaLnBrk="1" hangingPunct="1"/>
            <a:endParaRPr lang="en-AU" sz="1500" dirty="0"/>
          </a:p>
        </p:txBody>
      </p:sp>
    </p:spTree>
    <p:extLst>
      <p:ext uri="{BB962C8B-B14F-4D97-AF65-F5344CB8AC3E}">
        <p14:creationId xmlns:p14="http://schemas.microsoft.com/office/powerpoint/2010/main" val="4022545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https://www.youtube.com/watch?v=XBmJay_qdNc</a:t>
            </a:r>
            <a:endParaRPr lang="en-AU" dirty="0"/>
          </a:p>
        </p:txBody>
      </p:sp>
      <p:sp>
        <p:nvSpPr>
          <p:cNvPr id="4" name="Slide Number Placeholder 3"/>
          <p:cNvSpPr>
            <a:spLocks noGrp="1"/>
          </p:cNvSpPr>
          <p:nvPr>
            <p:ph type="sldNum" sz="quarter" idx="10"/>
          </p:nvPr>
        </p:nvSpPr>
        <p:spPr/>
        <p:txBody>
          <a:bodyPr/>
          <a:lstStyle/>
          <a:p>
            <a:fld id="{FA319027-8455-41B0-BBDF-8E8E98915C80}" type="slidenum">
              <a:rPr lang="en-AU" smtClean="0"/>
              <a:t>22</a:t>
            </a:fld>
            <a:endParaRPr lang="en-AU"/>
          </a:p>
        </p:txBody>
      </p:sp>
    </p:spTree>
    <p:extLst>
      <p:ext uri="{BB962C8B-B14F-4D97-AF65-F5344CB8AC3E}">
        <p14:creationId xmlns:p14="http://schemas.microsoft.com/office/powerpoint/2010/main" val="331060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07A68BB-365A-43CE-936E-3DC939917124}" type="slidenum">
              <a:rPr lang="en-AU" smtClean="0"/>
              <a:pPr/>
              <a:t>23</a:t>
            </a:fld>
            <a:endParaRPr lang="en-AU" dirty="0" smtClean="0"/>
          </a:p>
        </p:txBody>
      </p:sp>
      <p:sp>
        <p:nvSpPr>
          <p:cNvPr id="69635" name="Rectangle 2"/>
          <p:cNvSpPr>
            <a:spLocks noGrp="1" noRot="1" noChangeAspect="1" noChangeArrowheads="1" noTextEdit="1"/>
          </p:cNvSpPr>
          <p:nvPr>
            <p:ph type="sldImg"/>
          </p:nvPr>
        </p:nvSpPr>
        <p:spPr>
          <a:xfrm>
            <a:off x="457200" y="720725"/>
            <a:ext cx="6400800" cy="3600450"/>
          </a:xfrm>
          <a:ln/>
        </p:spPr>
      </p:sp>
      <p:sp>
        <p:nvSpPr>
          <p:cNvPr id="69636" name="Rectangle 3"/>
          <p:cNvSpPr>
            <a:spLocks noGrp="1" noChangeArrowheads="1"/>
          </p:cNvSpPr>
          <p:nvPr>
            <p:ph type="body" idx="1"/>
          </p:nvPr>
        </p:nvSpPr>
        <p:spPr>
          <a:noFill/>
          <a:ln/>
        </p:spPr>
        <p:txBody>
          <a:bodyPr/>
          <a:lstStyle/>
          <a:p>
            <a:pPr eaLnBrk="1" hangingPunct="1">
              <a:lnSpc>
                <a:spcPct val="90000"/>
              </a:lnSpc>
            </a:pPr>
            <a:endParaRPr lang="en-AU" sz="1700" dirty="0"/>
          </a:p>
        </p:txBody>
      </p:sp>
    </p:spTree>
    <p:extLst>
      <p:ext uri="{BB962C8B-B14F-4D97-AF65-F5344CB8AC3E}">
        <p14:creationId xmlns:p14="http://schemas.microsoft.com/office/powerpoint/2010/main" val="2046015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sz="1700" dirty="0" smtClean="0"/>
              <a:t>Run</a:t>
            </a:r>
            <a:r>
              <a:rPr lang="en-US" sz="1700" baseline="0" dirty="0" smtClean="0"/>
              <a:t> ‘The Good Place’ Episode 5</a:t>
            </a:r>
            <a:r>
              <a:rPr lang="en-US" sz="1700" baseline="30000" dirty="0" smtClean="0"/>
              <a:t>th</a:t>
            </a:r>
            <a:r>
              <a:rPr lang="en-US" sz="1700" baseline="0" dirty="0" smtClean="0"/>
              <a:t> Episode of Season 2 of the good place</a:t>
            </a:r>
            <a:endParaRPr lang="en-AU" sz="1700" dirty="0"/>
          </a:p>
        </p:txBody>
      </p:sp>
      <p:sp>
        <p:nvSpPr>
          <p:cNvPr id="4" name="Slide Number Placeholder 3"/>
          <p:cNvSpPr>
            <a:spLocks noGrp="1"/>
          </p:cNvSpPr>
          <p:nvPr>
            <p:ph type="sldNum" sz="quarter" idx="10"/>
          </p:nvPr>
        </p:nvSpPr>
        <p:spPr/>
        <p:txBody>
          <a:bodyPr/>
          <a:lstStyle/>
          <a:p>
            <a:fld id="{8400248C-DDE0-4800-B5EF-5372843CA47A}" type="slidenum">
              <a:rPr lang="en-AU" smtClean="0"/>
              <a:pPr/>
              <a:t>3</a:t>
            </a:fld>
            <a:endParaRPr lang="en-AU" dirty="0"/>
          </a:p>
        </p:txBody>
      </p:sp>
    </p:spTree>
    <p:extLst>
      <p:ext uri="{BB962C8B-B14F-4D97-AF65-F5344CB8AC3E}">
        <p14:creationId xmlns:p14="http://schemas.microsoft.com/office/powerpoint/2010/main" val="802793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457200" y="720725"/>
            <a:ext cx="6400800" cy="3600450"/>
          </a:xfrm>
          <a:ln/>
        </p:spPr>
      </p:sp>
      <p:sp>
        <p:nvSpPr>
          <p:cNvPr id="48131" name="Notes Placeholder 2"/>
          <p:cNvSpPr>
            <a:spLocks noGrp="1"/>
          </p:cNvSpPr>
          <p:nvPr>
            <p:ph type="body" idx="1"/>
          </p:nvPr>
        </p:nvSpPr>
        <p:spPr>
          <a:noFill/>
          <a:ln/>
        </p:spPr>
        <p:txBody>
          <a:bodyPr/>
          <a:lstStyle/>
          <a:p>
            <a:pPr eaLnBrk="1" hangingPunct="1">
              <a:lnSpc>
                <a:spcPct val="90000"/>
              </a:lnSpc>
            </a:pPr>
            <a:r>
              <a:rPr lang="en-AU" sz="1700" b="1" u="sng" dirty="0"/>
              <a:t>An ethical dilemma</a:t>
            </a:r>
            <a:r>
              <a:rPr lang="en-AU" sz="1700" dirty="0"/>
              <a:t> arises when there are 2 or more equally and compelling alternative courses of action without a clear resolution. </a:t>
            </a:r>
          </a:p>
          <a:p>
            <a:pPr eaLnBrk="1" hangingPunct="1">
              <a:lnSpc>
                <a:spcPct val="90000"/>
              </a:lnSpc>
            </a:pPr>
            <a:endParaRPr lang="en-AU" sz="1700" dirty="0"/>
          </a:p>
          <a:p>
            <a:pPr eaLnBrk="1" hangingPunct="1">
              <a:lnSpc>
                <a:spcPct val="90000"/>
              </a:lnSpc>
            </a:pPr>
            <a:r>
              <a:rPr lang="en-AU" sz="1700" dirty="0"/>
              <a:t>The conflict could involve 2 or more obligations (work or family),</a:t>
            </a:r>
          </a:p>
          <a:p>
            <a:pPr marL="302066" indent="-302066">
              <a:lnSpc>
                <a:spcPct val="90000"/>
              </a:lnSpc>
              <a:buFont typeface="Arial" pitchFamily="34" charset="0"/>
              <a:buChar char="•"/>
            </a:pPr>
            <a:r>
              <a:rPr lang="en-AU" sz="1700" dirty="0"/>
              <a:t>duties (to the boss/customer), </a:t>
            </a:r>
          </a:p>
          <a:p>
            <a:pPr marL="302066" indent="-302066">
              <a:lnSpc>
                <a:spcPct val="90000"/>
              </a:lnSpc>
              <a:buFont typeface="Arial" pitchFamily="34" charset="0"/>
              <a:buChar char="•"/>
            </a:pPr>
            <a:r>
              <a:rPr lang="en-AU" sz="1700" dirty="0"/>
              <a:t>principles ethical/religious (integrity, confidentiality) </a:t>
            </a:r>
          </a:p>
          <a:p>
            <a:pPr marL="302066" indent="-302066">
              <a:lnSpc>
                <a:spcPct val="90000"/>
              </a:lnSpc>
              <a:buFont typeface="Arial" pitchFamily="34" charset="0"/>
              <a:buChar char="•"/>
            </a:pPr>
            <a:r>
              <a:rPr lang="en-AU" sz="1700" dirty="0"/>
              <a:t>rules or loyalties (boss or colleagues/ one friend over the other.</a:t>
            </a:r>
          </a:p>
          <a:p>
            <a:pPr eaLnBrk="1" hangingPunct="1">
              <a:lnSpc>
                <a:spcPct val="90000"/>
              </a:lnSpc>
            </a:pPr>
            <a:endParaRPr lang="en-AU" sz="1700" dirty="0"/>
          </a:p>
          <a:p>
            <a:pPr eaLnBrk="1" hangingPunct="1">
              <a:lnSpc>
                <a:spcPct val="90000"/>
              </a:lnSpc>
            </a:pPr>
            <a:r>
              <a:rPr lang="en-AU" sz="1700" dirty="0"/>
              <a:t>Similarly each alternative has a positive and a negative outcome.  </a:t>
            </a:r>
          </a:p>
          <a:p>
            <a:pPr eaLnBrk="1" hangingPunct="1">
              <a:lnSpc>
                <a:spcPct val="90000"/>
              </a:lnSpc>
            </a:pPr>
            <a:r>
              <a:rPr lang="en-AU" sz="1700" dirty="0"/>
              <a:t>And Choosing one alternative is at the expense of the other</a:t>
            </a:r>
            <a:r>
              <a:rPr lang="en-AU" sz="1700" dirty="0" smtClean="0"/>
              <a:t>.</a:t>
            </a:r>
          </a:p>
          <a:p>
            <a:pPr eaLnBrk="1" hangingPunct="1">
              <a:lnSpc>
                <a:spcPct val="90000"/>
              </a:lnSpc>
            </a:pPr>
            <a:endParaRPr lang="en-US" sz="1700" dirty="0" smtClean="0"/>
          </a:p>
          <a:p>
            <a:pPr eaLnBrk="1" hangingPunct="1">
              <a:lnSpc>
                <a:spcPct val="90000"/>
              </a:lnSpc>
            </a:pPr>
            <a:r>
              <a:rPr lang="en-AU" sz="1700" dirty="0" smtClean="0"/>
              <a:t>So </a:t>
            </a:r>
            <a:r>
              <a:rPr lang="en-AU" sz="1700" dirty="0"/>
              <a:t>what are some examples of ethical dilemmas….next PP</a:t>
            </a:r>
          </a:p>
          <a:p>
            <a:endParaRPr lang="en-AU" dirty="0" smtClean="0">
              <a:latin typeface="Times New Roman" pitchFamily="18" charset="0"/>
              <a:ea typeface="ＭＳ Ｐゴシック" pitchFamily="-106" charset="-128"/>
            </a:endParaRPr>
          </a:p>
        </p:txBody>
      </p:sp>
      <p:sp>
        <p:nvSpPr>
          <p:cNvPr id="48132" name="Slide Number Placeholder 3"/>
          <p:cNvSpPr>
            <a:spLocks noGrp="1"/>
          </p:cNvSpPr>
          <p:nvPr>
            <p:ph type="sldNum" sz="quarter" idx="5"/>
          </p:nvPr>
        </p:nvSpPr>
        <p:spPr>
          <a:noFill/>
        </p:spPr>
        <p:txBody>
          <a:bodyPr/>
          <a:lstStyle/>
          <a:p>
            <a:fld id="{24F644B7-162F-4A1F-A6C7-192CE541E0D9}" type="slidenum">
              <a:rPr lang="en-US" smtClean="0"/>
              <a:pPr/>
              <a:t>24</a:t>
            </a:fld>
            <a:endParaRPr lang="en-US" dirty="0" smtClean="0"/>
          </a:p>
        </p:txBody>
      </p:sp>
    </p:spTree>
    <p:extLst>
      <p:ext uri="{BB962C8B-B14F-4D97-AF65-F5344CB8AC3E}">
        <p14:creationId xmlns:p14="http://schemas.microsoft.com/office/powerpoint/2010/main" val="1423180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In regards to the Financial Counselling profession there must be at least two actions from the code of ethics that could be taken and of which any action will negatively impact in some way the situation. Therefore there are no choices in which one part of the code of ethics is not impacted.</a:t>
            </a:r>
            <a:endParaRPr lang="en-AU" sz="1200" dirty="0" smtClean="0"/>
          </a:p>
          <a:p>
            <a:endParaRPr lang="en-AU" dirty="0"/>
          </a:p>
        </p:txBody>
      </p:sp>
      <p:sp>
        <p:nvSpPr>
          <p:cNvPr id="4" name="Slide Number Placeholder 3"/>
          <p:cNvSpPr>
            <a:spLocks noGrp="1"/>
          </p:cNvSpPr>
          <p:nvPr>
            <p:ph type="sldNum" sz="quarter" idx="10"/>
          </p:nvPr>
        </p:nvSpPr>
        <p:spPr/>
        <p:txBody>
          <a:bodyPr/>
          <a:lstStyle/>
          <a:p>
            <a:fld id="{FA319027-8455-41B0-BBDF-8E8E98915C80}" type="slidenum">
              <a:rPr lang="en-AU" smtClean="0"/>
              <a:t>25</a:t>
            </a:fld>
            <a:endParaRPr lang="en-AU"/>
          </a:p>
        </p:txBody>
      </p:sp>
    </p:spTree>
    <p:extLst>
      <p:ext uri="{BB962C8B-B14F-4D97-AF65-F5344CB8AC3E}">
        <p14:creationId xmlns:p14="http://schemas.microsoft.com/office/powerpoint/2010/main" val="4102998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A0E85538-1CBC-4EC8-9A04-939A0F8B28EE}" type="slidenum">
              <a:rPr lang="en-AU" smtClean="0"/>
              <a:pPr/>
              <a:t>26</a:t>
            </a:fld>
            <a:endParaRPr lang="en-AU" dirty="0" smtClean="0"/>
          </a:p>
        </p:txBody>
      </p:sp>
      <p:sp>
        <p:nvSpPr>
          <p:cNvPr id="70659" name="Rectangle 2"/>
          <p:cNvSpPr>
            <a:spLocks noGrp="1" noRot="1" noChangeAspect="1" noChangeArrowheads="1" noTextEdit="1"/>
          </p:cNvSpPr>
          <p:nvPr>
            <p:ph type="sldImg"/>
          </p:nvPr>
        </p:nvSpPr>
        <p:spPr>
          <a:xfrm>
            <a:off x="457200" y="720725"/>
            <a:ext cx="6400800" cy="3600450"/>
          </a:xfrm>
          <a:ln/>
        </p:spPr>
      </p:sp>
      <p:sp>
        <p:nvSpPr>
          <p:cNvPr id="198659" name="Rectangle 3"/>
          <p:cNvSpPr>
            <a:spLocks noGrp="1" noChangeArrowheads="1"/>
          </p:cNvSpPr>
          <p:nvPr>
            <p:ph type="body" idx="1"/>
          </p:nvPr>
        </p:nvSpPr>
        <p:spPr>
          <a:xfrm>
            <a:off x="731178" y="4560302"/>
            <a:ext cx="5910928" cy="4726130"/>
          </a:xfrm>
        </p:spPr>
        <p:txBody>
          <a:bodyPr/>
          <a:lstStyle/>
          <a:p>
            <a:pPr>
              <a:spcBef>
                <a:spcPct val="0"/>
              </a:spcBef>
              <a:defRPr/>
            </a:pPr>
            <a:r>
              <a:rPr lang="en-US" b="1" dirty="0" smtClean="0"/>
              <a:t> </a:t>
            </a:r>
            <a:r>
              <a:rPr lang="en-US" sz="1700" b="1" dirty="0"/>
              <a:t>dilemma 1</a:t>
            </a:r>
          </a:p>
          <a:p>
            <a:pPr eaLnBrk="1" hangingPunct="1">
              <a:defRPr/>
            </a:pPr>
            <a:r>
              <a:rPr lang="en-US" sz="1700" b="1" dirty="0"/>
              <a:t>What principles or obligations are involved here?</a:t>
            </a:r>
          </a:p>
          <a:p>
            <a:pPr eaLnBrk="1" hangingPunct="1">
              <a:defRPr/>
            </a:pPr>
            <a:r>
              <a:rPr lang="en-US" sz="1700" b="1" dirty="0"/>
              <a:t>Loyalty, right to know, Invasion of privacy??  Trust? Who are you loyal to ?  Boss or your co-workers?? </a:t>
            </a:r>
          </a:p>
          <a:p>
            <a:pPr eaLnBrk="1" hangingPunct="1">
              <a:defRPr/>
            </a:pPr>
            <a:endParaRPr lang="en-US" sz="1700" b="1" dirty="0"/>
          </a:p>
          <a:p>
            <a:pPr eaLnBrk="1" hangingPunct="1">
              <a:defRPr/>
            </a:pPr>
            <a:r>
              <a:rPr lang="en-US" sz="1700" b="1" dirty="0"/>
              <a:t>Dilemma 2 – ask students</a:t>
            </a:r>
          </a:p>
          <a:p>
            <a:pPr eaLnBrk="1" hangingPunct="1">
              <a:defRPr/>
            </a:pPr>
            <a:r>
              <a:rPr lang="en-US" sz="1700" b="1" dirty="0"/>
              <a:t>Confidentiality, integrity, honest good advice, right to know???</a:t>
            </a:r>
          </a:p>
          <a:p>
            <a:pPr eaLnBrk="1" hangingPunct="1">
              <a:defRPr/>
            </a:pPr>
            <a:r>
              <a:rPr lang="en-US" sz="1700" b="1" dirty="0"/>
              <a:t> </a:t>
            </a:r>
          </a:p>
          <a:p>
            <a:pPr algn="ctr" eaLnBrk="1" hangingPunct="1">
              <a:spcBef>
                <a:spcPct val="0"/>
              </a:spcBef>
              <a:defRPr/>
            </a:pPr>
            <a:endParaRPr lang="en-AU" sz="1700" b="1" dirty="0">
              <a:solidFill>
                <a:srgbClr val="000000"/>
              </a:solidFill>
              <a:effectLst>
                <a:outerShdw blurRad="38100" dist="38100" dir="2700000" algn="tl">
                  <a:srgbClr val="C0C0C0"/>
                </a:outerShdw>
              </a:effectLst>
            </a:endParaRPr>
          </a:p>
        </p:txBody>
      </p:sp>
    </p:spTree>
    <p:extLst>
      <p:ext uri="{BB962C8B-B14F-4D97-AF65-F5344CB8AC3E}">
        <p14:creationId xmlns:p14="http://schemas.microsoft.com/office/powerpoint/2010/main" val="1335754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A0E85538-1CBC-4EC8-9A04-939A0F8B28EE}" type="slidenum">
              <a:rPr lang="en-AU" smtClean="0"/>
              <a:pPr/>
              <a:t>27</a:t>
            </a:fld>
            <a:endParaRPr lang="en-AU" dirty="0" smtClean="0"/>
          </a:p>
        </p:txBody>
      </p:sp>
      <p:sp>
        <p:nvSpPr>
          <p:cNvPr id="70659" name="Rectangle 2"/>
          <p:cNvSpPr>
            <a:spLocks noGrp="1" noRot="1" noChangeAspect="1" noChangeArrowheads="1" noTextEdit="1"/>
          </p:cNvSpPr>
          <p:nvPr>
            <p:ph type="sldImg"/>
          </p:nvPr>
        </p:nvSpPr>
        <p:spPr>
          <a:xfrm>
            <a:off x="457200" y="720725"/>
            <a:ext cx="6400800" cy="3600450"/>
          </a:xfrm>
          <a:ln/>
        </p:spPr>
      </p:sp>
      <p:sp>
        <p:nvSpPr>
          <p:cNvPr id="198659" name="Rectangle 3"/>
          <p:cNvSpPr>
            <a:spLocks noGrp="1" noChangeArrowheads="1"/>
          </p:cNvSpPr>
          <p:nvPr>
            <p:ph type="body" idx="1"/>
          </p:nvPr>
        </p:nvSpPr>
        <p:spPr>
          <a:xfrm>
            <a:off x="731178" y="4560302"/>
            <a:ext cx="5910928" cy="4726130"/>
          </a:xfrm>
        </p:spPr>
        <p:txBody>
          <a:bodyPr/>
          <a:lstStyle/>
          <a:p>
            <a:pPr>
              <a:spcBef>
                <a:spcPct val="0"/>
              </a:spcBef>
              <a:defRPr/>
            </a:pPr>
            <a:r>
              <a:rPr lang="en-US" b="1" dirty="0" smtClean="0"/>
              <a:t> </a:t>
            </a:r>
            <a:r>
              <a:rPr lang="en-US" sz="1700" b="1" dirty="0"/>
              <a:t>dilemma 1</a:t>
            </a:r>
          </a:p>
          <a:p>
            <a:pPr eaLnBrk="1" hangingPunct="1">
              <a:defRPr/>
            </a:pPr>
            <a:r>
              <a:rPr lang="en-US" sz="1700" b="1" dirty="0"/>
              <a:t>What principles or obligations are involved here?</a:t>
            </a:r>
          </a:p>
          <a:p>
            <a:pPr eaLnBrk="1" hangingPunct="1">
              <a:defRPr/>
            </a:pPr>
            <a:r>
              <a:rPr lang="en-US" sz="1700" b="1" dirty="0"/>
              <a:t>Loyalty, right to know, Invasion of privacy??  Trust? Who are you loyal to ?  Boss or your co-workers?? </a:t>
            </a:r>
          </a:p>
          <a:p>
            <a:pPr eaLnBrk="1" hangingPunct="1">
              <a:defRPr/>
            </a:pPr>
            <a:endParaRPr lang="en-US" sz="1700" b="1" dirty="0"/>
          </a:p>
          <a:p>
            <a:pPr eaLnBrk="1" hangingPunct="1">
              <a:defRPr/>
            </a:pPr>
            <a:r>
              <a:rPr lang="en-US" sz="1700" b="1" dirty="0"/>
              <a:t>Dilemma 2 – ask students</a:t>
            </a:r>
          </a:p>
          <a:p>
            <a:pPr eaLnBrk="1" hangingPunct="1">
              <a:defRPr/>
            </a:pPr>
            <a:r>
              <a:rPr lang="en-US" sz="1700" b="1" dirty="0"/>
              <a:t>Confidentiality, integrity, honest good advice, right to know???</a:t>
            </a:r>
          </a:p>
          <a:p>
            <a:pPr eaLnBrk="1" hangingPunct="1">
              <a:defRPr/>
            </a:pPr>
            <a:r>
              <a:rPr lang="en-US" sz="1700" b="1" dirty="0"/>
              <a:t> </a:t>
            </a:r>
          </a:p>
          <a:p>
            <a:pPr algn="ctr" eaLnBrk="1" hangingPunct="1">
              <a:spcBef>
                <a:spcPct val="0"/>
              </a:spcBef>
              <a:defRPr/>
            </a:pPr>
            <a:endParaRPr lang="en-AU" sz="1700" b="1" dirty="0">
              <a:solidFill>
                <a:srgbClr val="000000"/>
              </a:solidFill>
              <a:effectLst>
                <a:outerShdw blurRad="38100" dist="38100" dir="2700000" algn="tl">
                  <a:srgbClr val="C0C0C0"/>
                </a:outerShdw>
              </a:effectLst>
            </a:endParaRPr>
          </a:p>
        </p:txBody>
      </p:sp>
    </p:spTree>
    <p:extLst>
      <p:ext uri="{BB962C8B-B14F-4D97-AF65-F5344CB8AC3E}">
        <p14:creationId xmlns:p14="http://schemas.microsoft.com/office/powerpoint/2010/main" val="2145443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20650" y="622300"/>
            <a:ext cx="6996113" cy="3937000"/>
          </a:xfrm>
          <a:ln/>
        </p:spPr>
      </p:sp>
      <p:sp>
        <p:nvSpPr>
          <p:cNvPr id="49155" name="Notes Placeholder 2"/>
          <p:cNvSpPr>
            <a:spLocks noGrp="1"/>
          </p:cNvSpPr>
          <p:nvPr>
            <p:ph type="body" idx="1"/>
          </p:nvPr>
        </p:nvSpPr>
        <p:spPr>
          <a:noFill/>
          <a:ln/>
        </p:spPr>
        <p:txBody>
          <a:bodyPr/>
          <a:lstStyle/>
          <a:p>
            <a:r>
              <a:rPr lang="en-US" dirty="0" smtClean="0">
                <a:latin typeface="Times New Roman" pitchFamily="18" charset="0"/>
                <a:ea typeface="ＭＳ Ｐゴシック" pitchFamily="-106" charset="-128"/>
              </a:rPr>
              <a:t>Professional Integrity</a:t>
            </a:r>
            <a:r>
              <a:rPr lang="en-US" baseline="0" dirty="0" smtClean="0">
                <a:latin typeface="Times New Roman" pitchFamily="18" charset="0"/>
                <a:ea typeface="ＭＳ Ｐゴシック" pitchFamily="-106" charset="-128"/>
              </a:rPr>
              <a:t> section 5 of the FCA code of ethics. </a:t>
            </a:r>
          </a:p>
          <a:p>
            <a:r>
              <a:rPr lang="en-US" baseline="0" dirty="0" smtClean="0">
                <a:latin typeface="Times New Roman" pitchFamily="18" charset="0"/>
                <a:ea typeface="ＭＳ Ｐゴシック" pitchFamily="-106" charset="-128"/>
              </a:rPr>
              <a:t>Working in the client’s best interests.</a:t>
            </a:r>
            <a:endParaRPr lang="en-AU" dirty="0" smtClean="0">
              <a:latin typeface="Times New Roman" pitchFamily="18" charset="0"/>
              <a:ea typeface="ＭＳ Ｐゴシック" pitchFamily="-106" charset="-128"/>
            </a:endParaRPr>
          </a:p>
        </p:txBody>
      </p:sp>
      <p:sp>
        <p:nvSpPr>
          <p:cNvPr id="49156" name="Slide Number Placeholder 3"/>
          <p:cNvSpPr>
            <a:spLocks noGrp="1"/>
          </p:cNvSpPr>
          <p:nvPr>
            <p:ph type="sldNum" sz="quarter" idx="5"/>
          </p:nvPr>
        </p:nvSpPr>
        <p:spPr>
          <a:noFill/>
        </p:spPr>
        <p:txBody>
          <a:bodyPr/>
          <a:lstStyle/>
          <a:p>
            <a:fld id="{0EAA07AE-5942-4356-B625-FC7187D63B08}" type="slidenum">
              <a:rPr lang="en-US" smtClean="0"/>
              <a:pPr/>
              <a:t>28</a:t>
            </a:fld>
            <a:endParaRPr lang="en-US" dirty="0" smtClean="0"/>
          </a:p>
        </p:txBody>
      </p:sp>
    </p:spTree>
    <p:extLst>
      <p:ext uri="{BB962C8B-B14F-4D97-AF65-F5344CB8AC3E}">
        <p14:creationId xmlns:p14="http://schemas.microsoft.com/office/powerpoint/2010/main" val="2640009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sz="1500" dirty="0">
                <a:ea typeface="ＭＳ Ｐゴシック" pitchFamily="-106" charset="-128"/>
              </a:rPr>
              <a:t>Good character isn’t always enough</a:t>
            </a:r>
          </a:p>
          <a:p>
            <a:r>
              <a:rPr lang="en-US" sz="1500" dirty="0">
                <a:ea typeface="ＭＳ Ｐゴシック" pitchFamily="-106" charset="-128"/>
              </a:rPr>
              <a:t>Adults develop moral judgment into their 30s</a:t>
            </a:r>
          </a:p>
          <a:p>
            <a:r>
              <a:rPr lang="en-US" sz="1500" dirty="0">
                <a:ea typeface="ＭＳ Ｐゴシック" pitchFamily="-106" charset="-128"/>
              </a:rPr>
              <a:t>Conduct is influenced by environment</a:t>
            </a:r>
            <a:endParaRPr lang="en-US" sz="1500" b="1" dirty="0">
              <a:ea typeface="ＭＳ Ｐゴシック" pitchFamily="-106" charset="-128"/>
            </a:endParaRPr>
          </a:p>
          <a:p>
            <a:endParaRPr lang="en-AU" dirty="0" smtClean="0"/>
          </a:p>
          <a:p>
            <a:endParaRPr lang="en-AU" dirty="0" smtClean="0"/>
          </a:p>
          <a:p>
            <a:r>
              <a:rPr lang="en-AU" dirty="0" smtClean="0"/>
              <a:t>Moral</a:t>
            </a:r>
            <a:r>
              <a:rPr lang="en-AU" baseline="0" dirty="0" smtClean="0"/>
              <a:t> awareness – you need to develop the knowledge and skills to become aware and sensitive to issues.</a:t>
            </a:r>
          </a:p>
          <a:p>
            <a:endParaRPr lang="en-AU" baseline="0" dirty="0" smtClean="0"/>
          </a:p>
          <a:p>
            <a:r>
              <a:rPr lang="en-AU" baseline="0" dirty="0" smtClean="0"/>
              <a:t>And hopefully it can lead to ethical judgment and behaviour</a:t>
            </a:r>
            <a:endParaRPr lang="en-AU" dirty="0"/>
          </a:p>
        </p:txBody>
      </p:sp>
      <p:sp>
        <p:nvSpPr>
          <p:cNvPr id="4" name="Slide Number Placeholder 3"/>
          <p:cNvSpPr>
            <a:spLocks noGrp="1"/>
          </p:cNvSpPr>
          <p:nvPr>
            <p:ph type="sldNum" sz="quarter" idx="10"/>
          </p:nvPr>
        </p:nvSpPr>
        <p:spPr/>
        <p:txBody>
          <a:bodyPr/>
          <a:lstStyle/>
          <a:p>
            <a:fld id="{8400248C-DDE0-4800-B5EF-5372843CA47A}" type="slidenum">
              <a:rPr lang="en-AU" smtClean="0"/>
              <a:pPr/>
              <a:t>29</a:t>
            </a:fld>
            <a:endParaRPr lang="en-AU" dirty="0"/>
          </a:p>
        </p:txBody>
      </p:sp>
    </p:spTree>
    <p:extLst>
      <p:ext uri="{BB962C8B-B14F-4D97-AF65-F5344CB8AC3E}">
        <p14:creationId xmlns:p14="http://schemas.microsoft.com/office/powerpoint/2010/main" val="2608318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fontScale="92500" lnSpcReduction="10000"/>
          </a:bodyPr>
          <a:lstStyle/>
          <a:p>
            <a:endParaRPr lang="en-US" sz="1500" dirty="0">
              <a:ea typeface="ＭＳ Ｐゴシック" pitchFamily="-106" charset="-128"/>
            </a:endParaRPr>
          </a:p>
          <a:p>
            <a:r>
              <a:rPr lang="en-US" sz="1700" dirty="0">
                <a:ea typeface="ＭＳ Ｐゴシック" pitchFamily="-106" charset="-128"/>
              </a:rPr>
              <a:t>As we get older,  more educated and the world becomes more global (distance is not a problem – everything is closer)</a:t>
            </a:r>
          </a:p>
          <a:p>
            <a:endParaRPr lang="en-US" sz="1700" dirty="0">
              <a:ea typeface="ＭＳ Ｐゴシック" pitchFamily="-106" charset="-128"/>
            </a:endParaRPr>
          </a:p>
          <a:p>
            <a:endParaRPr lang="en-US" sz="1700" dirty="0">
              <a:ea typeface="ＭＳ Ｐゴシック" pitchFamily="-106" charset="-128"/>
            </a:endParaRPr>
          </a:p>
          <a:p>
            <a:r>
              <a:rPr lang="en-US" sz="1700" dirty="0">
                <a:ea typeface="ＭＳ Ｐゴシック" pitchFamily="-106" charset="-128"/>
              </a:rPr>
              <a:t>Well,  our values evolve and need to change to fit in with today’s culture and society’s values and needs??  Think about what our parents thought about…….Caring for the environment, gender equality, discrimination, race, colour of our skin,</a:t>
            </a:r>
          </a:p>
          <a:p>
            <a:r>
              <a:rPr lang="en-US" sz="1700" dirty="0">
                <a:ea typeface="ＭＳ Ｐゴシック" pitchFamily="-106" charset="-128"/>
              </a:rPr>
              <a:t>differences in culture – cultural sensitivity etc</a:t>
            </a:r>
          </a:p>
          <a:p>
            <a:endParaRPr lang="en-US" sz="1700" dirty="0">
              <a:ea typeface="ＭＳ Ｐゴシック" pitchFamily="-106" charset="-128"/>
            </a:endParaRPr>
          </a:p>
          <a:p>
            <a:r>
              <a:rPr lang="en-AU" sz="1700" dirty="0"/>
              <a:t>Socrates philosophised that the unexamined life is not worth living??  Do you reflect about your values, goals and generally the way you live your life? What is more important family or work- what about if they conflict?</a:t>
            </a:r>
          </a:p>
          <a:p>
            <a:endParaRPr lang="en-AU" dirty="0" smtClean="0"/>
          </a:p>
        </p:txBody>
      </p:sp>
      <p:sp>
        <p:nvSpPr>
          <p:cNvPr id="4" name="Slide Number Placeholder 3"/>
          <p:cNvSpPr>
            <a:spLocks noGrp="1"/>
          </p:cNvSpPr>
          <p:nvPr>
            <p:ph type="sldNum" sz="quarter" idx="10"/>
          </p:nvPr>
        </p:nvSpPr>
        <p:spPr/>
        <p:txBody>
          <a:bodyPr/>
          <a:lstStyle/>
          <a:p>
            <a:fld id="{8400248C-DDE0-4800-B5EF-5372843CA47A}" type="slidenum">
              <a:rPr lang="en-AU" smtClean="0"/>
              <a:pPr/>
              <a:t>30</a:t>
            </a:fld>
            <a:endParaRPr lang="en-AU" dirty="0"/>
          </a:p>
        </p:txBody>
      </p:sp>
    </p:spTree>
    <p:extLst>
      <p:ext uri="{BB962C8B-B14F-4D97-AF65-F5344CB8AC3E}">
        <p14:creationId xmlns:p14="http://schemas.microsoft.com/office/powerpoint/2010/main" val="259519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8400248C-DDE0-4800-B5EF-5372843CA47A}" type="slidenum">
              <a:rPr lang="en-AU" smtClean="0"/>
              <a:pPr/>
              <a:t>32</a:t>
            </a:fld>
            <a:endParaRPr lang="en-AU" dirty="0"/>
          </a:p>
        </p:txBody>
      </p:sp>
    </p:spTree>
    <p:extLst>
      <p:ext uri="{BB962C8B-B14F-4D97-AF65-F5344CB8AC3E}">
        <p14:creationId xmlns:p14="http://schemas.microsoft.com/office/powerpoint/2010/main" val="4097102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325524" y="4313070"/>
            <a:ext cx="6258499" cy="5223545"/>
          </a:xfrm>
        </p:spPr>
        <p:txBody>
          <a:bodyPr>
            <a:normAutofit lnSpcReduction="10000"/>
          </a:bodyPr>
          <a:lstStyle/>
          <a:p>
            <a:endParaRPr lang="en-AU" dirty="0" smtClean="0"/>
          </a:p>
          <a:p>
            <a:r>
              <a:rPr lang="en-AU" sz="1700" dirty="0"/>
              <a:t>If following the law was enough – there would be no use for an ethics course....Being ethical is not always the same as following the law.   Simple example whilst being married and having an affair??</a:t>
            </a:r>
          </a:p>
          <a:p>
            <a:endParaRPr lang="en-AU" sz="1700" dirty="0"/>
          </a:p>
          <a:p>
            <a:r>
              <a:rPr lang="en-AU" sz="1700" dirty="0"/>
              <a:t>The law often incorporates ethical standards to which most citizens subscribe. But laws, like feelings, can deviate from what is ethical.  Pollution laws</a:t>
            </a:r>
          </a:p>
          <a:p>
            <a:endParaRPr lang="en-AU" sz="1700" dirty="0"/>
          </a:p>
          <a:p>
            <a:r>
              <a:rPr lang="en-AU" sz="1700" dirty="0"/>
              <a:t>For example what can we say about ....</a:t>
            </a:r>
          </a:p>
          <a:p>
            <a:endParaRPr lang="en-AU" sz="1700" dirty="0"/>
          </a:p>
          <a:p>
            <a:r>
              <a:rPr lang="en-AU" sz="1700" dirty="0"/>
              <a:t>Our own pre-Civil War slavery laws, </a:t>
            </a:r>
          </a:p>
          <a:p>
            <a:endParaRPr lang="en-AU" sz="1700" dirty="0"/>
          </a:p>
          <a:p>
            <a:r>
              <a:rPr lang="en-AU" sz="1700" dirty="0"/>
              <a:t>White person law in Australia, </a:t>
            </a:r>
          </a:p>
          <a:p>
            <a:endParaRPr lang="en-AU" sz="1700" dirty="0"/>
          </a:p>
          <a:p>
            <a:r>
              <a:rPr lang="en-AU" sz="1700" dirty="0"/>
              <a:t>Women not allowed to vote!!  Getting less wages because they are female?? </a:t>
            </a:r>
          </a:p>
          <a:p>
            <a:endParaRPr lang="en-AU" sz="1700" dirty="0"/>
          </a:p>
          <a:p>
            <a:r>
              <a:rPr lang="en-AU" sz="1700" dirty="0"/>
              <a:t>The old apartheid laws of present-day South Africa are obvious examples of laws that deviate from what is ethical and needed to be changed!!</a:t>
            </a:r>
          </a:p>
        </p:txBody>
      </p:sp>
      <p:sp>
        <p:nvSpPr>
          <p:cNvPr id="4" name="Slide Number Placeholder 3"/>
          <p:cNvSpPr>
            <a:spLocks noGrp="1"/>
          </p:cNvSpPr>
          <p:nvPr>
            <p:ph type="sldNum" sz="quarter" idx="10"/>
          </p:nvPr>
        </p:nvSpPr>
        <p:spPr/>
        <p:txBody>
          <a:bodyPr/>
          <a:lstStyle/>
          <a:p>
            <a:fld id="{8400248C-DDE0-4800-B5EF-5372843CA47A}" type="slidenum">
              <a:rPr lang="en-AU" smtClean="0"/>
              <a:pPr/>
              <a:t>36</a:t>
            </a:fld>
            <a:endParaRPr lang="en-AU" dirty="0"/>
          </a:p>
        </p:txBody>
      </p:sp>
    </p:spTree>
    <p:extLst>
      <p:ext uri="{BB962C8B-B14F-4D97-AF65-F5344CB8AC3E}">
        <p14:creationId xmlns:p14="http://schemas.microsoft.com/office/powerpoint/2010/main" val="1975743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1B2FA5FA-6D95-408A-BFCF-A640ADEA396D}" type="slidenum">
              <a:rPr lang="en-AU" smtClean="0"/>
              <a:pPr/>
              <a:t>40</a:t>
            </a:fld>
            <a:endParaRPr lang="en-AU" dirty="0" smtClean="0"/>
          </a:p>
        </p:txBody>
      </p:sp>
      <p:sp>
        <p:nvSpPr>
          <p:cNvPr id="77827" name="Rectangle 2"/>
          <p:cNvSpPr>
            <a:spLocks noGrp="1" noRot="1" noChangeAspect="1" noChangeArrowheads="1" noTextEdit="1"/>
          </p:cNvSpPr>
          <p:nvPr>
            <p:ph type="sldImg"/>
          </p:nvPr>
        </p:nvSpPr>
        <p:spPr>
          <a:xfrm>
            <a:off x="457200" y="720725"/>
            <a:ext cx="6400800" cy="3600450"/>
          </a:xfrm>
          <a:solidFill>
            <a:srgbClr val="FFFFFF"/>
          </a:solidFill>
          <a:ln/>
        </p:spPr>
      </p:sp>
      <p:sp>
        <p:nvSpPr>
          <p:cNvPr id="77828" name="Rectangle 3"/>
          <p:cNvSpPr>
            <a:spLocks noGrp="1" noChangeArrowheads="1"/>
          </p:cNvSpPr>
          <p:nvPr>
            <p:ph type="body" idx="1"/>
          </p:nvPr>
        </p:nvSpPr>
        <p:spPr>
          <a:xfrm>
            <a:off x="731179" y="4316165"/>
            <a:ext cx="6584021" cy="5285035"/>
          </a:xfrm>
          <a:solidFill>
            <a:srgbClr val="FFFFFF"/>
          </a:solidFill>
          <a:ln>
            <a:solidFill>
              <a:srgbClr val="000000"/>
            </a:solidFill>
          </a:ln>
        </p:spPr>
        <p:txBody>
          <a:bodyPr/>
          <a:lstStyle/>
          <a:p>
            <a:pPr marL="241653" indent="-241653">
              <a:buFontTx/>
              <a:buAutoNum type="arabicPeriod"/>
            </a:pPr>
            <a:r>
              <a:rPr lang="en-AU" dirty="0" smtClean="0"/>
              <a:t>What are the facts of the case – as much information as possible</a:t>
            </a:r>
          </a:p>
          <a:p>
            <a:pPr marL="241653" indent="-241653">
              <a:buFontTx/>
              <a:buAutoNum type="arabicPeriod"/>
            </a:pPr>
            <a:endParaRPr lang="en-AU" dirty="0" smtClean="0"/>
          </a:p>
          <a:p>
            <a:pPr marL="241653" indent="-241653">
              <a:buFontTx/>
              <a:buAutoNum type="arabicPeriod"/>
            </a:pPr>
            <a:r>
              <a:rPr lang="en-AU" dirty="0" smtClean="0"/>
              <a:t>Who are the stakeholders involved. Ethical issues will arise out of conflicting interests between and among the stakeholders.  Who are you loyal to ? Whose integrity is more important?  Integrity over loyalty?</a:t>
            </a:r>
          </a:p>
          <a:p>
            <a:pPr marL="241653" indent="-241653">
              <a:buFontTx/>
              <a:buAutoNum type="arabicPeriod"/>
            </a:pPr>
            <a:endParaRPr lang="en-AU" dirty="0" smtClean="0"/>
          </a:p>
          <a:p>
            <a:pPr marL="241653" indent="-241653">
              <a:buFontTx/>
              <a:buAutoNum type="arabicPeriod"/>
            </a:pPr>
            <a:r>
              <a:rPr lang="en-AU" dirty="0" smtClean="0"/>
              <a:t>Right to know, integrity, loyalty, job security fairness, justice</a:t>
            </a:r>
          </a:p>
          <a:p>
            <a:pPr marL="241653" indent="-241653">
              <a:buFontTx/>
              <a:buAutoNum type="arabicPeriod"/>
            </a:pPr>
            <a:endParaRPr lang="en-AU" dirty="0" smtClean="0"/>
          </a:p>
          <a:p>
            <a:pPr marL="241653" indent="-241653">
              <a:buFontTx/>
              <a:buAutoNum type="arabicPeriod"/>
            </a:pPr>
            <a:r>
              <a:rPr lang="en-AU" dirty="0" smtClean="0"/>
              <a:t>The Different options available – solutions to the problem .what do you do?</a:t>
            </a:r>
          </a:p>
          <a:p>
            <a:pPr marL="241653" indent="-241653">
              <a:buFontTx/>
              <a:buAutoNum type="arabicPeriod"/>
            </a:pPr>
            <a:endParaRPr lang="en-AU" dirty="0" smtClean="0"/>
          </a:p>
          <a:p>
            <a:pPr marL="241653" indent="-241653">
              <a:buFontTx/>
              <a:buAutoNum type="arabicPeriod"/>
            </a:pPr>
            <a:r>
              <a:rPr lang="en-AU" dirty="0" smtClean="0"/>
              <a:t>Compare this different solutions and the consequences of these alternatives</a:t>
            </a:r>
          </a:p>
          <a:p>
            <a:pPr marL="241653" indent="-241653">
              <a:buFontTx/>
              <a:buAutoNum type="arabicPeriod"/>
            </a:pPr>
            <a:endParaRPr lang="en-AU" dirty="0" smtClean="0"/>
          </a:p>
          <a:p>
            <a:pPr marL="241653" indent="-241653">
              <a:buFontTx/>
              <a:buAutoNum type="arabicPeriod"/>
            </a:pPr>
            <a:r>
              <a:rPr lang="en-AU" dirty="0" smtClean="0"/>
              <a:t>Assess the consequences of each of the actions –for eg  if you do nothing about unethical behaviour / whisteblowing / inform union officials </a:t>
            </a:r>
          </a:p>
          <a:p>
            <a:pPr marL="241653" indent="-241653">
              <a:buFontTx/>
              <a:buAutoNum type="arabicPeriod"/>
            </a:pPr>
            <a:endParaRPr lang="en-AU" dirty="0" smtClean="0"/>
          </a:p>
          <a:p>
            <a:pPr marL="241653" indent="-241653">
              <a:buFontTx/>
              <a:buAutoNum type="arabicPeriod"/>
            </a:pPr>
            <a:r>
              <a:rPr lang="en-AU" dirty="0" smtClean="0"/>
              <a:t>Take action of your choice…..</a:t>
            </a:r>
          </a:p>
          <a:p>
            <a:pPr marL="241653" indent="-241653">
              <a:buFontTx/>
              <a:buAutoNum type="arabicPeriod"/>
            </a:pPr>
            <a:endParaRPr lang="en-AU" dirty="0" smtClean="0"/>
          </a:p>
          <a:p>
            <a:pPr marL="241653" indent="-241653"/>
            <a:r>
              <a:rPr lang="en-AU" dirty="0" smtClean="0"/>
              <a:t>A researcher named Rest, concluded that individuals, as well as having moral values </a:t>
            </a:r>
          </a:p>
          <a:p>
            <a:pPr marL="241653" indent="-241653"/>
            <a:r>
              <a:rPr lang="en-AU" dirty="0" smtClean="0"/>
              <a:t>they  must also have perseverance, ego strength and implementation skills to follow </a:t>
            </a:r>
          </a:p>
          <a:p>
            <a:pPr marL="241653" indent="-241653"/>
            <a:r>
              <a:rPr lang="en-AU" dirty="0" smtClean="0"/>
              <a:t>through with their intentions.  </a:t>
            </a:r>
          </a:p>
          <a:p>
            <a:pPr marL="241653" indent="-241653"/>
            <a:endParaRPr lang="en-AU" dirty="0" smtClean="0"/>
          </a:p>
          <a:p>
            <a:pPr marL="241653" indent="-241653"/>
            <a:r>
              <a:rPr lang="en-AU" dirty="0" smtClean="0"/>
              <a:t>One may know what is the right thing to do but to actually go ahead and do it one needs strength of character!</a:t>
            </a:r>
          </a:p>
          <a:p>
            <a:pPr marL="241653" indent="-241653"/>
            <a:endParaRPr lang="en-AU" dirty="0" smtClean="0"/>
          </a:p>
        </p:txBody>
      </p:sp>
    </p:spTree>
    <p:extLst>
      <p:ext uri="{BB962C8B-B14F-4D97-AF65-F5344CB8AC3E}">
        <p14:creationId xmlns:p14="http://schemas.microsoft.com/office/powerpoint/2010/main" val="2862219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https://www.youtube.com/watch?v=vfIdNV22LQM</a:t>
            </a:r>
            <a:endParaRPr lang="en-AU" dirty="0"/>
          </a:p>
        </p:txBody>
      </p:sp>
      <p:sp>
        <p:nvSpPr>
          <p:cNvPr id="4" name="Slide Number Placeholder 3"/>
          <p:cNvSpPr>
            <a:spLocks noGrp="1"/>
          </p:cNvSpPr>
          <p:nvPr>
            <p:ph type="sldNum" sz="quarter" idx="10"/>
          </p:nvPr>
        </p:nvSpPr>
        <p:spPr/>
        <p:txBody>
          <a:bodyPr/>
          <a:lstStyle/>
          <a:p>
            <a:fld id="{FA319027-8455-41B0-BBDF-8E8E98915C80}" type="slidenum">
              <a:rPr lang="en-AU" smtClean="0"/>
              <a:t>4</a:t>
            </a:fld>
            <a:endParaRPr lang="en-AU"/>
          </a:p>
        </p:txBody>
      </p:sp>
    </p:spTree>
    <p:extLst>
      <p:ext uri="{BB962C8B-B14F-4D97-AF65-F5344CB8AC3E}">
        <p14:creationId xmlns:p14="http://schemas.microsoft.com/office/powerpoint/2010/main" val="29819060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9BAAF76C-259D-4F36-9821-DB092651CB52}" type="slidenum">
              <a:rPr lang="en-AU" smtClean="0"/>
              <a:pPr/>
              <a:t>41</a:t>
            </a:fld>
            <a:endParaRPr lang="en-AU" smtClean="0"/>
          </a:p>
        </p:txBody>
      </p:sp>
      <p:sp>
        <p:nvSpPr>
          <p:cNvPr id="78851" name="Rectangle 2"/>
          <p:cNvSpPr>
            <a:spLocks noGrp="1" noRot="1" noChangeAspect="1" noChangeArrowheads="1" noTextEdit="1"/>
          </p:cNvSpPr>
          <p:nvPr>
            <p:ph type="sldImg"/>
          </p:nvPr>
        </p:nvSpPr>
        <p:spPr>
          <a:xfrm>
            <a:off x="381000" y="685800"/>
            <a:ext cx="6096000" cy="3429000"/>
          </a:xfrm>
          <a:ln/>
        </p:spPr>
      </p:sp>
      <p:sp>
        <p:nvSpPr>
          <p:cNvPr id="78852" name="Rectangle 3"/>
          <p:cNvSpPr>
            <a:spLocks noGrp="1" noChangeArrowheads="1"/>
          </p:cNvSpPr>
          <p:nvPr>
            <p:ph type="body" idx="1"/>
          </p:nvPr>
        </p:nvSpPr>
        <p:spPr>
          <a:xfrm>
            <a:off x="685480" y="4343144"/>
            <a:ext cx="5464618" cy="4571269"/>
          </a:xfrm>
          <a:noFill/>
          <a:ln/>
        </p:spPr>
        <p:txBody>
          <a:bodyPr/>
          <a:lstStyle/>
          <a:p>
            <a:pPr eaLnBrk="1" hangingPunct="1"/>
            <a:endParaRPr lang="en-AU" sz="1600" dirty="0" smtClean="0"/>
          </a:p>
        </p:txBody>
      </p:sp>
    </p:spTree>
    <p:extLst>
      <p:ext uri="{BB962C8B-B14F-4D97-AF65-F5344CB8AC3E}">
        <p14:creationId xmlns:p14="http://schemas.microsoft.com/office/powerpoint/2010/main" val="24538313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E0F51D16-4F81-4694-8EAE-A36AAD9D0CB1}" type="slidenum">
              <a:rPr lang="en-AU" smtClean="0"/>
              <a:pPr/>
              <a:t>42</a:t>
            </a:fld>
            <a:endParaRPr lang="en-AU" smtClean="0"/>
          </a:p>
        </p:txBody>
      </p:sp>
      <p:sp>
        <p:nvSpPr>
          <p:cNvPr id="79875" name="Rectangle 2"/>
          <p:cNvSpPr>
            <a:spLocks noGrp="1" noRot="1" noChangeAspect="1" noChangeArrowheads="1" noTextEdit="1"/>
          </p:cNvSpPr>
          <p:nvPr>
            <p:ph type="sldImg"/>
          </p:nvPr>
        </p:nvSpPr>
        <p:spPr>
          <a:xfrm>
            <a:off x="377825" y="701675"/>
            <a:ext cx="6096000" cy="3429000"/>
          </a:xfrm>
          <a:solidFill>
            <a:srgbClr val="FFFFFF"/>
          </a:solidFill>
          <a:ln/>
        </p:spPr>
      </p:sp>
      <p:sp>
        <p:nvSpPr>
          <p:cNvPr id="79876" name="Rectangle 3"/>
          <p:cNvSpPr>
            <a:spLocks noGrp="1" noChangeArrowheads="1"/>
          </p:cNvSpPr>
          <p:nvPr>
            <p:ph type="body" idx="1"/>
          </p:nvPr>
        </p:nvSpPr>
        <p:spPr>
          <a:xfrm>
            <a:off x="685480" y="4343144"/>
            <a:ext cx="6002752" cy="4115019"/>
          </a:xfrm>
          <a:solidFill>
            <a:srgbClr val="FFFFFF"/>
          </a:solidFill>
          <a:ln>
            <a:solidFill>
              <a:srgbClr val="000000"/>
            </a:solidFill>
          </a:ln>
        </p:spPr>
        <p:txBody>
          <a:bodyPr/>
          <a:lstStyle/>
          <a:p>
            <a:pPr eaLnBrk="1" hangingPunct="1"/>
            <a:r>
              <a:rPr lang="en-AU" sz="1600" dirty="0" smtClean="0"/>
              <a:t>This concept maps show the two main areas of thought.</a:t>
            </a:r>
          </a:p>
          <a:p>
            <a:pPr eaLnBrk="1" hangingPunct="1"/>
            <a:endParaRPr lang="en-AU" sz="1600" dirty="0" smtClean="0"/>
          </a:p>
          <a:p>
            <a:pPr eaLnBrk="1" hangingPunct="1"/>
            <a:r>
              <a:rPr lang="en-AU" sz="1600" dirty="0" smtClean="0"/>
              <a:t>Consequential and non-consequential theories</a:t>
            </a:r>
          </a:p>
          <a:p>
            <a:pPr eaLnBrk="1" hangingPunct="1"/>
            <a:r>
              <a:rPr lang="en-AU" sz="1600" dirty="0" smtClean="0"/>
              <a:t>Utilitarianism	principle ethics (rights and justice theories)</a:t>
            </a:r>
          </a:p>
        </p:txBody>
      </p:sp>
    </p:spTree>
    <p:extLst>
      <p:ext uri="{BB962C8B-B14F-4D97-AF65-F5344CB8AC3E}">
        <p14:creationId xmlns:p14="http://schemas.microsoft.com/office/powerpoint/2010/main" val="33216229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1310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05606C-56CA-4C7B-81D5-4FDF722CCB1C}" type="slidenum">
              <a:rPr lang="en-AU" smtClean="0"/>
              <a:pPr/>
              <a:t>43</a:t>
            </a:fld>
            <a:endParaRPr lang="en-AU" smtClean="0"/>
          </a:p>
        </p:txBody>
      </p:sp>
    </p:spTree>
    <p:extLst>
      <p:ext uri="{BB962C8B-B14F-4D97-AF65-F5344CB8AC3E}">
        <p14:creationId xmlns:p14="http://schemas.microsoft.com/office/powerpoint/2010/main" val="7584384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1D2806D9-7A73-4D96-A8A4-8534B3E78916}" type="slidenum">
              <a:rPr lang="en-AU" smtClean="0"/>
              <a:pPr/>
              <a:t>44</a:t>
            </a:fld>
            <a:endParaRPr lang="en-AU" smtClean="0"/>
          </a:p>
        </p:txBody>
      </p:sp>
      <p:sp>
        <p:nvSpPr>
          <p:cNvPr id="80899" name="Rectangle 2"/>
          <p:cNvSpPr>
            <a:spLocks noGrp="1" noRot="1" noChangeAspect="1" noChangeArrowheads="1" noTextEdit="1"/>
          </p:cNvSpPr>
          <p:nvPr>
            <p:ph type="sldImg"/>
          </p:nvPr>
        </p:nvSpPr>
        <p:spPr>
          <a:xfrm>
            <a:off x="381000" y="685800"/>
            <a:ext cx="6096000" cy="3429000"/>
          </a:xfrm>
          <a:ln/>
        </p:spPr>
      </p:sp>
      <p:sp>
        <p:nvSpPr>
          <p:cNvPr id="80900" name="Rectangle 3"/>
          <p:cNvSpPr>
            <a:spLocks noGrp="1" noChangeArrowheads="1"/>
          </p:cNvSpPr>
          <p:nvPr>
            <p:ph type="body" idx="1"/>
          </p:nvPr>
        </p:nvSpPr>
        <p:spPr>
          <a:xfrm>
            <a:off x="307505" y="4173513"/>
            <a:ext cx="6457603" cy="4970487"/>
          </a:xfrm>
          <a:noFill/>
          <a:ln/>
        </p:spPr>
        <p:txBody>
          <a:bodyPr/>
          <a:lstStyle/>
          <a:p>
            <a:pPr eaLnBrk="1" hangingPunct="1"/>
            <a:endParaRPr lang="en-AU" sz="1400" dirty="0" smtClean="0"/>
          </a:p>
        </p:txBody>
      </p:sp>
    </p:spTree>
    <p:extLst>
      <p:ext uri="{BB962C8B-B14F-4D97-AF65-F5344CB8AC3E}">
        <p14:creationId xmlns:p14="http://schemas.microsoft.com/office/powerpoint/2010/main" val="30662001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381000" y="685800"/>
            <a:ext cx="6096000" cy="3429000"/>
          </a:xfrm>
          <a:ln/>
        </p:spPr>
      </p:sp>
      <p:sp>
        <p:nvSpPr>
          <p:cNvPr id="50179" name="Notes Placeholder 2"/>
          <p:cNvSpPr>
            <a:spLocks noGrp="1"/>
          </p:cNvSpPr>
          <p:nvPr>
            <p:ph type="body" idx="1"/>
          </p:nvPr>
        </p:nvSpPr>
        <p:spPr>
          <a:noFill/>
          <a:ln/>
        </p:spPr>
        <p:txBody>
          <a:bodyPr>
            <a:normAutofit/>
          </a:bodyPr>
          <a:lstStyle/>
          <a:p>
            <a:r>
              <a:rPr lang="en-AU" sz="1600" dirty="0" smtClean="0">
                <a:latin typeface="Times New Roman" pitchFamily="18" charset="0"/>
                <a:ea typeface="ＭＳ Ｐゴシック" pitchFamily="-106" charset="-128"/>
              </a:rPr>
              <a:t>The 3 main approaches  that we will focus on are .......</a:t>
            </a:r>
          </a:p>
        </p:txBody>
      </p:sp>
      <p:sp>
        <p:nvSpPr>
          <p:cNvPr id="50180" name="Slide Number Placeholder 3"/>
          <p:cNvSpPr>
            <a:spLocks noGrp="1"/>
          </p:cNvSpPr>
          <p:nvPr>
            <p:ph type="sldNum" sz="quarter" idx="5"/>
          </p:nvPr>
        </p:nvSpPr>
        <p:spPr>
          <a:noFill/>
        </p:spPr>
        <p:txBody>
          <a:bodyPr/>
          <a:lstStyle/>
          <a:p>
            <a:fld id="{01C8CC07-1E52-4FC3-BA3D-BAAAB7E1EF42}" type="slidenum">
              <a:rPr lang="en-US" smtClean="0"/>
              <a:pPr/>
              <a:t>45</a:t>
            </a:fld>
            <a:endParaRPr lang="en-US" smtClean="0"/>
          </a:p>
        </p:txBody>
      </p:sp>
    </p:spTree>
    <p:extLst>
      <p:ext uri="{BB962C8B-B14F-4D97-AF65-F5344CB8AC3E}">
        <p14:creationId xmlns:p14="http://schemas.microsoft.com/office/powerpoint/2010/main" val="6657584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381000" y="685800"/>
            <a:ext cx="6096000" cy="3429000"/>
          </a:xfrm>
          <a:ln/>
        </p:spPr>
      </p:sp>
      <p:sp>
        <p:nvSpPr>
          <p:cNvPr id="52227" name="Notes Placeholder 2"/>
          <p:cNvSpPr>
            <a:spLocks noGrp="1"/>
          </p:cNvSpPr>
          <p:nvPr>
            <p:ph type="body" idx="1"/>
          </p:nvPr>
        </p:nvSpPr>
        <p:spPr>
          <a:xfrm>
            <a:off x="116632" y="4343400"/>
            <a:ext cx="6741368" cy="4800600"/>
          </a:xfrm>
          <a:noFill/>
          <a:ln/>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600" i="1" dirty="0" smtClean="0">
                <a:solidFill>
                  <a:srgbClr val="330F42"/>
                </a:solidFill>
                <a:ea typeface="ＭＳ Ｐゴシック" pitchFamily="-106" charset="-128"/>
              </a:rPr>
              <a:t>Should you turn the trolley to prevent 5 deaths at the cost of 1?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i="1" dirty="0" smtClean="0">
              <a:solidFill>
                <a:srgbClr val="330F42"/>
              </a:solidFill>
              <a:ea typeface="ＭＳ Ｐゴシック" pitchFamily="-106" charset="-128"/>
            </a:endParaRPr>
          </a:p>
          <a:p>
            <a:pPr>
              <a:buClr>
                <a:schemeClr val="accent2"/>
              </a:buClr>
              <a:buSzPct val="100000"/>
              <a:buFont typeface="Wingdings" pitchFamily="-106" charset="2"/>
              <a:buChar char="§"/>
              <a:defRPr/>
            </a:pPr>
            <a:r>
              <a:rPr lang="en-US" sz="1600" dirty="0" smtClean="0">
                <a:solidFill>
                  <a:srgbClr val="FF0000"/>
                </a:solidFill>
                <a:ea typeface="ＭＳ Ｐゴシック" pitchFamily="-106" charset="-128"/>
              </a:rPr>
              <a:t>  </a:t>
            </a:r>
            <a:r>
              <a:rPr lang="en-US" sz="1700" dirty="0" smtClean="0">
                <a:solidFill>
                  <a:srgbClr val="404040"/>
                </a:solidFill>
                <a:effectLst>
                  <a:outerShdw blurRad="38100" dist="38100" dir="2700000" algn="tl">
                    <a:srgbClr val="C0C0C0"/>
                  </a:outerShdw>
                </a:effectLst>
                <a:latin typeface="Rockwell" pitchFamily="-106" charset="0"/>
              </a:rPr>
              <a:t>What are my ethical duties, obligations?</a:t>
            </a:r>
          </a:p>
          <a:p>
            <a:pPr>
              <a:buClr>
                <a:schemeClr val="accent2"/>
              </a:buClr>
              <a:buSzPct val="100000"/>
              <a:buFont typeface="Wingdings" pitchFamily="-106" charset="2"/>
              <a:buChar char="§"/>
              <a:defRPr/>
            </a:pPr>
            <a:r>
              <a:rPr lang="en-US" sz="1700" dirty="0" smtClean="0">
                <a:solidFill>
                  <a:srgbClr val="404040"/>
                </a:solidFill>
                <a:effectLst>
                  <a:outerShdw blurRad="38100" dist="38100" dir="2700000" algn="tl">
                    <a:srgbClr val="C0C0C0"/>
                  </a:outerShdw>
                </a:effectLst>
                <a:latin typeface="Rockwell" pitchFamily="-106" charset="0"/>
              </a:rPr>
              <a:t> Have I treated others as I would want to be treated? (</a:t>
            </a:r>
            <a:r>
              <a:rPr lang="en-US" sz="1700" dirty="0" err="1" smtClean="0">
                <a:solidFill>
                  <a:srgbClr val="404040"/>
                </a:solidFill>
                <a:effectLst>
                  <a:outerShdw blurRad="38100" dist="38100" dir="2700000" algn="tl">
                    <a:srgbClr val="C0C0C0"/>
                  </a:outerShdw>
                </a:effectLst>
                <a:latin typeface="Rockwell" pitchFamily="-106" charset="0"/>
              </a:rPr>
              <a:t>Goldn</a:t>
            </a:r>
            <a:r>
              <a:rPr lang="en-US" sz="1700" dirty="0" smtClean="0">
                <a:solidFill>
                  <a:srgbClr val="404040"/>
                </a:solidFill>
                <a:effectLst>
                  <a:outerShdw blurRad="38100" dist="38100" dir="2700000" algn="tl">
                    <a:srgbClr val="C0C0C0"/>
                  </a:outerShdw>
                </a:effectLst>
                <a:latin typeface="Rockwell" pitchFamily="-106" charset="0"/>
              </a:rPr>
              <a:t> Rule)  </a:t>
            </a:r>
          </a:p>
          <a:p>
            <a:pPr>
              <a:buClr>
                <a:schemeClr val="accent2"/>
              </a:buClr>
              <a:buSzPct val="100000"/>
              <a:buFont typeface="Wingdings" pitchFamily="-106" charset="2"/>
              <a:buChar char="§"/>
              <a:defRPr/>
            </a:pPr>
            <a:r>
              <a:rPr lang="en-US" sz="1700" dirty="0" smtClean="0">
                <a:solidFill>
                  <a:srgbClr val="404040"/>
                </a:solidFill>
                <a:effectLst>
                  <a:outerShdw blurRad="38100" dist="38100" dir="2700000" algn="tl">
                    <a:srgbClr val="C0C0C0"/>
                  </a:outerShdw>
                </a:effectLst>
                <a:latin typeface="Rockwell" pitchFamily="-106" charset="0"/>
              </a:rPr>
              <a:t> If everyone behaved this way, would that be acceptable? 	 Would I want to live in that world?  (Kant’s categorical imperative) </a:t>
            </a:r>
          </a:p>
          <a:p>
            <a:pPr>
              <a:buClr>
                <a:schemeClr val="accent2"/>
              </a:buClr>
              <a:buSzPct val="100000"/>
              <a:buFont typeface="Wingdings" pitchFamily="-106" charset="2"/>
              <a:buChar char="§"/>
              <a:defRPr/>
            </a:pPr>
            <a:r>
              <a:rPr lang="en-US" sz="1700" dirty="0" smtClean="0">
                <a:solidFill>
                  <a:srgbClr val="404040"/>
                </a:solidFill>
                <a:effectLst>
                  <a:outerShdw blurRad="38100" dist="38100" dir="2700000" algn="tl">
                    <a:srgbClr val="C0C0C0"/>
                  </a:outerShdw>
                </a:effectLst>
                <a:latin typeface="Rockwell" pitchFamily="-106" charset="0"/>
              </a:rPr>
              <a:t> What would be a fair action if identities were unknown? (Rawls’ veil of ignorance)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dirty="0" smtClean="0">
              <a:solidFill>
                <a:srgbClr val="FF0000"/>
              </a:solidFill>
              <a:ea typeface="ＭＳ Ｐゴシック" pitchFamily="-106" charset="-128"/>
            </a:endParaRPr>
          </a:p>
          <a:p>
            <a:endParaRPr lang="en-AU" sz="1600" dirty="0" smtClean="0">
              <a:latin typeface="Times New Roman" pitchFamily="18" charset="0"/>
              <a:ea typeface="ＭＳ Ｐゴシック" pitchFamily="-106" charset="-128"/>
            </a:endParaRPr>
          </a:p>
        </p:txBody>
      </p:sp>
      <p:sp>
        <p:nvSpPr>
          <p:cNvPr id="52228" name="Slide Number Placeholder 3"/>
          <p:cNvSpPr>
            <a:spLocks noGrp="1"/>
          </p:cNvSpPr>
          <p:nvPr>
            <p:ph type="sldNum" sz="quarter" idx="5"/>
          </p:nvPr>
        </p:nvSpPr>
        <p:spPr>
          <a:noFill/>
        </p:spPr>
        <p:txBody>
          <a:bodyPr/>
          <a:lstStyle/>
          <a:p>
            <a:fld id="{AD3F7A87-E90F-416E-A4B0-7D61F6DDF02D}" type="slidenum">
              <a:rPr lang="en-US" smtClean="0"/>
              <a:pPr/>
              <a:t>46</a:t>
            </a:fld>
            <a:endParaRPr lang="en-US" smtClean="0"/>
          </a:p>
        </p:txBody>
      </p:sp>
    </p:spTree>
    <p:extLst>
      <p:ext uri="{BB962C8B-B14F-4D97-AF65-F5344CB8AC3E}">
        <p14:creationId xmlns:p14="http://schemas.microsoft.com/office/powerpoint/2010/main" val="4795118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xfrm>
            <a:off x="0" y="4139952"/>
            <a:ext cx="6858000" cy="4896544"/>
          </a:xfrm>
          <a:noFill/>
          <a:ln/>
        </p:spPr>
        <p:txBody>
          <a:bodyPr>
            <a:normAutofit/>
          </a:bodyPr>
          <a:lstStyle/>
          <a:p>
            <a:r>
              <a:rPr lang="en-AU" sz="1400" dirty="0" smtClean="0"/>
              <a:t>The word ‘teleological’ comes from the Greek </a:t>
            </a:r>
            <a:r>
              <a:rPr lang="en-AU" sz="1400" i="1" dirty="0" err="1" smtClean="0"/>
              <a:t>telos</a:t>
            </a:r>
            <a:r>
              <a:rPr lang="en-AU" sz="1400" i="1" dirty="0" smtClean="0"/>
              <a:t>, meaning ‘end’. </a:t>
            </a:r>
          </a:p>
          <a:p>
            <a:r>
              <a:rPr lang="en-AU" sz="1400" b="1" i="1" dirty="0" smtClean="0"/>
              <a:t>Teleological theories decide </a:t>
            </a:r>
            <a:r>
              <a:rPr lang="en-AU" sz="1400" dirty="0" smtClean="0"/>
              <a:t>whether behaviour is good or bad (ethical or unethical) by looking at the consequences of that behaviour – behaviour is ‘ethical’ if it results in desirable consequences. Discussion of this class of theories revolves around two issues. The first is </a:t>
            </a:r>
            <a:r>
              <a:rPr lang="en-AU" sz="1400" b="1" i="1" dirty="0" smtClean="0"/>
              <a:t>to agree on what is a good or desirable consequence </a:t>
            </a:r>
            <a:r>
              <a:rPr lang="en-AU" sz="1400" dirty="0" smtClean="0"/>
              <a:t>and the second is </a:t>
            </a:r>
            <a:r>
              <a:rPr lang="en-AU" sz="1400" b="1" i="1" dirty="0" smtClean="0"/>
              <a:t>to agree on whose point of view should be adopted in judging behaviour</a:t>
            </a:r>
            <a:r>
              <a:rPr lang="en-AU" sz="1400" dirty="0" smtClean="0"/>
              <a:t>.</a:t>
            </a:r>
          </a:p>
          <a:p>
            <a:endParaRPr lang="en-AU" sz="1400" dirty="0" smtClean="0"/>
          </a:p>
          <a:p>
            <a:r>
              <a:rPr lang="en-AU" sz="1400" dirty="0" smtClean="0"/>
              <a:t>We consider</a:t>
            </a:r>
            <a:r>
              <a:rPr lang="en-US" sz="1400" dirty="0" smtClean="0"/>
              <a:t>According to the </a:t>
            </a:r>
            <a:r>
              <a:rPr lang="en-US" sz="1400" b="1" dirty="0" smtClean="0"/>
              <a:t>Utilitarian principle</a:t>
            </a:r>
            <a:r>
              <a:rPr lang="en-US" sz="1400" dirty="0" smtClean="0"/>
              <a:t>, a decision is ethical if it provides greater net utility than any other decision.  A decision is ethical if it produces the greatest good for the greatest number.   So provided the action results in the desired consequence then it is right.  (Multinational companies use low cost </a:t>
            </a:r>
            <a:r>
              <a:rPr lang="en-US" sz="1400" dirty="0" err="1" smtClean="0"/>
              <a:t>labour</a:t>
            </a:r>
            <a:r>
              <a:rPr lang="en-US" sz="1400" dirty="0" smtClean="0"/>
              <a:t> in developing countries – good for business and customers)</a:t>
            </a:r>
          </a:p>
          <a:p>
            <a:r>
              <a:rPr lang="en-US" sz="1400" dirty="0" smtClean="0"/>
              <a:t>The ends justify the means.  </a:t>
            </a:r>
          </a:p>
          <a:p>
            <a:r>
              <a:rPr lang="en-US" sz="1400" dirty="0" smtClean="0"/>
              <a:t>With Utilitarianism, the intent is to achieve the greatest good for the greatest number – which is fine as long as all stakeholders are </a:t>
            </a:r>
            <a:r>
              <a:rPr lang="en-US" sz="1400" dirty="0" err="1" smtClean="0"/>
              <a:t>recognised</a:t>
            </a:r>
            <a:r>
              <a:rPr lang="en-US" sz="1400" dirty="0" smtClean="0"/>
              <a:t>.  </a:t>
            </a:r>
          </a:p>
          <a:p>
            <a:endParaRPr lang="en-US" sz="1400" dirty="0" smtClean="0"/>
          </a:p>
          <a:p>
            <a:r>
              <a:rPr lang="en-US" sz="1400" dirty="0" smtClean="0"/>
              <a:t>Measurement / forecasting problems – how does one measure the consequence before it happens??</a:t>
            </a:r>
          </a:p>
          <a:p>
            <a:endParaRPr lang="en-US" sz="1400" dirty="0" smtClean="0"/>
          </a:p>
          <a:p>
            <a:r>
              <a:rPr lang="en-US" sz="1400" dirty="0" smtClean="0"/>
              <a:t>Forward looking – moral theory</a:t>
            </a:r>
            <a:endParaRPr lang="en-AU" sz="1400" dirty="0" smtClean="0">
              <a:latin typeface="Times New Roman" pitchFamily="18" charset="0"/>
              <a:ea typeface="ＭＳ Ｐゴシック" pitchFamily="-106" charset="-128"/>
            </a:endParaRPr>
          </a:p>
        </p:txBody>
      </p:sp>
      <p:sp>
        <p:nvSpPr>
          <p:cNvPr id="51204" name="Slide Number Placeholder 3"/>
          <p:cNvSpPr>
            <a:spLocks noGrp="1"/>
          </p:cNvSpPr>
          <p:nvPr>
            <p:ph type="sldNum" sz="quarter" idx="5"/>
          </p:nvPr>
        </p:nvSpPr>
        <p:spPr>
          <a:noFill/>
        </p:spPr>
        <p:txBody>
          <a:bodyPr/>
          <a:lstStyle/>
          <a:p>
            <a:fld id="{D4A327E8-CA9B-4963-83F1-22B6F6233D2E}" type="slidenum">
              <a:rPr lang="en-US" smtClean="0"/>
              <a:pPr/>
              <a:t>48</a:t>
            </a:fld>
            <a:endParaRPr lang="en-US" smtClean="0"/>
          </a:p>
        </p:txBody>
      </p:sp>
    </p:spTree>
    <p:extLst>
      <p:ext uri="{BB962C8B-B14F-4D97-AF65-F5344CB8AC3E}">
        <p14:creationId xmlns:p14="http://schemas.microsoft.com/office/powerpoint/2010/main" val="11294103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xfrm>
            <a:off x="0" y="4139952"/>
            <a:ext cx="6858000" cy="4896544"/>
          </a:xfrm>
          <a:noFill/>
          <a:ln/>
        </p:spPr>
        <p:txBody>
          <a:bodyPr>
            <a:normAutofit/>
          </a:bodyPr>
          <a:lstStyle/>
          <a:p>
            <a:pPr lvl="0"/>
            <a:r>
              <a:rPr lang="en-AU" sz="1600" dirty="0" smtClean="0">
                <a:solidFill>
                  <a:prstClr val="black"/>
                </a:solidFill>
              </a:rPr>
              <a:t>The greatest happiness principle meant that an individual should act not to maximise personal utility, but the utility of the community as a whole.</a:t>
            </a:r>
          </a:p>
          <a:p>
            <a:pPr lvl="0"/>
            <a:endParaRPr lang="en-AU" sz="1600" dirty="0" smtClean="0">
              <a:solidFill>
                <a:prstClr val="black"/>
              </a:solidFill>
            </a:endParaRPr>
          </a:p>
          <a:p>
            <a:pPr lvl="0"/>
            <a:r>
              <a:rPr lang="en-AU" sz="1600" dirty="0" smtClean="0">
                <a:solidFill>
                  <a:prstClr val="black"/>
                </a:solidFill>
              </a:rPr>
              <a:t>In its extreme form, ethical universalism would accept an individual being killed to save the lives of many others. Although the individual who was killed suffered a considerable loss of utility, the increase in the utility of those who survived more than compensated for that loss</a:t>
            </a:r>
          </a:p>
          <a:p>
            <a:endParaRPr lang="en-AU" dirty="0" smtClean="0">
              <a:latin typeface="Times New Roman" pitchFamily="18" charset="0"/>
              <a:ea typeface="ＭＳ Ｐゴシック" pitchFamily="-106" charset="-128"/>
            </a:endParaRPr>
          </a:p>
        </p:txBody>
      </p:sp>
      <p:sp>
        <p:nvSpPr>
          <p:cNvPr id="51204" name="Slide Number Placeholder 3"/>
          <p:cNvSpPr>
            <a:spLocks noGrp="1"/>
          </p:cNvSpPr>
          <p:nvPr>
            <p:ph type="sldNum" sz="quarter" idx="5"/>
          </p:nvPr>
        </p:nvSpPr>
        <p:spPr>
          <a:noFill/>
        </p:spPr>
        <p:txBody>
          <a:bodyPr/>
          <a:lstStyle/>
          <a:p>
            <a:fld id="{D4A327E8-CA9B-4963-83F1-22B6F6233D2E}" type="slidenum">
              <a:rPr lang="en-US" smtClean="0"/>
              <a:pPr/>
              <a:t>51</a:t>
            </a:fld>
            <a:endParaRPr lang="en-US" smtClean="0"/>
          </a:p>
        </p:txBody>
      </p:sp>
    </p:spTree>
    <p:extLst>
      <p:ext uri="{BB962C8B-B14F-4D97-AF65-F5344CB8AC3E}">
        <p14:creationId xmlns:p14="http://schemas.microsoft.com/office/powerpoint/2010/main" val="6402128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smtClean="0"/>
          </a:p>
        </p:txBody>
      </p:sp>
      <p:sp>
        <p:nvSpPr>
          <p:cNvPr id="133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8207A6-FCCF-4529-B539-6E7E03CF4FBE}" type="slidenum">
              <a:rPr lang="en-AU" smtClean="0"/>
              <a:pPr/>
              <a:t>52</a:t>
            </a:fld>
            <a:endParaRPr lang="en-AU" smtClean="0"/>
          </a:p>
        </p:txBody>
      </p:sp>
    </p:spTree>
    <p:extLst>
      <p:ext uri="{BB962C8B-B14F-4D97-AF65-F5344CB8AC3E}">
        <p14:creationId xmlns:p14="http://schemas.microsoft.com/office/powerpoint/2010/main" val="26885537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20650" y="622300"/>
            <a:ext cx="6996113" cy="3937000"/>
          </a:xfrm>
          <a:ln/>
        </p:spPr>
      </p:sp>
      <p:sp>
        <p:nvSpPr>
          <p:cNvPr id="49155" name="Notes Placeholder 2"/>
          <p:cNvSpPr>
            <a:spLocks noGrp="1"/>
          </p:cNvSpPr>
          <p:nvPr>
            <p:ph type="body" idx="1"/>
          </p:nvPr>
        </p:nvSpPr>
        <p:spPr>
          <a:noFill/>
          <a:ln/>
        </p:spPr>
        <p:txBody>
          <a:bodyPr/>
          <a:lstStyle/>
          <a:p>
            <a:r>
              <a:rPr lang="en-US" dirty="0" smtClean="0">
                <a:latin typeface="Times New Roman" pitchFamily="18" charset="0"/>
                <a:ea typeface="ＭＳ Ｐゴシック" pitchFamily="-106" charset="-128"/>
              </a:rPr>
              <a:t>Professional Integrity</a:t>
            </a:r>
            <a:r>
              <a:rPr lang="en-US" baseline="0" dirty="0" smtClean="0">
                <a:latin typeface="Times New Roman" pitchFamily="18" charset="0"/>
                <a:ea typeface="ＭＳ Ｐゴシック" pitchFamily="-106" charset="-128"/>
              </a:rPr>
              <a:t> section 5 of the FCA code of ethics. </a:t>
            </a:r>
          </a:p>
          <a:p>
            <a:r>
              <a:rPr lang="en-US" baseline="0" dirty="0" smtClean="0">
                <a:latin typeface="Times New Roman" pitchFamily="18" charset="0"/>
                <a:ea typeface="ＭＳ Ｐゴシック" pitchFamily="-106" charset="-128"/>
              </a:rPr>
              <a:t>Working in the client’s </a:t>
            </a:r>
            <a:r>
              <a:rPr lang="en-US" baseline="0" smtClean="0">
                <a:latin typeface="Times New Roman" pitchFamily="18" charset="0"/>
                <a:ea typeface="ＭＳ Ｐゴシック" pitchFamily="-106" charset="-128"/>
              </a:rPr>
              <a:t>best interests.</a:t>
            </a:r>
            <a:endParaRPr lang="en-AU" dirty="0" smtClean="0">
              <a:latin typeface="Times New Roman" pitchFamily="18" charset="0"/>
              <a:ea typeface="ＭＳ Ｐゴシック" pitchFamily="-106" charset="-128"/>
            </a:endParaRPr>
          </a:p>
        </p:txBody>
      </p:sp>
      <p:sp>
        <p:nvSpPr>
          <p:cNvPr id="49156" name="Slide Number Placeholder 3"/>
          <p:cNvSpPr>
            <a:spLocks noGrp="1"/>
          </p:cNvSpPr>
          <p:nvPr>
            <p:ph type="sldNum" sz="quarter" idx="5"/>
          </p:nvPr>
        </p:nvSpPr>
        <p:spPr>
          <a:noFill/>
        </p:spPr>
        <p:txBody>
          <a:bodyPr/>
          <a:lstStyle/>
          <a:p>
            <a:fld id="{0EAA07AE-5942-4356-B625-FC7187D63B08}" type="slidenum">
              <a:rPr lang="en-US" smtClean="0"/>
              <a:pPr/>
              <a:t>53</a:t>
            </a:fld>
            <a:endParaRPr lang="en-US" dirty="0" smtClean="0"/>
          </a:p>
        </p:txBody>
      </p:sp>
    </p:spTree>
    <p:extLst>
      <p:ext uri="{BB962C8B-B14F-4D97-AF65-F5344CB8AC3E}">
        <p14:creationId xmlns:p14="http://schemas.microsoft.com/office/powerpoint/2010/main" val="3966037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https://www.youtube.com/watch?v=JWb_svTrcOg</a:t>
            </a:r>
            <a:endParaRPr lang="en-AU" dirty="0"/>
          </a:p>
        </p:txBody>
      </p:sp>
      <p:sp>
        <p:nvSpPr>
          <p:cNvPr id="4" name="Slide Number Placeholder 3"/>
          <p:cNvSpPr>
            <a:spLocks noGrp="1"/>
          </p:cNvSpPr>
          <p:nvPr>
            <p:ph type="sldNum" sz="quarter" idx="10"/>
          </p:nvPr>
        </p:nvSpPr>
        <p:spPr/>
        <p:txBody>
          <a:bodyPr/>
          <a:lstStyle/>
          <a:p>
            <a:fld id="{FA319027-8455-41B0-BBDF-8E8E98915C80}" type="slidenum">
              <a:rPr lang="en-AU" smtClean="0"/>
              <a:t>5</a:t>
            </a:fld>
            <a:endParaRPr lang="en-AU"/>
          </a:p>
        </p:txBody>
      </p:sp>
    </p:spTree>
    <p:extLst>
      <p:ext uri="{BB962C8B-B14F-4D97-AF65-F5344CB8AC3E}">
        <p14:creationId xmlns:p14="http://schemas.microsoft.com/office/powerpoint/2010/main" val="16861545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60325" y="592138"/>
            <a:ext cx="6665913" cy="3749675"/>
          </a:xfrm>
          <a:ln/>
        </p:spPr>
      </p:sp>
      <p:sp>
        <p:nvSpPr>
          <p:cNvPr id="49155" name="Notes Placeholder 2"/>
          <p:cNvSpPr>
            <a:spLocks noGrp="1"/>
          </p:cNvSpPr>
          <p:nvPr>
            <p:ph type="body" idx="1"/>
          </p:nvPr>
        </p:nvSpPr>
        <p:spPr>
          <a:noFill/>
          <a:ln/>
        </p:spPr>
        <p:txBody>
          <a:bodyPr/>
          <a:lstStyle/>
          <a:p>
            <a:endParaRPr lang="en-AU" smtClean="0">
              <a:latin typeface="Times New Roman" pitchFamily="18" charset="0"/>
              <a:ea typeface="ＭＳ Ｐゴシック" pitchFamily="-106" charset="-128"/>
            </a:endParaRPr>
          </a:p>
        </p:txBody>
      </p:sp>
      <p:sp>
        <p:nvSpPr>
          <p:cNvPr id="49156" name="Slide Number Placeholder 3"/>
          <p:cNvSpPr>
            <a:spLocks noGrp="1"/>
          </p:cNvSpPr>
          <p:nvPr>
            <p:ph type="sldNum" sz="quarter" idx="5"/>
          </p:nvPr>
        </p:nvSpPr>
        <p:spPr>
          <a:noFill/>
        </p:spPr>
        <p:txBody>
          <a:bodyPr/>
          <a:lstStyle/>
          <a:p>
            <a:fld id="{0EAA07AE-5942-4356-B625-FC7187D63B08}" type="slidenum">
              <a:rPr lang="en-US" smtClean="0"/>
              <a:pPr/>
              <a:t>54</a:t>
            </a:fld>
            <a:endParaRPr lang="en-US" smtClean="0"/>
          </a:p>
        </p:txBody>
      </p:sp>
    </p:spTree>
    <p:extLst>
      <p:ext uri="{BB962C8B-B14F-4D97-AF65-F5344CB8AC3E}">
        <p14:creationId xmlns:p14="http://schemas.microsoft.com/office/powerpoint/2010/main" val="25989856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381000" y="685800"/>
            <a:ext cx="6096000" cy="3429000"/>
          </a:xfrm>
          <a:ln/>
        </p:spPr>
      </p:sp>
      <p:sp>
        <p:nvSpPr>
          <p:cNvPr id="52227" name="Notes Placeholder 2"/>
          <p:cNvSpPr>
            <a:spLocks noGrp="1"/>
          </p:cNvSpPr>
          <p:nvPr>
            <p:ph type="body" idx="1"/>
          </p:nvPr>
        </p:nvSpPr>
        <p:spPr>
          <a:xfrm>
            <a:off x="116632" y="4343400"/>
            <a:ext cx="6741368" cy="4800600"/>
          </a:xfrm>
          <a:noFill/>
          <a:ln/>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600" i="1" dirty="0" smtClean="0">
                <a:solidFill>
                  <a:srgbClr val="330F42"/>
                </a:solidFill>
                <a:ea typeface="ＭＳ Ｐゴシック" pitchFamily="-106" charset="-128"/>
              </a:rPr>
              <a:t>Should you turn the trolley to prevent 5 deaths at the cost of 1?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i="1" dirty="0" smtClean="0">
              <a:solidFill>
                <a:srgbClr val="330F42"/>
              </a:solidFill>
              <a:ea typeface="ＭＳ Ｐゴシック" pitchFamily="-106" charset="-128"/>
            </a:endParaRPr>
          </a:p>
          <a:p>
            <a:pPr>
              <a:buClr>
                <a:schemeClr val="accent2"/>
              </a:buClr>
              <a:buSzPct val="100000"/>
              <a:buFont typeface="Wingdings" pitchFamily="-106" charset="2"/>
              <a:buChar char="§"/>
              <a:defRPr/>
            </a:pPr>
            <a:r>
              <a:rPr lang="en-US" sz="1600" dirty="0" smtClean="0">
                <a:solidFill>
                  <a:srgbClr val="FF0000"/>
                </a:solidFill>
                <a:ea typeface="ＭＳ Ｐゴシック" pitchFamily="-106" charset="-128"/>
              </a:rPr>
              <a:t>  </a:t>
            </a:r>
            <a:r>
              <a:rPr lang="en-US" sz="1700" dirty="0" smtClean="0">
                <a:solidFill>
                  <a:srgbClr val="404040"/>
                </a:solidFill>
                <a:effectLst>
                  <a:outerShdw blurRad="38100" dist="38100" dir="2700000" algn="tl">
                    <a:srgbClr val="C0C0C0"/>
                  </a:outerShdw>
                </a:effectLst>
                <a:latin typeface="Rockwell" pitchFamily="-106" charset="0"/>
              </a:rPr>
              <a:t>What are my ethical duties, obligations?</a:t>
            </a:r>
          </a:p>
          <a:p>
            <a:pPr>
              <a:buClr>
                <a:schemeClr val="accent2"/>
              </a:buClr>
              <a:buSzPct val="100000"/>
              <a:buFont typeface="Wingdings" pitchFamily="-106" charset="2"/>
              <a:buChar char="§"/>
              <a:defRPr/>
            </a:pPr>
            <a:r>
              <a:rPr lang="en-US" sz="1700" dirty="0" smtClean="0">
                <a:solidFill>
                  <a:srgbClr val="404040"/>
                </a:solidFill>
                <a:effectLst>
                  <a:outerShdw blurRad="38100" dist="38100" dir="2700000" algn="tl">
                    <a:srgbClr val="C0C0C0"/>
                  </a:outerShdw>
                </a:effectLst>
                <a:latin typeface="Rockwell" pitchFamily="-106" charset="0"/>
              </a:rPr>
              <a:t> Have I treated others as I would want to be treated? (</a:t>
            </a:r>
            <a:r>
              <a:rPr lang="en-US" sz="1700" dirty="0" err="1" smtClean="0">
                <a:solidFill>
                  <a:srgbClr val="404040"/>
                </a:solidFill>
                <a:effectLst>
                  <a:outerShdw blurRad="38100" dist="38100" dir="2700000" algn="tl">
                    <a:srgbClr val="C0C0C0"/>
                  </a:outerShdw>
                </a:effectLst>
                <a:latin typeface="Rockwell" pitchFamily="-106" charset="0"/>
              </a:rPr>
              <a:t>Goldn</a:t>
            </a:r>
            <a:r>
              <a:rPr lang="en-US" sz="1700" dirty="0" smtClean="0">
                <a:solidFill>
                  <a:srgbClr val="404040"/>
                </a:solidFill>
                <a:effectLst>
                  <a:outerShdw blurRad="38100" dist="38100" dir="2700000" algn="tl">
                    <a:srgbClr val="C0C0C0"/>
                  </a:outerShdw>
                </a:effectLst>
                <a:latin typeface="Rockwell" pitchFamily="-106" charset="0"/>
              </a:rPr>
              <a:t> Rule)  </a:t>
            </a:r>
          </a:p>
          <a:p>
            <a:pPr>
              <a:buClr>
                <a:schemeClr val="accent2"/>
              </a:buClr>
              <a:buSzPct val="100000"/>
              <a:buFont typeface="Wingdings" pitchFamily="-106" charset="2"/>
              <a:buChar char="§"/>
              <a:defRPr/>
            </a:pPr>
            <a:r>
              <a:rPr lang="en-US" sz="1700" dirty="0" smtClean="0">
                <a:solidFill>
                  <a:srgbClr val="404040"/>
                </a:solidFill>
                <a:effectLst>
                  <a:outerShdw blurRad="38100" dist="38100" dir="2700000" algn="tl">
                    <a:srgbClr val="C0C0C0"/>
                  </a:outerShdw>
                </a:effectLst>
                <a:latin typeface="Rockwell" pitchFamily="-106" charset="0"/>
              </a:rPr>
              <a:t> If everyone behaved this way, would that be acceptable? 	 Would I want to live in that world?  (Kant’s categorical imperative) </a:t>
            </a:r>
          </a:p>
          <a:p>
            <a:pPr>
              <a:buClr>
                <a:schemeClr val="accent2"/>
              </a:buClr>
              <a:buSzPct val="100000"/>
              <a:buFont typeface="Wingdings" pitchFamily="-106" charset="2"/>
              <a:buChar char="§"/>
              <a:defRPr/>
            </a:pPr>
            <a:r>
              <a:rPr lang="en-US" sz="1700" dirty="0" smtClean="0">
                <a:solidFill>
                  <a:srgbClr val="404040"/>
                </a:solidFill>
                <a:effectLst>
                  <a:outerShdw blurRad="38100" dist="38100" dir="2700000" algn="tl">
                    <a:srgbClr val="C0C0C0"/>
                  </a:outerShdw>
                </a:effectLst>
                <a:latin typeface="Rockwell" pitchFamily="-106" charset="0"/>
              </a:rPr>
              <a:t> What would be a fair action if identities were unknown? (Rawls’ veil of ignorance)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dirty="0" smtClean="0">
              <a:solidFill>
                <a:srgbClr val="FF0000"/>
              </a:solidFill>
              <a:ea typeface="ＭＳ Ｐゴシック" pitchFamily="-106" charset="-128"/>
            </a:endParaRPr>
          </a:p>
          <a:p>
            <a:endParaRPr lang="en-AU" sz="1600" dirty="0" smtClean="0">
              <a:latin typeface="Times New Roman" pitchFamily="18" charset="0"/>
              <a:ea typeface="ＭＳ Ｐゴシック" pitchFamily="-106" charset="-128"/>
            </a:endParaRPr>
          </a:p>
        </p:txBody>
      </p:sp>
      <p:sp>
        <p:nvSpPr>
          <p:cNvPr id="52228" name="Slide Number Placeholder 3"/>
          <p:cNvSpPr>
            <a:spLocks noGrp="1"/>
          </p:cNvSpPr>
          <p:nvPr>
            <p:ph type="sldNum" sz="quarter" idx="5"/>
          </p:nvPr>
        </p:nvSpPr>
        <p:spPr>
          <a:noFill/>
        </p:spPr>
        <p:txBody>
          <a:bodyPr/>
          <a:lstStyle/>
          <a:p>
            <a:fld id="{AD3F7A87-E90F-416E-A4B0-7D61F6DDF02D}" type="slidenum">
              <a:rPr lang="en-US" smtClean="0"/>
              <a:pPr/>
              <a:t>55</a:t>
            </a:fld>
            <a:endParaRPr lang="en-US" smtClean="0"/>
          </a:p>
        </p:txBody>
      </p:sp>
    </p:spTree>
    <p:extLst>
      <p:ext uri="{BB962C8B-B14F-4D97-AF65-F5344CB8AC3E}">
        <p14:creationId xmlns:p14="http://schemas.microsoft.com/office/powerpoint/2010/main" val="10771858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381000" y="685800"/>
            <a:ext cx="6096000" cy="3429000"/>
          </a:xfrm>
          <a:ln/>
        </p:spPr>
      </p:sp>
      <p:sp>
        <p:nvSpPr>
          <p:cNvPr id="54275" name="Rectangle 3"/>
          <p:cNvSpPr>
            <a:spLocks noGrp="1" noChangeArrowheads="1"/>
          </p:cNvSpPr>
          <p:nvPr>
            <p:ph type="body" idx="1"/>
          </p:nvPr>
        </p:nvSpPr>
        <p:spPr>
          <a:xfrm>
            <a:off x="685801" y="4343400"/>
            <a:ext cx="5486400" cy="4114800"/>
          </a:xfrm>
          <a:noFill/>
          <a:ln/>
        </p:spPr>
        <p:txBody>
          <a:bodyPr>
            <a:normAutofit/>
          </a:bodyPr>
          <a:lstStyle/>
          <a:p>
            <a:r>
              <a:rPr lang="en-US" sz="1600" dirty="0" smtClean="0">
                <a:latin typeface="Times New Roman" pitchFamily="18" charset="0"/>
                <a:ea typeface="ＭＳ Ｐゴシック" pitchFamily="-106" charset="-128"/>
              </a:rPr>
              <a:t>Can we or should we be able to cost the effects of a decision – in particular if  we are costing a life – </a:t>
            </a:r>
          </a:p>
          <a:p>
            <a:endParaRPr lang="en-US" sz="1600" dirty="0" smtClean="0">
              <a:latin typeface="Times New Roman" pitchFamily="18" charset="0"/>
              <a:ea typeface="ＭＳ Ｐゴシック" pitchFamily="-106" charset="-128"/>
            </a:endParaRPr>
          </a:p>
          <a:p>
            <a:r>
              <a:rPr lang="en-US" sz="1600" dirty="0" smtClean="0">
                <a:latin typeface="Times New Roman" pitchFamily="18" charset="0"/>
                <a:ea typeface="ＭＳ Ｐゴシック" pitchFamily="-106" charset="-128"/>
              </a:rPr>
              <a:t>How much are you worth???  Discuss this with your group in class</a:t>
            </a:r>
          </a:p>
        </p:txBody>
      </p:sp>
    </p:spTree>
    <p:extLst>
      <p:ext uri="{BB962C8B-B14F-4D97-AF65-F5344CB8AC3E}">
        <p14:creationId xmlns:p14="http://schemas.microsoft.com/office/powerpoint/2010/main" val="19529419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381000" y="685800"/>
            <a:ext cx="6096000" cy="3429000"/>
          </a:xfrm>
          <a:ln/>
        </p:spPr>
      </p:sp>
      <p:sp>
        <p:nvSpPr>
          <p:cNvPr id="55299" name="Notes Placeholder 2"/>
          <p:cNvSpPr>
            <a:spLocks noGrp="1"/>
          </p:cNvSpPr>
          <p:nvPr>
            <p:ph type="body" idx="1"/>
          </p:nvPr>
        </p:nvSpPr>
        <p:spPr>
          <a:noFill/>
          <a:ln/>
        </p:spPr>
        <p:txBody>
          <a:bodyPr/>
          <a:lstStyle/>
          <a:p>
            <a:endParaRPr lang="en-AU" smtClean="0">
              <a:latin typeface="Times New Roman" pitchFamily="18" charset="0"/>
              <a:ea typeface="ＭＳ Ｐゴシック" pitchFamily="-106" charset="-128"/>
            </a:endParaRPr>
          </a:p>
        </p:txBody>
      </p:sp>
      <p:sp>
        <p:nvSpPr>
          <p:cNvPr id="55300" name="Slide Number Placeholder 3"/>
          <p:cNvSpPr>
            <a:spLocks noGrp="1"/>
          </p:cNvSpPr>
          <p:nvPr>
            <p:ph type="sldNum" sz="quarter" idx="5"/>
          </p:nvPr>
        </p:nvSpPr>
        <p:spPr>
          <a:noFill/>
        </p:spPr>
        <p:txBody>
          <a:bodyPr/>
          <a:lstStyle/>
          <a:p>
            <a:fld id="{7FE03BA5-C9CE-4448-B905-B964A39A3B52}" type="slidenum">
              <a:rPr lang="en-US" smtClean="0"/>
              <a:pPr/>
              <a:t>57</a:t>
            </a:fld>
            <a:endParaRPr lang="en-US" smtClean="0"/>
          </a:p>
        </p:txBody>
      </p:sp>
    </p:spTree>
    <p:extLst>
      <p:ext uri="{BB962C8B-B14F-4D97-AF65-F5344CB8AC3E}">
        <p14:creationId xmlns:p14="http://schemas.microsoft.com/office/powerpoint/2010/main" val="23972588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381000" y="685800"/>
            <a:ext cx="6096000" cy="3429000"/>
          </a:xfrm>
          <a:ln/>
        </p:spPr>
      </p:sp>
      <p:sp>
        <p:nvSpPr>
          <p:cNvPr id="56323" name="Notes Placeholder 2"/>
          <p:cNvSpPr>
            <a:spLocks noGrp="1"/>
          </p:cNvSpPr>
          <p:nvPr>
            <p:ph type="body" idx="1"/>
          </p:nvPr>
        </p:nvSpPr>
        <p:spPr>
          <a:xfrm>
            <a:off x="0" y="4107685"/>
            <a:ext cx="6698116" cy="5036315"/>
          </a:xfrm>
          <a:noFill/>
          <a:ln/>
        </p:spPr>
        <p:txBody>
          <a:bodyPr>
            <a:normAutofit fontScale="92500" lnSpcReduction="20000"/>
          </a:bodyPr>
          <a:lstStyle/>
          <a:p>
            <a:r>
              <a:rPr lang="en-AU" sz="1400" dirty="0" smtClean="0"/>
              <a:t>The word ‘deontological’ comes from the Greek </a:t>
            </a:r>
            <a:r>
              <a:rPr lang="en-AU" sz="1400" i="1" dirty="0" err="1" smtClean="0"/>
              <a:t>deon</a:t>
            </a:r>
            <a:r>
              <a:rPr lang="en-AU" sz="1400" i="1" dirty="0" smtClean="0"/>
              <a:t>, meaning ‘duty’. </a:t>
            </a:r>
            <a:r>
              <a:rPr lang="en-AU" sz="1400" b="1" i="1" dirty="0" smtClean="0"/>
              <a:t>Deontological theories are </a:t>
            </a:r>
            <a:r>
              <a:rPr lang="en-AU" sz="1400" dirty="0" smtClean="0"/>
              <a:t>based on duties and rights. In many cases, these duties are set down as rules that must be followed regardless of the circumstances or the consequences.</a:t>
            </a:r>
          </a:p>
          <a:p>
            <a:endParaRPr lang="en-AU" sz="1400" b="1" dirty="0" smtClean="0"/>
          </a:p>
          <a:p>
            <a:r>
              <a:rPr lang="en-AU" sz="1400" i="1" dirty="0" smtClean="0"/>
              <a:t>Duties are activities that a person is </a:t>
            </a:r>
            <a:r>
              <a:rPr lang="en-AU" sz="1400" dirty="0" smtClean="0"/>
              <a:t>expected to perform. </a:t>
            </a:r>
            <a:r>
              <a:rPr lang="en-AU" sz="1400" i="1" dirty="0" smtClean="0"/>
              <a:t>Rights are behaviours that a person expects of others.  </a:t>
            </a:r>
            <a:r>
              <a:rPr lang="en-AU" sz="1500" dirty="0" smtClean="0"/>
              <a:t>Duties and rights are like two sides of a coin. For example, an accountant has a duty to look after a client’s interests, while the client has a right to the accountant’s best efforts.</a:t>
            </a:r>
            <a:endParaRPr lang="en-US" sz="1500" b="1" dirty="0" smtClean="0"/>
          </a:p>
          <a:p>
            <a:endParaRPr lang="en-US" sz="1400" b="1" dirty="0" smtClean="0"/>
          </a:p>
          <a:p>
            <a:endParaRPr lang="en-US" sz="1400" b="1" dirty="0" smtClean="0"/>
          </a:p>
          <a:p>
            <a:r>
              <a:rPr lang="en-US" sz="1400" b="1" dirty="0" smtClean="0"/>
              <a:t>Deontological principles</a:t>
            </a:r>
            <a:r>
              <a:rPr lang="en-US" sz="1400" dirty="0" smtClean="0"/>
              <a:t> – consist of sets of rules.  These rules are based on rights or justice and are the guide to ethical decision making. </a:t>
            </a:r>
          </a:p>
          <a:p>
            <a:pPr lvl="1"/>
            <a:endParaRPr lang="en-US" sz="1600" b="1" dirty="0" smtClean="0"/>
          </a:p>
          <a:p>
            <a:pPr lvl="1"/>
            <a:r>
              <a:rPr lang="en-US" sz="1600" b="1" dirty="0" smtClean="0"/>
              <a:t>Justice</a:t>
            </a:r>
            <a:r>
              <a:rPr lang="en-US" sz="1600" dirty="0" smtClean="0"/>
              <a:t> is usually associated with issues of rights, fairness and equality.  </a:t>
            </a:r>
          </a:p>
          <a:p>
            <a:pPr lvl="1"/>
            <a:endParaRPr lang="en-US" sz="1600" dirty="0" smtClean="0"/>
          </a:p>
          <a:p>
            <a:pPr lvl="1"/>
            <a:r>
              <a:rPr lang="en-US" sz="1600" dirty="0" smtClean="0"/>
              <a:t>Everyone has human rights and everyone has a duty to not violate the right of others.  For example, Right to freedom of speech, privacy, safety.  Kant developed moral rights with his categorical imperative which states “</a:t>
            </a:r>
            <a:r>
              <a:rPr lang="en-US" sz="1600" b="1" dirty="0" smtClean="0"/>
              <a:t>Act only according to that maxim by which you can at the same time will that it should become universal law</a:t>
            </a:r>
            <a:r>
              <a:rPr lang="en-US" sz="1600" dirty="0" smtClean="0"/>
              <a:t>” Treat people the way you would like to be treated.  Treat people as ends or as a means and ends.  Do not use people to just achieve your goals – if you use people (work for you) at least respect them as human beings and to promote their ability to realize their goals.  </a:t>
            </a:r>
          </a:p>
          <a:p>
            <a:pPr lvl="1"/>
            <a:r>
              <a:rPr lang="en-US" sz="1600" dirty="0" smtClean="0"/>
              <a:t>The process is important. One should behave in accordance with the rules and be consistent and equitable. Backward looking – moral theory.    </a:t>
            </a:r>
          </a:p>
          <a:p>
            <a:pPr lvl="1"/>
            <a:endParaRPr lang="en-US" sz="1600" dirty="0" smtClean="0"/>
          </a:p>
          <a:p>
            <a:pPr lvl="1"/>
            <a:r>
              <a:rPr lang="en-US" sz="1600" dirty="0" smtClean="0"/>
              <a:t>What the mature person with a good character  would deem appropriate is the moral decision.  Integrity of character.  Known as </a:t>
            </a:r>
            <a:r>
              <a:rPr lang="en-US" sz="1600" b="1" dirty="0" smtClean="0"/>
              <a:t>Virtue ethics</a:t>
            </a:r>
            <a:r>
              <a:rPr lang="en-US" sz="1600" dirty="0" smtClean="0"/>
              <a:t> </a:t>
            </a:r>
          </a:p>
          <a:p>
            <a:endParaRPr lang="en-US" sz="1600" dirty="0" smtClean="0"/>
          </a:p>
        </p:txBody>
      </p:sp>
      <p:sp>
        <p:nvSpPr>
          <p:cNvPr id="56324" name="Slide Number Placeholder 3"/>
          <p:cNvSpPr>
            <a:spLocks noGrp="1"/>
          </p:cNvSpPr>
          <p:nvPr>
            <p:ph type="sldNum" sz="quarter" idx="5"/>
          </p:nvPr>
        </p:nvSpPr>
        <p:spPr>
          <a:noFill/>
        </p:spPr>
        <p:txBody>
          <a:bodyPr/>
          <a:lstStyle/>
          <a:p>
            <a:fld id="{CB87520E-FAE1-4DF3-BBC1-88870EAEBD39}" type="slidenum">
              <a:rPr lang="en-US" smtClean="0"/>
              <a:pPr/>
              <a:t>59</a:t>
            </a:fld>
            <a:endParaRPr lang="en-US" smtClean="0"/>
          </a:p>
        </p:txBody>
      </p:sp>
    </p:spTree>
    <p:extLst>
      <p:ext uri="{BB962C8B-B14F-4D97-AF65-F5344CB8AC3E}">
        <p14:creationId xmlns:p14="http://schemas.microsoft.com/office/powerpoint/2010/main" val="20084604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381000" y="685800"/>
            <a:ext cx="6096000" cy="3429000"/>
          </a:xfrm>
          <a:ln/>
        </p:spPr>
      </p:sp>
      <p:sp>
        <p:nvSpPr>
          <p:cNvPr id="57347" name="Rectangle 3"/>
          <p:cNvSpPr>
            <a:spLocks noGrp="1" noChangeArrowheads="1"/>
          </p:cNvSpPr>
          <p:nvPr>
            <p:ph type="body" idx="1"/>
          </p:nvPr>
        </p:nvSpPr>
        <p:spPr>
          <a:xfrm>
            <a:off x="685801" y="4343400"/>
            <a:ext cx="5486400" cy="4114800"/>
          </a:xfrm>
          <a:noFill/>
          <a:ln/>
        </p:spPr>
        <p:txBody>
          <a:bodyPr/>
          <a:lstStyle/>
          <a:p>
            <a:endParaRPr lang="en-US" smtClean="0">
              <a:latin typeface="Times New Roman" pitchFamily="18" charset="0"/>
              <a:ea typeface="ＭＳ Ｐゴシック" pitchFamily="-106" charset="-128"/>
            </a:endParaRPr>
          </a:p>
        </p:txBody>
      </p:sp>
    </p:spTree>
    <p:extLst>
      <p:ext uri="{BB962C8B-B14F-4D97-AF65-F5344CB8AC3E}">
        <p14:creationId xmlns:p14="http://schemas.microsoft.com/office/powerpoint/2010/main" val="6599637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600" dirty="0" smtClean="0"/>
          </a:p>
          <a:p>
            <a:endParaRPr lang="en-AU" sz="1600" dirty="0" smtClean="0"/>
          </a:p>
          <a:p>
            <a:r>
              <a:rPr lang="en-AU" sz="1600" dirty="0" smtClean="0"/>
              <a:t>Entity can be government, a corporation, a profession or another individual.</a:t>
            </a:r>
          </a:p>
          <a:p>
            <a:endParaRPr lang="en-AU" sz="1600" dirty="0"/>
          </a:p>
        </p:txBody>
      </p:sp>
      <p:sp>
        <p:nvSpPr>
          <p:cNvPr id="4" name="Slide Number Placeholder 3"/>
          <p:cNvSpPr>
            <a:spLocks noGrp="1"/>
          </p:cNvSpPr>
          <p:nvPr>
            <p:ph type="sldNum" sz="quarter" idx="10"/>
          </p:nvPr>
        </p:nvSpPr>
        <p:spPr/>
        <p:txBody>
          <a:bodyPr/>
          <a:lstStyle/>
          <a:p>
            <a:fld id="{910552B4-4ECF-4919-818B-917CCA502CA6}" type="slidenum">
              <a:rPr lang="en-AU" smtClean="0"/>
              <a:pPr/>
              <a:t>61</a:t>
            </a:fld>
            <a:endParaRPr lang="en-AU"/>
          </a:p>
        </p:txBody>
      </p:sp>
    </p:spTree>
    <p:extLst>
      <p:ext uri="{BB962C8B-B14F-4D97-AF65-F5344CB8AC3E}">
        <p14:creationId xmlns:p14="http://schemas.microsoft.com/office/powerpoint/2010/main" val="25633167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xfrm>
            <a:off x="3883026" y="8685213"/>
            <a:ext cx="2973388" cy="457200"/>
          </a:xfrm>
          <a:noFill/>
        </p:spPr>
        <p:txBody>
          <a:bodyPr lIns="89728" tIns="44865" rIns="89728" bIns="44865"/>
          <a:lstStyle/>
          <a:p>
            <a:fld id="{FB43E56F-EEB9-4C9C-B453-FB8B60111BB9}" type="slidenum">
              <a:rPr lang="en-US" smtClean="0"/>
              <a:pPr/>
              <a:t>62</a:t>
            </a:fld>
            <a:endParaRPr lang="en-US" smtClean="0"/>
          </a:p>
        </p:txBody>
      </p:sp>
      <p:sp>
        <p:nvSpPr>
          <p:cNvPr id="58371" name="Rectangle 2"/>
          <p:cNvSpPr>
            <a:spLocks noGrp="1" noRot="1" noChangeAspect="1" noChangeArrowheads="1" noTextEdit="1"/>
          </p:cNvSpPr>
          <p:nvPr>
            <p:ph type="sldImg"/>
          </p:nvPr>
        </p:nvSpPr>
        <p:spPr>
          <a:xfrm>
            <a:off x="381000" y="685800"/>
            <a:ext cx="6096000" cy="3429000"/>
          </a:xfrm>
          <a:ln/>
        </p:spPr>
      </p:sp>
      <p:sp>
        <p:nvSpPr>
          <p:cNvPr id="58372" name="Rectangle 3"/>
          <p:cNvSpPr>
            <a:spLocks noGrp="1" noChangeArrowheads="1"/>
          </p:cNvSpPr>
          <p:nvPr>
            <p:ph type="body" idx="1"/>
          </p:nvPr>
        </p:nvSpPr>
        <p:spPr>
          <a:xfrm>
            <a:off x="685801" y="4343400"/>
            <a:ext cx="5486400" cy="4114800"/>
          </a:xfrm>
          <a:noFill/>
          <a:ln/>
        </p:spPr>
        <p:txBody>
          <a:bodyPr lIns="89728" tIns="44865" rIns="89728" bIns="44865"/>
          <a:lstStyle/>
          <a:p>
            <a:pPr eaLnBrk="1" hangingPunct="1"/>
            <a:endParaRPr lang="en-US" smtClean="0">
              <a:latin typeface="Times New Roman" pitchFamily="18" charset="0"/>
              <a:ea typeface="ＭＳ Ｐゴシック" pitchFamily="-106" charset="-128"/>
            </a:endParaRPr>
          </a:p>
        </p:txBody>
      </p:sp>
    </p:spTree>
    <p:extLst>
      <p:ext uri="{BB962C8B-B14F-4D97-AF65-F5344CB8AC3E}">
        <p14:creationId xmlns:p14="http://schemas.microsoft.com/office/powerpoint/2010/main" val="39229324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381000" y="685800"/>
            <a:ext cx="6096000" cy="3429000"/>
          </a:xfrm>
          <a:ln/>
        </p:spPr>
      </p:sp>
      <p:sp>
        <p:nvSpPr>
          <p:cNvPr id="59395" name="Notes Placeholder 2"/>
          <p:cNvSpPr>
            <a:spLocks noGrp="1"/>
          </p:cNvSpPr>
          <p:nvPr>
            <p:ph type="body" idx="1"/>
          </p:nvPr>
        </p:nvSpPr>
        <p:spPr>
          <a:noFill/>
          <a:ln/>
        </p:spPr>
        <p:txBody>
          <a:bodyPr/>
          <a:lstStyle/>
          <a:p>
            <a:endParaRPr lang="en-AU" smtClean="0">
              <a:latin typeface="Times New Roman" pitchFamily="18" charset="0"/>
              <a:ea typeface="ＭＳ Ｐゴシック" pitchFamily="-106" charset="-128"/>
            </a:endParaRPr>
          </a:p>
        </p:txBody>
      </p:sp>
      <p:sp>
        <p:nvSpPr>
          <p:cNvPr id="59396" name="Slide Number Placeholder 3"/>
          <p:cNvSpPr>
            <a:spLocks noGrp="1"/>
          </p:cNvSpPr>
          <p:nvPr>
            <p:ph type="sldNum" sz="quarter" idx="5"/>
          </p:nvPr>
        </p:nvSpPr>
        <p:spPr>
          <a:noFill/>
        </p:spPr>
        <p:txBody>
          <a:bodyPr/>
          <a:lstStyle/>
          <a:p>
            <a:fld id="{983A04AB-590A-4A30-95A7-693F883376B6}" type="slidenum">
              <a:rPr lang="en-US" smtClean="0"/>
              <a:pPr/>
              <a:t>63</a:t>
            </a:fld>
            <a:endParaRPr lang="en-US" smtClean="0"/>
          </a:p>
        </p:txBody>
      </p:sp>
    </p:spTree>
    <p:extLst>
      <p:ext uri="{BB962C8B-B14F-4D97-AF65-F5344CB8AC3E}">
        <p14:creationId xmlns:p14="http://schemas.microsoft.com/office/powerpoint/2010/main" val="30311458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381000" y="685800"/>
            <a:ext cx="6096000" cy="3429000"/>
          </a:xfrm>
          <a:ln/>
        </p:spPr>
      </p:sp>
      <p:sp>
        <p:nvSpPr>
          <p:cNvPr id="60419" name="Notes Placeholder 2"/>
          <p:cNvSpPr>
            <a:spLocks noGrp="1"/>
          </p:cNvSpPr>
          <p:nvPr>
            <p:ph type="body" idx="1"/>
          </p:nvPr>
        </p:nvSpPr>
        <p:spPr>
          <a:noFill/>
          <a:ln/>
        </p:spPr>
        <p:txBody>
          <a:bodyPr>
            <a:normAutofit lnSpcReduction="10000"/>
          </a:bodyPr>
          <a:lstStyle/>
          <a:p>
            <a:r>
              <a:rPr lang="en-AU" sz="1600" b="1" dirty="0" smtClean="0">
                <a:cs typeface="Times New Roman" pitchFamily="18" charset="0"/>
              </a:rPr>
              <a:t>Virtue ethics </a:t>
            </a:r>
            <a:r>
              <a:rPr lang="en-AU" sz="1600" dirty="0" smtClean="0">
                <a:cs typeface="Times New Roman" pitchFamily="18" charset="0"/>
              </a:rPr>
              <a:t>posits that “What is moral in a given situation is what a mature person with good moral character would deem appropriate”.</a:t>
            </a:r>
          </a:p>
          <a:p>
            <a:endParaRPr lang="en-AU" sz="1600" dirty="0" smtClean="0">
              <a:cs typeface="Times New Roman" pitchFamily="18" charset="0"/>
            </a:endParaRPr>
          </a:p>
          <a:p>
            <a:r>
              <a:rPr lang="en-AU" sz="1600" dirty="0" smtClean="0">
                <a:cs typeface="Times New Roman" pitchFamily="18" charset="0"/>
              </a:rPr>
              <a:t>Integrity as a quality is widely seen as being a trait of a person who is trustworthy - honest, honourable and reliable.</a:t>
            </a:r>
          </a:p>
          <a:p>
            <a:r>
              <a:rPr lang="en-AU" sz="1600" dirty="0" smtClean="0">
                <a:cs typeface="Times New Roman" pitchFamily="18" charset="0"/>
              </a:rPr>
              <a:t>  </a:t>
            </a:r>
          </a:p>
          <a:p>
            <a:r>
              <a:rPr lang="en-AU" sz="1600" dirty="0" err="1" smtClean="0">
                <a:cs typeface="Times New Roman" pitchFamily="18" charset="0"/>
              </a:rPr>
              <a:t>Windal</a:t>
            </a:r>
            <a:r>
              <a:rPr lang="en-AU" sz="1600" dirty="0" smtClean="0">
                <a:cs typeface="Times New Roman" pitchFamily="18" charset="0"/>
              </a:rPr>
              <a:t> (1990, p. 26) </a:t>
            </a:r>
            <a:r>
              <a:rPr lang="en-AU" sz="1600" b="1" dirty="0" smtClean="0">
                <a:cs typeface="Times New Roman" pitchFamily="18" charset="0"/>
              </a:rPr>
              <a:t>‘integrity is an element of character and is essential to the maintenance of public trust’.</a:t>
            </a:r>
          </a:p>
          <a:p>
            <a:r>
              <a:rPr lang="en-AU" sz="1600" dirty="0" smtClean="0">
                <a:cs typeface="Times New Roman" pitchFamily="18" charset="0"/>
              </a:rPr>
              <a:t> Courage is an important aspect of integrity.  </a:t>
            </a:r>
          </a:p>
          <a:p>
            <a:r>
              <a:rPr lang="en-AU" sz="1600" dirty="0" smtClean="0">
                <a:cs typeface="Times New Roman" pitchFamily="18" charset="0"/>
              </a:rPr>
              <a:t>Integrity without the strength of character to pursue one’ convictions could result in inaction when action is.</a:t>
            </a:r>
          </a:p>
          <a:p>
            <a:r>
              <a:rPr lang="en-AU" sz="1600" dirty="0" smtClean="0">
                <a:cs typeface="Times New Roman" pitchFamily="18" charset="0"/>
              </a:rPr>
              <a:t> </a:t>
            </a:r>
          </a:p>
          <a:p>
            <a:r>
              <a:rPr lang="en-AU" sz="1600" dirty="0" smtClean="0">
                <a:cs typeface="Times New Roman" pitchFamily="18" charset="0"/>
              </a:rPr>
              <a:t>Other virtues include – truthfulness, trust, fairness, tolerance, empathy, self-control and civility, moral leadership</a:t>
            </a:r>
          </a:p>
          <a:p>
            <a:endParaRPr lang="en-AU" sz="1600" dirty="0" smtClean="0">
              <a:latin typeface="Times New Roman" pitchFamily="18" charset="0"/>
              <a:ea typeface="ＭＳ Ｐゴシック" pitchFamily="-106" charset="-128"/>
            </a:endParaRPr>
          </a:p>
        </p:txBody>
      </p:sp>
      <p:sp>
        <p:nvSpPr>
          <p:cNvPr id="60420" name="Slide Number Placeholder 3"/>
          <p:cNvSpPr>
            <a:spLocks noGrp="1"/>
          </p:cNvSpPr>
          <p:nvPr>
            <p:ph type="sldNum" sz="quarter" idx="5"/>
          </p:nvPr>
        </p:nvSpPr>
        <p:spPr>
          <a:noFill/>
        </p:spPr>
        <p:txBody>
          <a:bodyPr/>
          <a:lstStyle/>
          <a:p>
            <a:fld id="{2593DF7D-01D7-48E2-91F6-DE1BD1A54FF7}" type="slidenum">
              <a:rPr lang="en-US" smtClean="0"/>
              <a:pPr/>
              <a:t>66</a:t>
            </a:fld>
            <a:endParaRPr lang="en-US" smtClean="0"/>
          </a:p>
        </p:txBody>
      </p:sp>
    </p:spTree>
    <p:extLst>
      <p:ext uri="{BB962C8B-B14F-4D97-AF65-F5344CB8AC3E}">
        <p14:creationId xmlns:p14="http://schemas.microsoft.com/office/powerpoint/2010/main" val="3276089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247650" y="342900"/>
            <a:ext cx="7304088" cy="4110038"/>
          </a:xfrm>
          <a:ln/>
        </p:spPr>
      </p:sp>
      <p:sp>
        <p:nvSpPr>
          <p:cNvPr id="52227" name="Notes Placeholder 2"/>
          <p:cNvSpPr>
            <a:spLocks noGrp="1"/>
          </p:cNvSpPr>
          <p:nvPr>
            <p:ph type="body" idx="1"/>
          </p:nvPr>
        </p:nvSpPr>
        <p:spPr>
          <a:noFill/>
          <a:ln/>
        </p:spPr>
        <p:txBody>
          <a:bodyPr>
            <a:normAutofit/>
          </a:bodyPr>
          <a:lstStyle/>
          <a:p>
            <a:r>
              <a:rPr lang="en-AU" sz="1700" dirty="0">
                <a:latin typeface="Times New Roman" pitchFamily="18" charset="0"/>
                <a:ea typeface="ＭＳ Ｐゴシック" pitchFamily="-106" charset="-128"/>
              </a:rPr>
              <a:t>What do you do? Do you do anything?  If so what and why? </a:t>
            </a:r>
          </a:p>
          <a:p>
            <a:endParaRPr lang="en-AU" sz="1700" dirty="0">
              <a:latin typeface="Times New Roman" pitchFamily="18" charset="0"/>
              <a:ea typeface="ＭＳ Ｐゴシック" pitchFamily="-106" charset="-128"/>
            </a:endParaRPr>
          </a:p>
          <a:p>
            <a:r>
              <a:rPr lang="en-AU" sz="1700" dirty="0">
                <a:latin typeface="Times New Roman" pitchFamily="18" charset="0"/>
                <a:ea typeface="ＭＳ Ｐゴシック" pitchFamily="-106" charset="-128"/>
              </a:rPr>
              <a:t>Your decision what is based on?     Principles/consequences of action?  </a:t>
            </a:r>
          </a:p>
          <a:p>
            <a:endParaRPr lang="en-AU" sz="1700" dirty="0">
              <a:latin typeface="Times New Roman" pitchFamily="18" charset="0"/>
              <a:ea typeface="ＭＳ Ｐゴシック" pitchFamily="-106" charset="-128"/>
            </a:endParaRPr>
          </a:p>
          <a:p>
            <a:r>
              <a:rPr lang="en-AU" sz="1700" dirty="0">
                <a:latin typeface="Times New Roman" pitchFamily="18" charset="0"/>
                <a:ea typeface="ＭＳ Ｐゴシック" pitchFamily="-106" charset="-128"/>
              </a:rPr>
              <a:t>What is the rational behind your decision?</a:t>
            </a:r>
          </a:p>
          <a:p>
            <a:endParaRPr lang="en-AU" sz="1700" dirty="0">
              <a:latin typeface="Times New Roman" pitchFamily="18" charset="0"/>
              <a:ea typeface="ＭＳ Ｐゴシック" pitchFamily="-106" charset="-128"/>
            </a:endParaRPr>
          </a:p>
          <a:p>
            <a:r>
              <a:rPr lang="en-AU" sz="1700" dirty="0">
                <a:latin typeface="Times New Roman" pitchFamily="18" charset="0"/>
                <a:ea typeface="ＭＳ Ｐゴシック" pitchFamily="-106" charset="-128"/>
              </a:rPr>
              <a:t>What if you knew the one person?  Or is it a family member?</a:t>
            </a:r>
          </a:p>
          <a:p>
            <a:endParaRPr lang="en-AU" sz="1700" dirty="0">
              <a:latin typeface="Times New Roman" pitchFamily="18" charset="0"/>
              <a:ea typeface="ＭＳ Ｐゴシック" pitchFamily="-106" charset="-128"/>
            </a:endParaRPr>
          </a:p>
        </p:txBody>
      </p:sp>
      <p:sp>
        <p:nvSpPr>
          <p:cNvPr id="52228" name="Slide Number Placeholder 3"/>
          <p:cNvSpPr>
            <a:spLocks noGrp="1"/>
          </p:cNvSpPr>
          <p:nvPr>
            <p:ph type="sldNum" sz="quarter" idx="5"/>
          </p:nvPr>
        </p:nvSpPr>
        <p:spPr>
          <a:noFill/>
        </p:spPr>
        <p:txBody>
          <a:bodyPr/>
          <a:lstStyle/>
          <a:p>
            <a:fld id="{AD3F7A87-E90F-416E-A4B0-7D61F6DDF02D}" type="slidenum">
              <a:rPr lang="en-US" smtClean="0"/>
              <a:pPr/>
              <a:t>6</a:t>
            </a:fld>
            <a:endParaRPr lang="en-US" dirty="0" smtClean="0"/>
          </a:p>
        </p:txBody>
      </p:sp>
    </p:spTree>
    <p:extLst>
      <p:ext uri="{BB962C8B-B14F-4D97-AF65-F5344CB8AC3E}">
        <p14:creationId xmlns:p14="http://schemas.microsoft.com/office/powerpoint/2010/main" val="25072988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xfrm>
            <a:off x="3883026" y="8685213"/>
            <a:ext cx="2973388" cy="457200"/>
          </a:xfrm>
          <a:noFill/>
        </p:spPr>
        <p:txBody>
          <a:bodyPr lIns="89728" tIns="44865" rIns="89728" bIns="44865"/>
          <a:lstStyle/>
          <a:p>
            <a:fld id="{233D12D6-318E-4D8A-BDED-7DDDDB0C2087}" type="slidenum">
              <a:rPr lang="en-US" smtClean="0"/>
              <a:pPr/>
              <a:t>67</a:t>
            </a:fld>
            <a:endParaRPr lang="en-US" smtClean="0"/>
          </a:p>
        </p:txBody>
      </p:sp>
      <p:sp>
        <p:nvSpPr>
          <p:cNvPr id="61443" name="Rectangle 2"/>
          <p:cNvSpPr>
            <a:spLocks noGrp="1" noRot="1" noChangeAspect="1" noChangeArrowheads="1" noTextEdit="1"/>
          </p:cNvSpPr>
          <p:nvPr>
            <p:ph type="sldImg"/>
          </p:nvPr>
        </p:nvSpPr>
        <p:spPr>
          <a:xfrm>
            <a:off x="381000" y="685800"/>
            <a:ext cx="6096000" cy="3429000"/>
          </a:xfrm>
          <a:ln/>
        </p:spPr>
      </p:sp>
      <p:sp>
        <p:nvSpPr>
          <p:cNvPr id="61444" name="Rectangle 3"/>
          <p:cNvSpPr>
            <a:spLocks noGrp="1" noChangeArrowheads="1"/>
          </p:cNvSpPr>
          <p:nvPr>
            <p:ph type="body" idx="1"/>
          </p:nvPr>
        </p:nvSpPr>
        <p:spPr>
          <a:xfrm>
            <a:off x="685801" y="4343400"/>
            <a:ext cx="5486400" cy="4114800"/>
          </a:xfrm>
          <a:noFill/>
          <a:ln/>
        </p:spPr>
        <p:txBody>
          <a:bodyPr lIns="89728" tIns="44865" rIns="89728" bIns="44865"/>
          <a:lstStyle/>
          <a:p>
            <a:pPr eaLnBrk="1" hangingPunct="1"/>
            <a:endParaRPr lang="en-US" smtClean="0">
              <a:latin typeface="Times New Roman" pitchFamily="18" charset="0"/>
              <a:ea typeface="ＭＳ Ｐゴシック" pitchFamily="-106" charset="-128"/>
            </a:endParaRPr>
          </a:p>
        </p:txBody>
      </p:sp>
    </p:spTree>
    <p:extLst>
      <p:ext uri="{BB962C8B-B14F-4D97-AF65-F5344CB8AC3E}">
        <p14:creationId xmlns:p14="http://schemas.microsoft.com/office/powerpoint/2010/main" val="42359109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381000" y="685800"/>
            <a:ext cx="6096000" cy="3429000"/>
          </a:xfrm>
          <a:ln/>
        </p:spPr>
      </p:sp>
      <p:sp>
        <p:nvSpPr>
          <p:cNvPr id="62467" name="Notes Placeholder 2"/>
          <p:cNvSpPr>
            <a:spLocks noGrp="1"/>
          </p:cNvSpPr>
          <p:nvPr>
            <p:ph type="body" idx="1"/>
          </p:nvPr>
        </p:nvSpPr>
        <p:spPr>
          <a:noFill/>
          <a:ln/>
        </p:spPr>
        <p:txBody>
          <a:bodyPr/>
          <a:lstStyle/>
          <a:p>
            <a:endParaRPr lang="en-AU" smtClean="0">
              <a:latin typeface="Times New Roman" pitchFamily="18" charset="0"/>
              <a:ea typeface="ＭＳ Ｐゴシック" pitchFamily="-106" charset="-128"/>
            </a:endParaRPr>
          </a:p>
        </p:txBody>
      </p:sp>
      <p:sp>
        <p:nvSpPr>
          <p:cNvPr id="62468" name="Slide Number Placeholder 3"/>
          <p:cNvSpPr>
            <a:spLocks noGrp="1"/>
          </p:cNvSpPr>
          <p:nvPr>
            <p:ph type="sldNum" sz="quarter" idx="5"/>
          </p:nvPr>
        </p:nvSpPr>
        <p:spPr>
          <a:noFill/>
        </p:spPr>
        <p:txBody>
          <a:bodyPr/>
          <a:lstStyle/>
          <a:p>
            <a:fld id="{559A7839-4D93-4617-BF68-CED9AA4069E5}" type="slidenum">
              <a:rPr lang="en-US" smtClean="0"/>
              <a:pPr/>
              <a:t>68</a:t>
            </a:fld>
            <a:endParaRPr lang="en-US" smtClean="0"/>
          </a:p>
        </p:txBody>
      </p:sp>
    </p:spTree>
    <p:extLst>
      <p:ext uri="{BB962C8B-B14F-4D97-AF65-F5344CB8AC3E}">
        <p14:creationId xmlns:p14="http://schemas.microsoft.com/office/powerpoint/2010/main" val="29625759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381000" y="685800"/>
            <a:ext cx="6096000" cy="3429000"/>
          </a:xfrm>
          <a:ln/>
        </p:spPr>
      </p:sp>
      <p:sp>
        <p:nvSpPr>
          <p:cNvPr id="63491" name="Notes Placeholder 2"/>
          <p:cNvSpPr>
            <a:spLocks noGrp="1"/>
          </p:cNvSpPr>
          <p:nvPr>
            <p:ph type="body" idx="1"/>
          </p:nvPr>
        </p:nvSpPr>
        <p:spPr>
          <a:noFill/>
          <a:ln/>
        </p:spPr>
        <p:txBody>
          <a:bodyPr/>
          <a:lstStyle/>
          <a:p>
            <a:endParaRPr lang="en-AU" smtClean="0">
              <a:latin typeface="Times New Roman" pitchFamily="18" charset="0"/>
              <a:ea typeface="ＭＳ Ｐゴシック" pitchFamily="-106" charset="-128"/>
            </a:endParaRPr>
          </a:p>
        </p:txBody>
      </p:sp>
      <p:sp>
        <p:nvSpPr>
          <p:cNvPr id="63492" name="Slide Number Placeholder 3"/>
          <p:cNvSpPr>
            <a:spLocks noGrp="1"/>
          </p:cNvSpPr>
          <p:nvPr>
            <p:ph type="sldNum" sz="quarter" idx="5"/>
          </p:nvPr>
        </p:nvSpPr>
        <p:spPr>
          <a:noFill/>
        </p:spPr>
        <p:txBody>
          <a:bodyPr/>
          <a:lstStyle/>
          <a:p>
            <a:fld id="{22E263EC-54C6-4701-8966-C99C3E3C2EAD}" type="slidenum">
              <a:rPr lang="en-US" smtClean="0"/>
              <a:pPr/>
              <a:t>69</a:t>
            </a:fld>
            <a:endParaRPr lang="en-US" smtClean="0"/>
          </a:p>
        </p:txBody>
      </p:sp>
    </p:spTree>
    <p:extLst>
      <p:ext uri="{BB962C8B-B14F-4D97-AF65-F5344CB8AC3E}">
        <p14:creationId xmlns:p14="http://schemas.microsoft.com/office/powerpoint/2010/main" val="16264507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0C7E23E8-988A-4A87-9D91-49C980F2CD4C}" type="slidenum">
              <a:rPr lang="en-US" smtClean="0"/>
              <a:pPr/>
              <a:t>70</a:t>
            </a:fld>
            <a:endParaRPr lang="en-US"/>
          </a:p>
        </p:txBody>
      </p:sp>
    </p:spTree>
    <p:extLst>
      <p:ext uri="{BB962C8B-B14F-4D97-AF65-F5344CB8AC3E}">
        <p14:creationId xmlns:p14="http://schemas.microsoft.com/office/powerpoint/2010/main" val="34567960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0C7E23E8-988A-4A87-9D91-49C980F2CD4C}" type="slidenum">
              <a:rPr lang="en-US" smtClean="0"/>
              <a:pPr/>
              <a:t>71</a:t>
            </a:fld>
            <a:endParaRPr lang="en-US"/>
          </a:p>
        </p:txBody>
      </p:sp>
    </p:spTree>
    <p:extLst>
      <p:ext uri="{BB962C8B-B14F-4D97-AF65-F5344CB8AC3E}">
        <p14:creationId xmlns:p14="http://schemas.microsoft.com/office/powerpoint/2010/main" val="3438901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0C7E23E8-988A-4A87-9D91-49C980F2CD4C}" type="slidenum">
              <a:rPr lang="en-US" smtClean="0"/>
              <a:pPr/>
              <a:t>72</a:t>
            </a:fld>
            <a:endParaRPr lang="en-US"/>
          </a:p>
        </p:txBody>
      </p:sp>
    </p:spTree>
    <p:extLst>
      <p:ext uri="{BB962C8B-B14F-4D97-AF65-F5344CB8AC3E}">
        <p14:creationId xmlns:p14="http://schemas.microsoft.com/office/powerpoint/2010/main" val="12115960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139952"/>
            <a:ext cx="6858000" cy="5004048"/>
          </a:xfrm>
        </p:spPr>
        <p:txBody>
          <a:bodyPr>
            <a:noAutofit/>
          </a:bodyPr>
          <a:lstStyle/>
          <a:p>
            <a:r>
              <a:rPr lang="en-AU" sz="1600" dirty="0" smtClean="0"/>
              <a:t>Most People look to their peers in their social environment for guidance in ethical dilemma</a:t>
            </a:r>
            <a:r>
              <a:rPr lang="en-AU" sz="1600" baseline="0" dirty="0" smtClean="0"/>
              <a:t> situations.  So if you believe that your peers are likely to see a decision as ethically problematic it would probably mean that the issue has previously been discussed – either formally or informally – this is where ethic training is important...</a:t>
            </a:r>
          </a:p>
          <a:p>
            <a:endParaRPr lang="en-AU" sz="1600" baseline="0" dirty="0" smtClean="0"/>
          </a:p>
          <a:p>
            <a:r>
              <a:rPr lang="en-AU" sz="1600" baseline="0" dirty="0" smtClean="0"/>
              <a:t>Positive Ethical language such as integrity, honesty, and fairness or negative language such lying, cheating or stealing would trigger ethical thinking.</a:t>
            </a:r>
          </a:p>
          <a:p>
            <a:r>
              <a:rPr lang="en-AU" sz="1600" baseline="0" dirty="0" smtClean="0"/>
              <a:t>For example if your boss asks you to forge the cheque with your signature not just simply sign it with your name – all can make you think about ethics unethical behaviour</a:t>
            </a:r>
          </a:p>
          <a:p>
            <a:endParaRPr lang="en-AU" sz="1600" baseline="0" dirty="0" smtClean="0"/>
          </a:p>
          <a:p>
            <a:r>
              <a:rPr lang="en-AU" sz="1600" baseline="0" dirty="0" smtClean="0"/>
              <a:t>Thinking about he consequences of behaviour and in particular if they cause harm or are negative – this would make one to think that an ethical issue is for consideration. The effect of toxic chemicals allowed to leak into the local water way, </a:t>
            </a:r>
          </a:p>
          <a:p>
            <a:r>
              <a:rPr lang="en-AU" sz="1600" baseline="0" dirty="0" smtClean="0"/>
              <a:t>a very recent example - the desalination plant and the effect on the ocean/fish</a:t>
            </a:r>
          </a:p>
          <a:p>
            <a:r>
              <a:rPr lang="en-AU" sz="1600" baseline="0" dirty="0" smtClean="0"/>
              <a:t>So the moral intensity of an issue is higher when the consequences are large, more immediate and the people affected are more closer to the to the decision maker – in our country rather in another country. </a:t>
            </a:r>
            <a:endParaRPr lang="en-AU" sz="1600" dirty="0"/>
          </a:p>
        </p:txBody>
      </p:sp>
      <p:sp>
        <p:nvSpPr>
          <p:cNvPr id="4" name="Slide Number Placeholder 3"/>
          <p:cNvSpPr>
            <a:spLocks noGrp="1"/>
          </p:cNvSpPr>
          <p:nvPr>
            <p:ph type="sldNum" sz="quarter" idx="10"/>
          </p:nvPr>
        </p:nvSpPr>
        <p:spPr/>
        <p:txBody>
          <a:bodyPr/>
          <a:lstStyle/>
          <a:p>
            <a:fld id="{0C7E23E8-988A-4A87-9D91-49C980F2CD4C}" type="slidenum">
              <a:rPr lang="en-US" smtClean="0"/>
              <a:pPr/>
              <a:t>73</a:t>
            </a:fld>
            <a:endParaRPr lang="en-US"/>
          </a:p>
        </p:txBody>
      </p:sp>
    </p:spTree>
    <p:extLst>
      <p:ext uri="{BB962C8B-B14F-4D97-AF65-F5344CB8AC3E}">
        <p14:creationId xmlns:p14="http://schemas.microsoft.com/office/powerpoint/2010/main" val="39932228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139952"/>
            <a:ext cx="6597352" cy="4824536"/>
          </a:xfrm>
        </p:spPr>
        <p:txBody>
          <a:bodyPr>
            <a:normAutofit/>
          </a:bodyPr>
          <a:lstStyle/>
          <a:p>
            <a:endParaRPr lang="en-AU" sz="1600" dirty="0"/>
          </a:p>
        </p:txBody>
      </p:sp>
      <p:sp>
        <p:nvSpPr>
          <p:cNvPr id="4" name="Slide Number Placeholder 3"/>
          <p:cNvSpPr>
            <a:spLocks noGrp="1"/>
          </p:cNvSpPr>
          <p:nvPr>
            <p:ph type="sldNum" sz="quarter" idx="10"/>
          </p:nvPr>
        </p:nvSpPr>
        <p:spPr/>
        <p:txBody>
          <a:bodyPr/>
          <a:lstStyle/>
          <a:p>
            <a:fld id="{0C7E23E8-988A-4A87-9D91-49C980F2CD4C}" type="slidenum">
              <a:rPr lang="en-US" smtClean="0"/>
              <a:pPr/>
              <a:t>74</a:t>
            </a:fld>
            <a:endParaRPr lang="en-US"/>
          </a:p>
        </p:txBody>
      </p:sp>
    </p:spTree>
    <p:extLst>
      <p:ext uri="{BB962C8B-B14F-4D97-AF65-F5344CB8AC3E}">
        <p14:creationId xmlns:p14="http://schemas.microsoft.com/office/powerpoint/2010/main" val="11167021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DE290E1F-B1B0-4CE5-9C80-394DD57A566B}" type="slidenum">
              <a:rPr lang="en-AU" smtClean="0"/>
              <a:pPr/>
              <a:t>75</a:t>
            </a:fld>
            <a:endParaRPr lang="en-AU" smtClean="0"/>
          </a:p>
        </p:txBody>
      </p:sp>
      <p:sp>
        <p:nvSpPr>
          <p:cNvPr id="67587" name="Rectangle 2"/>
          <p:cNvSpPr>
            <a:spLocks noGrp="1" noRot="1" noChangeAspect="1" noChangeArrowheads="1" noTextEdit="1"/>
          </p:cNvSpPr>
          <p:nvPr>
            <p:ph type="sldImg"/>
          </p:nvPr>
        </p:nvSpPr>
        <p:spPr>
          <a:xfrm>
            <a:off x="381000" y="685800"/>
            <a:ext cx="6096000" cy="3429000"/>
          </a:xfrm>
          <a:ln/>
        </p:spPr>
      </p:sp>
      <p:sp>
        <p:nvSpPr>
          <p:cNvPr id="203779" name="Rectangle 3"/>
          <p:cNvSpPr>
            <a:spLocks noGrp="1" noChangeArrowheads="1"/>
          </p:cNvSpPr>
          <p:nvPr>
            <p:ph type="body" idx="1"/>
          </p:nvPr>
        </p:nvSpPr>
        <p:spPr>
          <a:xfrm>
            <a:off x="685480" y="4343144"/>
            <a:ext cx="5430986" cy="4800856"/>
          </a:xfrm>
        </p:spPr>
        <p:txBody>
          <a:bodyPr/>
          <a:lstStyle/>
          <a:p>
            <a:pPr eaLnBrk="1" hangingPunct="1">
              <a:lnSpc>
                <a:spcPct val="90000"/>
              </a:lnSpc>
              <a:defRPr/>
            </a:pPr>
            <a:endParaRPr lang="en-AU" sz="1400" b="1" dirty="0" smtClean="0">
              <a:solidFill>
                <a:srgbClr val="000000"/>
              </a:solidFill>
              <a:effectLst>
                <a:outerShdw blurRad="38100" dist="38100" dir="2700000" algn="tl">
                  <a:srgbClr val="C0C0C0"/>
                </a:outerShdw>
              </a:effectLst>
            </a:endParaRPr>
          </a:p>
        </p:txBody>
      </p:sp>
    </p:spTree>
    <p:extLst>
      <p:ext uri="{BB962C8B-B14F-4D97-AF65-F5344CB8AC3E}">
        <p14:creationId xmlns:p14="http://schemas.microsoft.com/office/powerpoint/2010/main" val="16262619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A0E85538-1CBC-4EC8-9A04-939A0F8B28EE}" type="slidenum">
              <a:rPr lang="en-AU" smtClean="0"/>
              <a:pPr/>
              <a:t>76</a:t>
            </a:fld>
            <a:endParaRPr lang="en-AU" smtClean="0"/>
          </a:p>
        </p:txBody>
      </p:sp>
      <p:sp>
        <p:nvSpPr>
          <p:cNvPr id="70659" name="Rectangle 2"/>
          <p:cNvSpPr>
            <a:spLocks noGrp="1" noRot="1" noChangeAspect="1" noChangeArrowheads="1" noTextEdit="1"/>
          </p:cNvSpPr>
          <p:nvPr>
            <p:ph type="sldImg"/>
          </p:nvPr>
        </p:nvSpPr>
        <p:spPr>
          <a:xfrm>
            <a:off x="381000" y="685800"/>
            <a:ext cx="6096000" cy="3429000"/>
          </a:xfrm>
          <a:ln/>
        </p:spPr>
      </p:sp>
      <p:sp>
        <p:nvSpPr>
          <p:cNvPr id="198659" name="Rectangle 3"/>
          <p:cNvSpPr>
            <a:spLocks noGrp="1" noChangeArrowheads="1"/>
          </p:cNvSpPr>
          <p:nvPr>
            <p:ph type="body" idx="1"/>
          </p:nvPr>
        </p:nvSpPr>
        <p:spPr>
          <a:xfrm>
            <a:off x="685479" y="4343145"/>
            <a:ext cx="5541495" cy="4501076"/>
          </a:xfrm>
        </p:spPr>
        <p:txBody>
          <a:bodyPr/>
          <a:lstStyle/>
          <a:p>
            <a:pPr eaLnBrk="1" hangingPunct="1">
              <a:defRPr/>
            </a:pPr>
            <a:endParaRPr lang="en-US" sz="1600" dirty="0" smtClean="0"/>
          </a:p>
          <a:p>
            <a:pPr algn="ctr" eaLnBrk="1" hangingPunct="1">
              <a:spcBef>
                <a:spcPct val="0"/>
              </a:spcBef>
              <a:defRPr/>
            </a:pPr>
            <a:endParaRPr lang="en-AU" sz="1600" b="1" dirty="0" smtClean="0">
              <a:solidFill>
                <a:srgbClr val="000000"/>
              </a:solidFill>
              <a:effectLst>
                <a:outerShdw blurRad="38100" dist="38100" dir="2700000" algn="tl">
                  <a:srgbClr val="C0C0C0"/>
                </a:outerShdw>
              </a:effectLst>
            </a:endParaRPr>
          </a:p>
        </p:txBody>
      </p:sp>
    </p:spTree>
    <p:extLst>
      <p:ext uri="{BB962C8B-B14F-4D97-AF65-F5344CB8AC3E}">
        <p14:creationId xmlns:p14="http://schemas.microsoft.com/office/powerpoint/2010/main" val="173742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9B9C619-A228-4006-BFE0-B1BDD8A7D983}" type="slidenum">
              <a:rPr lang="en-AU" smtClean="0"/>
              <a:pPr/>
              <a:t>7</a:t>
            </a:fld>
            <a:endParaRPr lang="en-AU" dirty="0" smtClean="0"/>
          </a:p>
        </p:txBody>
      </p:sp>
      <p:sp>
        <p:nvSpPr>
          <p:cNvPr id="62467" name="Rectangle 2"/>
          <p:cNvSpPr>
            <a:spLocks noGrp="1" noRot="1" noChangeAspect="1" noChangeArrowheads="1" noTextEdit="1"/>
          </p:cNvSpPr>
          <p:nvPr>
            <p:ph type="sldImg"/>
          </p:nvPr>
        </p:nvSpPr>
        <p:spPr>
          <a:xfrm>
            <a:off x="457200" y="720725"/>
            <a:ext cx="6400800" cy="3600450"/>
          </a:xfrm>
          <a:ln/>
        </p:spPr>
      </p:sp>
      <p:sp>
        <p:nvSpPr>
          <p:cNvPr id="62468" name="Rectangle 3"/>
          <p:cNvSpPr>
            <a:spLocks noGrp="1" noChangeArrowheads="1"/>
          </p:cNvSpPr>
          <p:nvPr>
            <p:ph type="body" idx="1"/>
          </p:nvPr>
        </p:nvSpPr>
        <p:spPr>
          <a:xfrm>
            <a:off x="124407" y="4557182"/>
            <a:ext cx="7190793" cy="5082356"/>
          </a:xfrm>
          <a:noFill/>
          <a:ln/>
        </p:spPr>
        <p:txBody>
          <a:bodyPr/>
          <a:lstStyle/>
          <a:p>
            <a:pPr eaLnBrk="1" hangingPunct="1"/>
            <a:r>
              <a:rPr lang="en-AU" sz="1700" dirty="0"/>
              <a:t>Professional ethics involves the </a:t>
            </a:r>
            <a:r>
              <a:rPr lang="en-AU" sz="1700" b="1" dirty="0"/>
              <a:t>UPMOST CARE</a:t>
            </a:r>
            <a:r>
              <a:rPr lang="en-AU" sz="1700" dirty="0"/>
              <a:t> in the discharge of one’s duties.</a:t>
            </a:r>
          </a:p>
          <a:p>
            <a:pPr eaLnBrk="1" hangingPunct="1"/>
            <a:endParaRPr lang="en-AU" sz="1700" dirty="0"/>
          </a:p>
          <a:p>
            <a:pPr eaLnBrk="1" hangingPunct="1"/>
            <a:r>
              <a:rPr lang="en-AU" sz="1700" dirty="0"/>
              <a:t>Such professional care includes the following:</a:t>
            </a:r>
          </a:p>
          <a:p>
            <a:pPr eaLnBrk="1" hangingPunct="1"/>
            <a:endParaRPr lang="en-AU" sz="1700" dirty="0"/>
          </a:p>
          <a:p>
            <a:pPr eaLnBrk="1" hangingPunct="1">
              <a:buFontTx/>
              <a:buChar char="•"/>
            </a:pPr>
            <a:r>
              <a:rPr lang="en-AU" sz="1700" b="1" u="sng" dirty="0"/>
              <a:t>The exercise of reasonable skills and diligence</a:t>
            </a:r>
            <a:r>
              <a:rPr lang="en-AU" sz="1700" dirty="0"/>
              <a:t> – you want accountants to be hard working and not to make mistakes when doing your BAS statements or tax returns.</a:t>
            </a:r>
          </a:p>
          <a:p>
            <a:pPr eaLnBrk="1" hangingPunct="1">
              <a:buFontTx/>
              <a:buChar char="•"/>
            </a:pPr>
            <a:endParaRPr lang="en-AU" sz="1700" dirty="0"/>
          </a:p>
          <a:p>
            <a:pPr eaLnBrk="1" hangingPunct="1">
              <a:buFontTx/>
              <a:buChar char="•"/>
            </a:pPr>
            <a:r>
              <a:rPr lang="en-AU" sz="1700" b="1" u="sng" dirty="0"/>
              <a:t>Adherence to professional statements and standards–   </a:t>
            </a:r>
          </a:p>
          <a:p>
            <a:pPr eaLnBrk="1" hangingPunct="1">
              <a:buFontTx/>
              <a:buChar char="•"/>
            </a:pPr>
            <a:endParaRPr lang="en-AU" sz="1700" b="1" u="sng" dirty="0"/>
          </a:p>
          <a:p>
            <a:pPr eaLnBrk="1" hangingPunct="1">
              <a:buFontTx/>
              <a:buChar char="•"/>
            </a:pPr>
            <a:r>
              <a:rPr lang="en-AU" sz="1700" b="1" u="sng" dirty="0"/>
              <a:t>The cautious application of relevant knowledge and experience</a:t>
            </a:r>
            <a:r>
              <a:rPr lang="en-AU" sz="1700" dirty="0"/>
              <a:t> – for example,  their university knowledge or  professional development – must be used it appropriately</a:t>
            </a:r>
          </a:p>
          <a:p>
            <a:pPr eaLnBrk="1" hangingPunct="1"/>
            <a:endParaRPr lang="en-AU" sz="1700" dirty="0"/>
          </a:p>
          <a:p>
            <a:pPr eaLnBrk="1" hangingPunct="1">
              <a:buFontTx/>
              <a:buChar char="•"/>
            </a:pPr>
            <a:r>
              <a:rPr lang="en-AU" sz="1700" b="1" u="sng" dirty="0"/>
              <a:t>Apply Professional scepticism</a:t>
            </a:r>
            <a:r>
              <a:rPr lang="en-AU" sz="1700" dirty="0"/>
              <a:t> - to ensure that any observed discrepancies are properly Followed up and investigated - </a:t>
            </a:r>
          </a:p>
        </p:txBody>
      </p:sp>
    </p:spTree>
    <p:extLst>
      <p:ext uri="{BB962C8B-B14F-4D97-AF65-F5344CB8AC3E}">
        <p14:creationId xmlns:p14="http://schemas.microsoft.com/office/powerpoint/2010/main" val="42050355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https://www.youtube.com/watch?v=Onkd8tChC2A</a:t>
            </a:r>
            <a:endParaRPr lang="en-AU" dirty="0"/>
          </a:p>
        </p:txBody>
      </p:sp>
      <p:sp>
        <p:nvSpPr>
          <p:cNvPr id="4" name="Slide Number Placeholder 3"/>
          <p:cNvSpPr>
            <a:spLocks noGrp="1"/>
          </p:cNvSpPr>
          <p:nvPr>
            <p:ph type="sldNum" sz="quarter" idx="10"/>
          </p:nvPr>
        </p:nvSpPr>
        <p:spPr/>
        <p:txBody>
          <a:bodyPr/>
          <a:lstStyle/>
          <a:p>
            <a:fld id="{FA319027-8455-41B0-BBDF-8E8E98915C80}" type="slidenum">
              <a:rPr lang="en-AU" smtClean="0"/>
              <a:t>77</a:t>
            </a:fld>
            <a:endParaRPr lang="en-AU"/>
          </a:p>
        </p:txBody>
      </p:sp>
    </p:spTree>
    <p:extLst>
      <p:ext uri="{BB962C8B-B14F-4D97-AF65-F5344CB8AC3E}">
        <p14:creationId xmlns:p14="http://schemas.microsoft.com/office/powerpoint/2010/main" val="12444271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BBFA4F3C-F002-4B19-945E-7B6753FAB9E5}" type="slidenum">
              <a:rPr lang="en-AU" smtClean="0"/>
              <a:pPr/>
              <a:t>79</a:t>
            </a:fld>
            <a:endParaRPr lang="en-AU" smtClean="0"/>
          </a:p>
        </p:txBody>
      </p:sp>
      <p:sp>
        <p:nvSpPr>
          <p:cNvPr id="72707"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72708" name="Rectangle 3"/>
          <p:cNvSpPr>
            <a:spLocks noGrp="1" noChangeArrowheads="1"/>
          </p:cNvSpPr>
          <p:nvPr>
            <p:ph type="body" idx="1"/>
          </p:nvPr>
        </p:nvSpPr>
        <p:spPr>
          <a:xfrm>
            <a:off x="1" y="4071149"/>
            <a:ext cx="6858000" cy="5072851"/>
          </a:xfrm>
          <a:solidFill>
            <a:srgbClr val="FFFFFF"/>
          </a:solidFill>
          <a:ln>
            <a:solidFill>
              <a:srgbClr val="000000"/>
            </a:solidFill>
          </a:ln>
        </p:spPr>
        <p:txBody>
          <a:bodyPr>
            <a:normAutofit/>
          </a:bodyPr>
          <a:lstStyle/>
          <a:p>
            <a:pPr algn="just"/>
            <a:r>
              <a:rPr lang="en-US" sz="1600" i="1" dirty="0" smtClean="0">
                <a:latin typeface="Times New Roman" pitchFamily="18" charset="0"/>
                <a:cs typeface="Times New Roman" pitchFamily="18" charset="0"/>
              </a:rPr>
              <a:t>This cognitive theory was based on Piaget’s work (1966), who was a child psychologist.  </a:t>
            </a:r>
          </a:p>
          <a:p>
            <a:pPr algn="just"/>
            <a:r>
              <a:rPr lang="en-US" sz="1600" i="1" dirty="0" smtClean="0">
                <a:latin typeface="Times New Roman" pitchFamily="18" charset="0"/>
                <a:cs typeface="Times New Roman" pitchFamily="18" charset="0"/>
              </a:rPr>
              <a:t>The theory describes the stages of moral development through which individuals pass as they mature in their moral judgment. </a:t>
            </a:r>
          </a:p>
          <a:p>
            <a:pPr algn="just"/>
            <a:endParaRPr lang="en-US" sz="1600" i="1" dirty="0" smtClean="0">
              <a:latin typeface="Times New Roman" pitchFamily="18" charset="0"/>
              <a:cs typeface="Times New Roman" pitchFamily="18" charset="0"/>
            </a:endParaRPr>
          </a:p>
          <a:p>
            <a:pPr algn="just"/>
            <a:r>
              <a:rPr lang="en-US" sz="1600" i="1" dirty="0" smtClean="0">
                <a:latin typeface="Times New Roman" pitchFamily="18" charset="0"/>
                <a:cs typeface="Times New Roman" pitchFamily="18" charset="0"/>
              </a:rPr>
              <a:t>Kohlberg argues that moral reasoning abilities develop according to a stage sequence. – and there are 6 stages.</a:t>
            </a:r>
          </a:p>
          <a:p>
            <a:pPr algn="just"/>
            <a:r>
              <a:rPr lang="en-US" sz="1600" i="1" dirty="0" smtClean="0">
                <a:latin typeface="Times New Roman" pitchFamily="18" charset="0"/>
                <a:cs typeface="Times New Roman" pitchFamily="18" charset="0"/>
              </a:rPr>
              <a:t>Each stage is characterized  by the </a:t>
            </a:r>
            <a:r>
              <a:rPr lang="en-US" sz="1600" b="1" u="sng" dirty="0" smtClean="0">
                <a:latin typeface="Times New Roman" pitchFamily="18" charset="0"/>
                <a:cs typeface="Times New Roman" pitchFamily="18" charset="0"/>
              </a:rPr>
              <a:t>reasons</a:t>
            </a:r>
            <a:r>
              <a:rPr lang="en-US" sz="1600" b="1" dirty="0" smtClean="0">
                <a:latin typeface="Times New Roman" pitchFamily="18" charset="0"/>
                <a:cs typeface="Times New Roman" pitchFamily="18" charset="0"/>
              </a:rPr>
              <a:t> </a:t>
            </a:r>
            <a:r>
              <a:rPr lang="en-US" sz="1600" i="1" dirty="0" smtClean="0">
                <a:latin typeface="Times New Roman" pitchFamily="18" charset="0"/>
                <a:cs typeface="Times New Roman" pitchFamily="18" charset="0"/>
              </a:rPr>
              <a:t>a person gives for making what they consider the right or moral decision, when faced with an ethical  dilemma.</a:t>
            </a:r>
          </a:p>
          <a:p>
            <a:pPr algn="just"/>
            <a:r>
              <a:rPr lang="en-US" sz="1600" i="1" dirty="0" smtClean="0">
                <a:latin typeface="Times New Roman" pitchFamily="18" charset="0"/>
                <a:cs typeface="Times New Roman" pitchFamily="18" charset="0"/>
              </a:rPr>
              <a:t>So this theory is concerned with the </a:t>
            </a:r>
            <a:r>
              <a:rPr lang="en-US" sz="1600" b="1" i="1" dirty="0" smtClean="0">
                <a:latin typeface="Times New Roman" pitchFamily="18" charset="0"/>
                <a:cs typeface="Times New Roman" pitchFamily="18" charset="0"/>
              </a:rPr>
              <a:t>rationale</a:t>
            </a:r>
            <a:r>
              <a:rPr lang="en-US" sz="1600" i="1" dirty="0" smtClean="0">
                <a:latin typeface="Times New Roman" pitchFamily="18" charset="0"/>
                <a:cs typeface="Times New Roman" pitchFamily="18" charset="0"/>
              </a:rPr>
              <a:t> that people use in making moral decisions. </a:t>
            </a:r>
          </a:p>
          <a:p>
            <a:pPr algn="just"/>
            <a:endParaRPr lang="en-US" sz="1600" i="1" dirty="0" smtClean="0">
              <a:latin typeface="Times New Roman" pitchFamily="18" charset="0"/>
              <a:cs typeface="Times New Roman" pitchFamily="18" charset="0"/>
            </a:endParaRPr>
          </a:p>
          <a:p>
            <a:pPr algn="just"/>
            <a:r>
              <a:rPr lang="en-US" sz="1600" i="1" dirty="0" smtClean="0">
                <a:latin typeface="Times New Roman" pitchFamily="18" charset="0"/>
                <a:cs typeface="Times New Roman" pitchFamily="18" charset="0"/>
              </a:rPr>
              <a:t>After doing his study of a group boys over a period of time, </a:t>
            </a:r>
          </a:p>
          <a:p>
            <a:pPr algn="just"/>
            <a:r>
              <a:rPr lang="en-US" sz="1600" i="1" dirty="0" smtClean="0">
                <a:latin typeface="Times New Roman" pitchFamily="18" charset="0"/>
                <a:cs typeface="Times New Roman" pitchFamily="18" charset="0"/>
              </a:rPr>
              <a:t>Kohlberg concluded that there are three distinct levels of moral reasoning, </a:t>
            </a:r>
          </a:p>
          <a:p>
            <a:pPr algn="just"/>
            <a:r>
              <a:rPr lang="en-US" sz="1600" i="1" dirty="0" smtClean="0">
                <a:latin typeface="Times New Roman" pitchFamily="18" charset="0"/>
                <a:cs typeface="Times New Roman" pitchFamily="18" charset="0"/>
              </a:rPr>
              <a:t>namely pre-conventional, conventional and post-conventional, </a:t>
            </a:r>
          </a:p>
          <a:p>
            <a:pPr algn="just"/>
            <a:r>
              <a:rPr lang="en-US" sz="1600" i="1" dirty="0" smtClean="0">
                <a:latin typeface="Times New Roman" pitchFamily="18" charset="0"/>
                <a:cs typeface="Times New Roman" pitchFamily="18" charset="0"/>
              </a:rPr>
              <a:t>each containing two stages.</a:t>
            </a:r>
          </a:p>
          <a:p>
            <a:pPr algn="just"/>
            <a:endParaRPr lang="en-US" sz="1600" i="1" dirty="0" smtClean="0">
              <a:latin typeface="Times New Roman" pitchFamily="18" charset="0"/>
              <a:cs typeface="Times New Roman" pitchFamily="18" charset="0"/>
            </a:endParaRPr>
          </a:p>
          <a:p>
            <a:pPr algn="just"/>
            <a:r>
              <a:rPr lang="en-US" sz="1600" i="1" dirty="0" smtClean="0">
                <a:latin typeface="Times New Roman" pitchFamily="18" charset="0"/>
                <a:cs typeface="Times New Roman" pitchFamily="18" charset="0"/>
              </a:rPr>
              <a:t>The stages are :</a:t>
            </a:r>
            <a:endParaRPr lang="en-US" sz="1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2703463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3D19C91-AA28-4F31-8E96-D868955D5B9D}" type="slidenum">
              <a:rPr lang="en-AU" smtClean="0"/>
              <a:pPr/>
              <a:t>80</a:t>
            </a:fld>
            <a:endParaRPr lang="en-AU" smtClean="0"/>
          </a:p>
        </p:txBody>
      </p:sp>
      <p:sp>
        <p:nvSpPr>
          <p:cNvPr id="73731" name="Rectangle 2"/>
          <p:cNvSpPr>
            <a:spLocks noGrp="1" noRot="1" noChangeAspect="1" noChangeArrowheads="1" noTextEdit="1"/>
          </p:cNvSpPr>
          <p:nvPr>
            <p:ph type="sldImg"/>
          </p:nvPr>
        </p:nvSpPr>
        <p:spPr>
          <a:xfrm>
            <a:off x="381000" y="685800"/>
            <a:ext cx="6096000" cy="3429000"/>
          </a:xfrm>
          <a:ln/>
        </p:spPr>
      </p:sp>
      <p:sp>
        <p:nvSpPr>
          <p:cNvPr id="73732" name="Rectangle 3"/>
          <p:cNvSpPr>
            <a:spLocks noGrp="1" noChangeArrowheads="1"/>
          </p:cNvSpPr>
          <p:nvPr>
            <p:ph type="body" idx="1"/>
          </p:nvPr>
        </p:nvSpPr>
        <p:spPr>
          <a:xfrm>
            <a:off x="116632" y="3491880"/>
            <a:ext cx="6741368" cy="5652120"/>
          </a:xfrm>
          <a:noFill/>
          <a:ln/>
        </p:spPr>
        <p:txBody>
          <a:bodyPr>
            <a:noAutofit/>
          </a:bodyPr>
          <a:lstStyle/>
          <a:p>
            <a:pPr algn="just" eaLnBrk="1" hangingPunct="1"/>
            <a:r>
              <a:rPr lang="en-US" sz="1400" dirty="0" smtClean="0">
                <a:latin typeface="Times New Roman" pitchFamily="18" charset="0"/>
                <a:cs typeface="Times New Roman" pitchFamily="18" charset="0"/>
              </a:rPr>
              <a:t>At the </a:t>
            </a:r>
            <a:r>
              <a:rPr lang="en-US" sz="1400" b="1" u="sng" dirty="0" smtClean="0">
                <a:latin typeface="Times New Roman" pitchFamily="18" charset="0"/>
                <a:cs typeface="Times New Roman" pitchFamily="18" charset="0"/>
              </a:rPr>
              <a:t>pre-conventional level</a:t>
            </a:r>
            <a:r>
              <a:rPr lang="en-US" sz="1400" dirty="0" smtClean="0">
                <a:latin typeface="Times New Roman" pitchFamily="18" charset="0"/>
                <a:cs typeface="Times New Roman" pitchFamily="18" charset="0"/>
              </a:rPr>
              <a:t> there are 2 stages:</a:t>
            </a:r>
          </a:p>
          <a:p>
            <a:pPr algn="just" eaLnBrk="1" hangingPunct="1"/>
            <a:r>
              <a:rPr lang="en-US" sz="1400" dirty="0" smtClean="0">
                <a:latin typeface="Times New Roman" pitchFamily="18" charset="0"/>
                <a:cs typeface="Times New Roman" pitchFamily="18" charset="0"/>
              </a:rPr>
              <a:t>At this level a person is primarily concerned with what effect a chosen action will have on them  /not the effect on others.  </a:t>
            </a:r>
          </a:p>
          <a:p>
            <a:pPr algn="just" eaLnBrk="1" hangingPunct="1"/>
            <a:r>
              <a:rPr lang="en-US" sz="1400" dirty="0" smtClean="0">
                <a:latin typeface="Times New Roman" pitchFamily="18" charset="0"/>
                <a:cs typeface="Times New Roman" pitchFamily="18" charset="0"/>
              </a:rPr>
              <a:t>At this level, a person does what is right in order to avoid punishment or to get  a reward.  People at this level are </a:t>
            </a:r>
            <a:r>
              <a:rPr lang="en-US" sz="1400" b="1" u="sng" dirty="0" smtClean="0">
                <a:latin typeface="Times New Roman" pitchFamily="18" charset="0"/>
                <a:cs typeface="Times New Roman" pitchFamily="18" charset="0"/>
              </a:rPr>
              <a:t>exclusively </a:t>
            </a:r>
            <a:r>
              <a:rPr lang="en-US" sz="1400" b="1" u="sng" dirty="0" err="1" smtClean="0">
                <a:latin typeface="Times New Roman" pitchFamily="18" charset="0"/>
                <a:cs typeface="Times New Roman" pitchFamily="18" charset="0"/>
              </a:rPr>
              <a:t>self-centred</a:t>
            </a:r>
            <a:r>
              <a:rPr lang="en-US" sz="1400" u="sng"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 </a:t>
            </a:r>
          </a:p>
          <a:p>
            <a:pPr algn="just" eaLnBrk="1" hangingPunct="1"/>
            <a:r>
              <a:rPr lang="en-US" sz="1400" dirty="0" smtClean="0">
                <a:latin typeface="Times New Roman" pitchFamily="18" charset="0"/>
                <a:cs typeface="Times New Roman" pitchFamily="18" charset="0"/>
              </a:rPr>
              <a:t>One does the right thing to get rewarded or to avoid punishment</a:t>
            </a:r>
          </a:p>
          <a:p>
            <a:pPr algn="just" eaLnBrk="1" hangingPunct="1"/>
            <a:r>
              <a:rPr lang="en-US" sz="1400" dirty="0" smtClean="0">
                <a:latin typeface="Times New Roman" pitchFamily="18" charset="0"/>
                <a:cs typeface="Times New Roman" pitchFamily="18" charset="0"/>
              </a:rPr>
              <a:t>For </a:t>
            </a:r>
            <a:r>
              <a:rPr lang="en-US" sz="1400" dirty="0" err="1" smtClean="0">
                <a:latin typeface="Times New Roman" pitchFamily="18" charset="0"/>
                <a:cs typeface="Times New Roman" pitchFamily="18" charset="0"/>
              </a:rPr>
              <a:t>eg</a:t>
            </a:r>
            <a:r>
              <a:rPr lang="en-US" sz="1400" dirty="0" smtClean="0">
                <a:latin typeface="Times New Roman" pitchFamily="18" charset="0"/>
                <a:cs typeface="Times New Roman" pitchFamily="18" charset="0"/>
              </a:rPr>
              <a:t> you achieve a sales target and you get a bonus/holiday </a:t>
            </a:r>
            <a:r>
              <a:rPr lang="en-US" sz="1400" dirty="0" err="1" smtClean="0">
                <a:latin typeface="Times New Roman" pitchFamily="18" charset="0"/>
                <a:cs typeface="Times New Roman" pitchFamily="18" charset="0"/>
              </a:rPr>
              <a:t>etc</a:t>
            </a:r>
            <a:r>
              <a:rPr lang="en-US" sz="1400" dirty="0" smtClean="0">
                <a:latin typeface="Times New Roman" pitchFamily="18" charset="0"/>
                <a:cs typeface="Times New Roman" pitchFamily="18" charset="0"/>
              </a:rPr>
              <a:t>)  home/work use</a:t>
            </a:r>
          </a:p>
          <a:p>
            <a:pPr algn="just" eaLnBrk="1" hangingPunct="1"/>
            <a:endParaRPr lang="en-US" sz="1400" dirty="0" smtClean="0">
              <a:latin typeface="Times New Roman" pitchFamily="18" charset="0"/>
              <a:cs typeface="Times New Roman" pitchFamily="18" charset="0"/>
            </a:endParaRPr>
          </a:p>
          <a:p>
            <a:pPr algn="just" eaLnBrk="1" hangingPunct="1"/>
            <a:r>
              <a:rPr lang="en-US" sz="1400" dirty="0" smtClean="0">
                <a:latin typeface="Times New Roman" pitchFamily="18" charset="0"/>
                <a:cs typeface="Times New Roman" pitchFamily="18" charset="0"/>
              </a:rPr>
              <a:t>So in </a:t>
            </a:r>
            <a:r>
              <a:rPr lang="en-US" sz="1400" b="1" u="sng" dirty="0" smtClean="0">
                <a:latin typeface="Times New Roman" pitchFamily="18" charset="0"/>
                <a:cs typeface="Times New Roman" pitchFamily="18" charset="0"/>
              </a:rPr>
              <a:t>stage 1,</a:t>
            </a:r>
            <a:r>
              <a:rPr lang="en-US" sz="1400" u="sng" dirty="0" smtClean="0">
                <a:latin typeface="Times New Roman" pitchFamily="18" charset="0"/>
                <a:cs typeface="Times New Roman" pitchFamily="18" charset="0"/>
              </a:rPr>
              <a:t> the</a:t>
            </a:r>
            <a:r>
              <a:rPr lang="en-US" sz="1400" dirty="0" smtClean="0">
                <a:latin typeface="Times New Roman" pitchFamily="18" charset="0"/>
                <a:cs typeface="Times New Roman" pitchFamily="18" charset="0"/>
              </a:rPr>
              <a:t> </a:t>
            </a:r>
            <a:r>
              <a:rPr lang="en-US" sz="1400" b="1" u="sng" dirty="0" smtClean="0">
                <a:latin typeface="Times New Roman" pitchFamily="18" charset="0"/>
                <a:cs typeface="Times New Roman" pitchFamily="18" charset="0"/>
              </a:rPr>
              <a:t>likelihood and avoidance of punishment</a:t>
            </a:r>
            <a:r>
              <a:rPr lang="en-US" sz="1400" dirty="0" smtClean="0">
                <a:latin typeface="Times New Roman" pitchFamily="18" charset="0"/>
                <a:cs typeface="Times New Roman" pitchFamily="18" charset="0"/>
              </a:rPr>
              <a:t> determines whether an action is right or wrong – obedience to fixed rules and to act ethically in order to avoid punishment .  (but persons at this stage would Do the wrong thing if they can get away with it!!)</a:t>
            </a:r>
          </a:p>
          <a:p>
            <a:pPr algn="just" eaLnBrk="1" hangingPunct="1"/>
            <a:r>
              <a:rPr lang="en-US" sz="1400" dirty="0" smtClean="0">
                <a:latin typeface="Times New Roman" pitchFamily="18" charset="0"/>
                <a:cs typeface="Times New Roman" pitchFamily="18" charset="0"/>
              </a:rPr>
              <a:t>At </a:t>
            </a:r>
            <a:r>
              <a:rPr lang="en-US" sz="1400" b="1" u="sng" dirty="0" smtClean="0">
                <a:latin typeface="Times New Roman" pitchFamily="18" charset="0"/>
                <a:cs typeface="Times New Roman" pitchFamily="18" charset="0"/>
              </a:rPr>
              <a:t>stage 2</a:t>
            </a:r>
            <a:r>
              <a:rPr lang="en-US" sz="1400" dirty="0" smtClean="0">
                <a:latin typeface="Times New Roman" pitchFamily="18" charset="0"/>
                <a:cs typeface="Times New Roman" pitchFamily="18" charset="0"/>
              </a:rPr>
              <a:t> individuals </a:t>
            </a:r>
            <a:r>
              <a:rPr lang="en-US" sz="1400" b="1" u="sng" dirty="0" smtClean="0">
                <a:latin typeface="Times New Roman" pitchFamily="18" charset="0"/>
                <a:cs typeface="Times New Roman" pitchFamily="18" charset="0"/>
              </a:rPr>
              <a:t>define right as that which serves his or hers own needs</a:t>
            </a:r>
            <a:r>
              <a:rPr lang="en-US" sz="1400" dirty="0" smtClean="0">
                <a:latin typeface="Times New Roman" pitchFamily="18" charset="0"/>
                <a:cs typeface="Times New Roman" pitchFamily="18" charset="0"/>
              </a:rPr>
              <a:t>.  At this stage the individual no longer makes moral decisions solely on the basis of specific rules or authority figures. The action is considered ethical if the </a:t>
            </a:r>
            <a:r>
              <a:rPr lang="en-US" sz="1400" b="1" u="sng" dirty="0" smtClean="0">
                <a:latin typeface="Times New Roman" pitchFamily="18" charset="0"/>
                <a:cs typeface="Times New Roman" pitchFamily="18" charset="0"/>
              </a:rPr>
              <a:t>benefits to the decision maker exceeds the cost</a:t>
            </a:r>
            <a:r>
              <a:rPr lang="en-US" sz="1400" dirty="0" smtClean="0">
                <a:latin typeface="Times New Roman" pitchFamily="18" charset="0"/>
                <a:cs typeface="Times New Roman" pitchFamily="18" charset="0"/>
              </a:rPr>
              <a:t>. People do consider others as far the notion “You Scratch my back and I </a:t>
            </a:r>
            <a:r>
              <a:rPr lang="en-US" sz="1400" dirty="0" err="1" smtClean="0">
                <a:latin typeface="Times New Roman" pitchFamily="18" charset="0"/>
                <a:cs typeface="Times New Roman" pitchFamily="18" charset="0"/>
              </a:rPr>
              <a:t>ll</a:t>
            </a:r>
            <a:r>
              <a:rPr lang="en-US" sz="1400" dirty="0" smtClean="0">
                <a:latin typeface="Times New Roman" pitchFamily="18" charset="0"/>
                <a:cs typeface="Times New Roman" pitchFamily="18" charset="0"/>
              </a:rPr>
              <a:t> scratch yours” </a:t>
            </a:r>
          </a:p>
          <a:p>
            <a:pPr algn="just" eaLnBrk="1" hangingPunct="1"/>
            <a:r>
              <a:rPr lang="en-US" sz="1400" dirty="0" smtClean="0">
                <a:latin typeface="Times New Roman" pitchFamily="18" charset="0"/>
                <a:cs typeface="Times New Roman" pitchFamily="18" charset="0"/>
              </a:rPr>
              <a:t>Foe example, accepting gifts while overseas  Stage 1 yes – can’t get caught.   No - against rule of the company and will get into trouble  </a:t>
            </a:r>
          </a:p>
          <a:p>
            <a:pPr algn="just" eaLnBrk="1" hangingPunct="1"/>
            <a:r>
              <a:rPr lang="en-US" sz="1400" dirty="0" smtClean="0">
                <a:latin typeface="Times New Roman" pitchFamily="18" charset="0"/>
                <a:cs typeface="Times New Roman" pitchFamily="18" charset="0"/>
              </a:rPr>
              <a:t>Stage 2 yes I deserve the expensive present, and it doesn’t matter if it is against coy rules.</a:t>
            </a:r>
          </a:p>
          <a:p>
            <a:pPr algn="just" eaLnBrk="1" hangingPunct="1"/>
            <a:r>
              <a:rPr lang="en-US" sz="1400" dirty="0" smtClean="0">
                <a:latin typeface="Times New Roman" pitchFamily="18" charset="0"/>
                <a:cs typeface="Times New Roman" pitchFamily="18" charset="0"/>
              </a:rPr>
              <a:t>Everyone starts at this level of reasoning when they are young.  </a:t>
            </a:r>
          </a:p>
          <a:p>
            <a:pPr algn="just" eaLnBrk="1" hangingPunct="1"/>
            <a:r>
              <a:rPr lang="en-AU" sz="1400" dirty="0" smtClean="0">
                <a:latin typeface="Times New Roman" pitchFamily="18" charset="0"/>
                <a:cs typeface="Times New Roman" pitchFamily="18" charset="0"/>
              </a:rPr>
              <a:t>An accountant in Stage 1 will disclose all the company’s taxable income to avoid fines by the ATO. But would do the wrong thing if the likelihood of getting caught is low.  </a:t>
            </a:r>
          </a:p>
          <a:p>
            <a:pPr algn="just" eaLnBrk="1" hangingPunct="1"/>
            <a:r>
              <a:rPr lang="en-AU" sz="1400" dirty="0" smtClean="0">
                <a:latin typeface="Times New Roman" pitchFamily="18" charset="0"/>
                <a:cs typeface="Times New Roman" pitchFamily="18" charset="0"/>
              </a:rPr>
              <a:t>At Stage 2 may not declare all of the taxable income to obtain a financial benefit from the tax savings, and submit a tax return specifying a lower than appropriate taxable income for a client who in turn promises to give the tax agent a reward for any saving in tax liability.</a:t>
            </a:r>
          </a:p>
          <a:p>
            <a:pPr algn="just" eaLnBrk="1" hangingPunct="1"/>
            <a:endParaRPr lang="en-AU" sz="1400" dirty="0" smtClean="0">
              <a:latin typeface="Times New Roman" pitchFamily="18" charset="0"/>
              <a:cs typeface="Times New Roman" pitchFamily="18" charset="0"/>
            </a:endParaRPr>
          </a:p>
          <a:p>
            <a:pPr eaLnBrk="1" hangingPunct="1"/>
            <a:endParaRPr lang="en-AU" sz="1400" dirty="0" smtClean="0"/>
          </a:p>
        </p:txBody>
      </p:sp>
    </p:spTree>
    <p:extLst>
      <p:ext uri="{BB962C8B-B14F-4D97-AF65-F5344CB8AC3E}">
        <p14:creationId xmlns:p14="http://schemas.microsoft.com/office/powerpoint/2010/main" val="1631277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8481FFBE-6195-4987-816D-0F5CF38BABE4}" type="slidenum">
              <a:rPr lang="en-AU" smtClean="0"/>
              <a:pPr/>
              <a:t>88</a:t>
            </a:fld>
            <a:endParaRPr lang="en-AU" smtClean="0"/>
          </a:p>
        </p:txBody>
      </p:sp>
      <p:sp>
        <p:nvSpPr>
          <p:cNvPr id="74755"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74756" name="Rectangle 3"/>
          <p:cNvSpPr>
            <a:spLocks noGrp="1" noChangeArrowheads="1"/>
          </p:cNvSpPr>
          <p:nvPr>
            <p:ph type="body" idx="1"/>
          </p:nvPr>
        </p:nvSpPr>
        <p:spPr>
          <a:xfrm>
            <a:off x="0" y="3059832"/>
            <a:ext cx="6858001" cy="6084169"/>
          </a:xfrm>
          <a:solidFill>
            <a:srgbClr val="FFFFFF"/>
          </a:solidFill>
          <a:ln>
            <a:solidFill>
              <a:srgbClr val="000000"/>
            </a:solidFill>
          </a:ln>
        </p:spPr>
        <p:txBody>
          <a:bodyPr>
            <a:noAutofit/>
          </a:bodyPr>
          <a:lstStyle/>
          <a:p>
            <a:pPr algn="just" eaLnBrk="1" hangingPunct="1"/>
            <a:r>
              <a:rPr lang="en-AU" sz="1400" dirty="0" smtClean="0">
                <a:latin typeface="Times New Roman" pitchFamily="18" charset="0"/>
                <a:cs typeface="Times New Roman" pitchFamily="18" charset="0"/>
              </a:rPr>
              <a:t>Movement from the pre-conventional to the conventional level reflects a </a:t>
            </a:r>
            <a:r>
              <a:rPr lang="en-AU" sz="1400" b="1" dirty="0" smtClean="0">
                <a:latin typeface="Times New Roman" pitchFamily="18" charset="0"/>
                <a:cs typeface="Times New Roman" pitchFamily="18" charset="0"/>
              </a:rPr>
              <a:t>growing awareness of the SELF in relation to others</a:t>
            </a:r>
            <a:r>
              <a:rPr lang="en-AU" sz="1400" dirty="0" smtClean="0">
                <a:latin typeface="Times New Roman" pitchFamily="18" charset="0"/>
                <a:cs typeface="Times New Roman" pitchFamily="18" charset="0"/>
              </a:rPr>
              <a:t>, which takes on an increasing significance in moral development.  </a:t>
            </a:r>
          </a:p>
          <a:p>
            <a:pPr algn="just" eaLnBrk="1" hangingPunct="1"/>
            <a:r>
              <a:rPr lang="en-AU" sz="1400" dirty="0" smtClean="0">
                <a:latin typeface="Times New Roman" pitchFamily="18" charset="0"/>
                <a:cs typeface="Times New Roman" pitchFamily="18" charset="0"/>
              </a:rPr>
              <a:t>At this level, it is not what the person thinks is important, but what the group of society, (family, friends, work) thinks is correct.  </a:t>
            </a:r>
          </a:p>
          <a:p>
            <a:pPr algn="just" eaLnBrk="1" hangingPunct="1"/>
            <a:r>
              <a:rPr lang="en-AU" sz="1400" dirty="0" smtClean="0">
                <a:latin typeface="Times New Roman" pitchFamily="18" charset="0"/>
                <a:cs typeface="Times New Roman" pitchFamily="18" charset="0"/>
              </a:rPr>
              <a:t>The individual </a:t>
            </a:r>
            <a:r>
              <a:rPr lang="en-AU" sz="1400" b="1" dirty="0" smtClean="0">
                <a:latin typeface="Times New Roman" pitchFamily="18" charset="0"/>
                <a:cs typeface="Times New Roman" pitchFamily="18" charset="0"/>
              </a:rPr>
              <a:t>has an image to maintain</a:t>
            </a:r>
            <a:r>
              <a:rPr lang="en-AU" sz="1400" dirty="0" smtClean="0">
                <a:latin typeface="Times New Roman" pitchFamily="18" charset="0"/>
                <a:cs typeface="Times New Roman" pitchFamily="18" charset="0"/>
              </a:rPr>
              <a:t> and this awareness provides guidance on what to do.  For a person at Stage 3, actions are dominated by stereotypical behaviour associated with one’s position or role (work/society role).</a:t>
            </a:r>
          </a:p>
          <a:p>
            <a:pPr algn="just" eaLnBrk="1" hangingPunct="1"/>
            <a:r>
              <a:rPr lang="en-AU" sz="1400" dirty="0" smtClean="0">
                <a:latin typeface="Times New Roman" pitchFamily="18" charset="0"/>
                <a:cs typeface="Times New Roman" pitchFamily="18" charset="0"/>
              </a:rPr>
              <a:t>For example, an accountant at this stage WILL ACT according to the way an accountant is supposed to act, with competence, due care and professionalism.  Furthermore, Stage 3 people often make moral judgments that are considered to be good within the context of interpersonal relationships and expectations.  In other words they will </a:t>
            </a:r>
            <a:r>
              <a:rPr lang="en-AU" sz="1400" b="1" u="sng" dirty="0" smtClean="0">
                <a:latin typeface="Times New Roman" pitchFamily="18" charset="0"/>
                <a:cs typeface="Times New Roman" pitchFamily="18" charset="0"/>
              </a:rPr>
              <a:t>act to please</a:t>
            </a:r>
            <a:r>
              <a:rPr lang="en-AU" sz="1400" dirty="0" smtClean="0">
                <a:latin typeface="Times New Roman" pitchFamily="18" charset="0"/>
                <a:cs typeface="Times New Roman" pitchFamily="18" charset="0"/>
              </a:rPr>
              <a:t>, and to look good in the eyes of their significant others, normally family, peers and superiors.  </a:t>
            </a:r>
          </a:p>
          <a:p>
            <a:pPr algn="just" eaLnBrk="1" hangingPunct="1"/>
            <a:r>
              <a:rPr lang="en-AU" sz="1400" dirty="0" smtClean="0">
                <a:latin typeface="Times New Roman" pitchFamily="18" charset="0"/>
                <a:cs typeface="Times New Roman" pitchFamily="18" charset="0"/>
              </a:rPr>
              <a:t>For a Stage 4 person, the </a:t>
            </a:r>
            <a:r>
              <a:rPr lang="en-AU" sz="1400" b="1" dirty="0" smtClean="0">
                <a:latin typeface="Times New Roman" pitchFamily="18" charset="0"/>
                <a:cs typeface="Times New Roman" pitchFamily="18" charset="0"/>
              </a:rPr>
              <a:t>law is considered greater than the individual</a:t>
            </a:r>
            <a:r>
              <a:rPr lang="en-AU" sz="1400" dirty="0" smtClean="0">
                <a:latin typeface="Times New Roman" pitchFamily="18" charset="0"/>
                <a:cs typeface="Times New Roman" pitchFamily="18" charset="0"/>
              </a:rPr>
              <a:t>, and </a:t>
            </a:r>
            <a:r>
              <a:rPr lang="en-AU" sz="1400" b="1" dirty="0" smtClean="0">
                <a:latin typeface="Times New Roman" pitchFamily="18" charset="0"/>
                <a:cs typeface="Times New Roman" pitchFamily="18" charset="0"/>
              </a:rPr>
              <a:t>adherence to codes and laws</a:t>
            </a:r>
            <a:r>
              <a:rPr lang="en-AU" sz="1400" dirty="0" smtClean="0">
                <a:latin typeface="Times New Roman" pitchFamily="18" charset="0"/>
                <a:cs typeface="Times New Roman" pitchFamily="18" charset="0"/>
              </a:rPr>
              <a:t> that are imposed externally </a:t>
            </a:r>
            <a:r>
              <a:rPr lang="en-AU" sz="1400" b="1" dirty="0" smtClean="0">
                <a:latin typeface="Times New Roman" pitchFamily="18" charset="0"/>
                <a:cs typeface="Times New Roman" pitchFamily="18" charset="0"/>
              </a:rPr>
              <a:t>determines ‘right’ behaviour –so loyal to the larger society is also very important</a:t>
            </a:r>
            <a:r>
              <a:rPr lang="en-AU" sz="1400" dirty="0" smtClean="0">
                <a:latin typeface="Times New Roman" pitchFamily="18" charset="0"/>
                <a:cs typeface="Times New Roman" pitchFamily="18" charset="0"/>
              </a:rPr>
              <a:t>.  </a:t>
            </a:r>
          </a:p>
          <a:p>
            <a:pPr algn="just" eaLnBrk="1" hangingPunct="1"/>
            <a:r>
              <a:rPr lang="en-AU" sz="1400" dirty="0" smtClean="0">
                <a:latin typeface="Times New Roman" pitchFamily="18" charset="0"/>
                <a:cs typeface="Times New Roman" pitchFamily="18" charset="0"/>
              </a:rPr>
              <a:t>Stage 4 accountants will be guided by the code of conduct, coy policies and regulations such as the a/</a:t>
            </a:r>
            <a:r>
              <a:rPr lang="en-AU" sz="1400" dirty="0" err="1" smtClean="0">
                <a:latin typeface="Times New Roman" pitchFamily="18" charset="0"/>
                <a:cs typeface="Times New Roman" pitchFamily="18" charset="0"/>
              </a:rPr>
              <a:t>cting</a:t>
            </a:r>
            <a:r>
              <a:rPr lang="en-AU" sz="1400" dirty="0" smtClean="0">
                <a:latin typeface="Times New Roman" pitchFamily="18" charset="0"/>
                <a:cs typeface="Times New Roman" pitchFamily="18" charset="0"/>
              </a:rPr>
              <a:t> standards.  </a:t>
            </a:r>
          </a:p>
          <a:p>
            <a:pPr algn="just" eaLnBrk="1" hangingPunct="1"/>
            <a:r>
              <a:rPr lang="en-AU" sz="1400" dirty="0" smtClean="0">
                <a:latin typeface="Times New Roman" pitchFamily="18" charset="0"/>
                <a:cs typeface="Times New Roman" pitchFamily="18" charset="0"/>
              </a:rPr>
              <a:t>A Stage 3 person – will follow an unethical boss’s instructions-wrong perception of their fiduciary duties and may regard ‘doing what he/she is expected to do in line with his/her peers’ as being right. CFO at Harris </a:t>
            </a:r>
            <a:r>
              <a:rPr lang="en-AU" sz="1400" dirty="0" err="1" smtClean="0">
                <a:latin typeface="Times New Roman" pitchFamily="18" charset="0"/>
                <a:cs typeface="Times New Roman" pitchFamily="18" charset="0"/>
              </a:rPr>
              <a:t>Scarfe</a:t>
            </a:r>
            <a:r>
              <a:rPr lang="en-AU" sz="1400" dirty="0" smtClean="0">
                <a:latin typeface="Times New Roman" pitchFamily="18" charset="0"/>
                <a:cs typeface="Times New Roman" pitchFamily="18" charset="0"/>
              </a:rPr>
              <a:t>, manipulated a/</a:t>
            </a:r>
            <a:r>
              <a:rPr lang="en-AU" sz="1400" dirty="0" err="1" smtClean="0">
                <a:latin typeface="Times New Roman" pitchFamily="18" charset="0"/>
                <a:cs typeface="Times New Roman" pitchFamily="18" charset="0"/>
              </a:rPr>
              <a:t>cs</a:t>
            </a:r>
            <a:r>
              <a:rPr lang="en-AU" sz="1400" dirty="0" smtClean="0">
                <a:latin typeface="Times New Roman" pitchFamily="18" charset="0"/>
                <a:cs typeface="Times New Roman" pitchFamily="18" charset="0"/>
              </a:rPr>
              <a:t> satisfy management’s request, </a:t>
            </a:r>
          </a:p>
          <a:p>
            <a:pPr algn="just" eaLnBrk="1" hangingPunct="1"/>
            <a:r>
              <a:rPr lang="en-US" sz="1400" dirty="0" smtClean="0">
                <a:latin typeface="Times New Roman" pitchFamily="18" charset="0"/>
                <a:cs typeface="Times New Roman" pitchFamily="18" charset="0"/>
              </a:rPr>
              <a:t>At the conventional level a person is more concerned with the relationship one has with the people close to them or to society in general, and how this relationship will be affected by chosen actions.  </a:t>
            </a:r>
          </a:p>
          <a:p>
            <a:pPr algn="just" eaLnBrk="1" hangingPunct="1"/>
            <a:r>
              <a:rPr lang="en-US" sz="1400" b="1" dirty="0" smtClean="0">
                <a:latin typeface="Times New Roman" pitchFamily="18" charset="0"/>
                <a:cs typeface="Times New Roman" pitchFamily="18" charset="0"/>
              </a:rPr>
              <a:t>At the conventional level a person generally follows society’s laws and expectations rigidly because they are mutually beneficial</a:t>
            </a:r>
            <a:r>
              <a:rPr lang="en-US" sz="1400" dirty="0" smtClean="0">
                <a:latin typeface="Times New Roman" pitchFamily="18" charset="0"/>
                <a:cs typeface="Times New Roman" pitchFamily="18" charset="0"/>
              </a:rPr>
              <a:t>.  </a:t>
            </a:r>
          </a:p>
          <a:p>
            <a:pPr algn="just" eaLnBrk="1" hangingPunct="1"/>
            <a:r>
              <a:rPr lang="en-US" sz="1400" dirty="0" smtClean="0">
                <a:latin typeface="Times New Roman" pitchFamily="18" charset="0"/>
                <a:cs typeface="Times New Roman" pitchFamily="18" charset="0"/>
              </a:rPr>
              <a:t>Thus, </a:t>
            </a:r>
            <a:r>
              <a:rPr lang="en-US" sz="1400" b="1" dirty="0" smtClean="0">
                <a:latin typeface="Times New Roman" pitchFamily="18" charset="0"/>
                <a:cs typeface="Times New Roman" pitchFamily="18" charset="0"/>
              </a:rPr>
              <a:t>morality is basically following the rules and laws of society</a:t>
            </a:r>
            <a:r>
              <a:rPr lang="en-US" sz="1400" dirty="0" smtClean="0">
                <a:latin typeface="Times New Roman" pitchFamily="18" charset="0"/>
                <a:cs typeface="Times New Roman" pitchFamily="18" charset="0"/>
              </a:rPr>
              <a:t>, and they serve as the parameters of appropriate conduct.  </a:t>
            </a:r>
          </a:p>
          <a:p>
            <a:pPr algn="just" eaLnBrk="1" hangingPunct="1"/>
            <a:endParaRPr lang="en-US" sz="1400" dirty="0" smtClean="0">
              <a:cs typeface="Times New Roman" pitchFamily="18" charset="0"/>
            </a:endParaRPr>
          </a:p>
          <a:p>
            <a:pPr eaLnBrk="1" hangingPunct="1"/>
            <a:endParaRPr lang="en-AU" sz="1400" dirty="0" smtClean="0"/>
          </a:p>
        </p:txBody>
      </p:sp>
    </p:spTree>
    <p:extLst>
      <p:ext uri="{BB962C8B-B14F-4D97-AF65-F5344CB8AC3E}">
        <p14:creationId xmlns:p14="http://schemas.microsoft.com/office/powerpoint/2010/main" val="949717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EC40D16-5EC8-41EA-8A01-B7EC32376CE7}" type="slidenum">
              <a:rPr lang="en-AU" smtClean="0"/>
              <a:pPr/>
              <a:t>90</a:t>
            </a:fld>
            <a:endParaRPr lang="en-AU" smtClean="0"/>
          </a:p>
        </p:txBody>
      </p:sp>
      <p:sp>
        <p:nvSpPr>
          <p:cNvPr id="75779"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75780" name="Rectangle 3"/>
          <p:cNvSpPr>
            <a:spLocks noGrp="1" noChangeArrowheads="1"/>
          </p:cNvSpPr>
          <p:nvPr>
            <p:ph type="body" idx="1"/>
          </p:nvPr>
        </p:nvSpPr>
        <p:spPr>
          <a:xfrm>
            <a:off x="685480" y="4141341"/>
            <a:ext cx="6172520" cy="5002659"/>
          </a:xfrm>
          <a:solidFill>
            <a:srgbClr val="FFFFFF"/>
          </a:solidFill>
          <a:ln>
            <a:solidFill>
              <a:srgbClr val="000000"/>
            </a:solidFill>
          </a:ln>
        </p:spPr>
        <p:txBody>
          <a:bodyPr/>
          <a:lstStyle/>
          <a:p>
            <a:pPr algn="just" eaLnBrk="1" hangingPunct="1">
              <a:lnSpc>
                <a:spcPct val="90000"/>
              </a:lnSpc>
            </a:pPr>
            <a:r>
              <a:rPr lang="en-AU" sz="1600" dirty="0" smtClean="0"/>
              <a:t>Lets define what is a social contract the view that a person's moral or political obligation are dependent upon a contract or agreement between them and society.</a:t>
            </a:r>
          </a:p>
          <a:p>
            <a:pPr algn="just" eaLnBrk="1" hangingPunct="1">
              <a:lnSpc>
                <a:spcPct val="90000"/>
              </a:lnSpc>
            </a:pPr>
            <a:r>
              <a:rPr lang="en-AU" sz="1600" dirty="0" smtClean="0"/>
              <a:t>At stage 5 a person defines what is ‘right’ through general individual rights and standards AND the law agreed on by society.  </a:t>
            </a:r>
          </a:p>
          <a:p>
            <a:pPr algn="just" eaLnBrk="1" hangingPunct="1">
              <a:lnSpc>
                <a:spcPct val="90000"/>
              </a:lnSpc>
            </a:pPr>
            <a:r>
              <a:rPr lang="en-AU" sz="1600" dirty="0" smtClean="0"/>
              <a:t>Individuals feel a sense of commitment or obligation to a social contract.  But disobedience to rules or the law are justified in the case that fail to respect individuals – such as loss of life or liberty.</a:t>
            </a:r>
          </a:p>
          <a:p>
            <a:pPr algn="just" eaLnBrk="1" hangingPunct="1">
              <a:lnSpc>
                <a:spcPct val="90000"/>
              </a:lnSpc>
            </a:pPr>
            <a:endParaRPr lang="en-US" sz="1600" dirty="0" smtClean="0">
              <a:cs typeface="Times New Roman" pitchFamily="18" charset="0"/>
            </a:endParaRPr>
          </a:p>
          <a:p>
            <a:pPr algn="just" eaLnBrk="1" hangingPunct="1">
              <a:lnSpc>
                <a:spcPct val="90000"/>
              </a:lnSpc>
            </a:pPr>
            <a:r>
              <a:rPr lang="en-US" sz="1600" dirty="0" smtClean="0">
                <a:cs typeface="Times New Roman" pitchFamily="18" charset="0"/>
              </a:rPr>
              <a:t>A person reaching </a:t>
            </a:r>
            <a:r>
              <a:rPr lang="en-US" sz="1600" b="1" dirty="0" smtClean="0">
                <a:cs typeface="Times New Roman" pitchFamily="18" charset="0"/>
              </a:rPr>
              <a:t>stage six</a:t>
            </a:r>
            <a:r>
              <a:rPr lang="en-US" sz="1600" dirty="0" smtClean="0">
                <a:cs typeface="Times New Roman" pitchFamily="18" charset="0"/>
              </a:rPr>
              <a:t> would be defining ‘right’ using their inner conscience and self chosen ethical principles, advocating </a:t>
            </a:r>
            <a:r>
              <a:rPr lang="en-US" sz="1600" b="1" u="sng" dirty="0" smtClean="0">
                <a:cs typeface="Times New Roman" pitchFamily="18" charset="0"/>
              </a:rPr>
              <a:t>justice and equality</a:t>
            </a:r>
            <a:r>
              <a:rPr lang="en-US" sz="1600" dirty="0" smtClean="0">
                <a:cs typeface="Times New Roman" pitchFamily="18" charset="0"/>
              </a:rPr>
              <a:t> </a:t>
            </a:r>
            <a:r>
              <a:rPr lang="en-US" sz="1600" b="1" i="1" dirty="0" smtClean="0">
                <a:cs typeface="Times New Roman" pitchFamily="18" charset="0"/>
              </a:rPr>
              <a:t>universally, </a:t>
            </a:r>
            <a:r>
              <a:rPr lang="en-US" sz="1600" dirty="0" smtClean="0">
                <a:cs typeface="Times New Roman" pitchFamily="18" charset="0"/>
              </a:rPr>
              <a:t>as found in deontological ethics - Principle ethics.</a:t>
            </a:r>
          </a:p>
          <a:p>
            <a:pPr algn="just" eaLnBrk="1" hangingPunct="1">
              <a:lnSpc>
                <a:spcPct val="90000"/>
              </a:lnSpc>
            </a:pPr>
            <a:r>
              <a:rPr lang="en-US" sz="1600" dirty="0" smtClean="0">
                <a:cs typeface="Times New Roman" pitchFamily="18" charset="0"/>
              </a:rPr>
              <a:t>  </a:t>
            </a:r>
            <a:endParaRPr lang="en-US" sz="1600" dirty="0" smtClean="0">
              <a:solidFill>
                <a:schemeClr val="accent2"/>
              </a:solidFill>
              <a:cs typeface="Times New Roman" pitchFamily="18" charset="0"/>
            </a:endParaRPr>
          </a:p>
          <a:p>
            <a:pPr algn="just" eaLnBrk="1" hangingPunct="1">
              <a:lnSpc>
                <a:spcPct val="90000"/>
              </a:lnSpc>
            </a:pPr>
            <a:r>
              <a:rPr lang="en-US" sz="1600" dirty="0" smtClean="0">
                <a:cs typeface="Times New Roman" pitchFamily="18" charset="0"/>
              </a:rPr>
              <a:t>A person at the post-conventional level </a:t>
            </a:r>
          </a:p>
          <a:p>
            <a:pPr algn="just" eaLnBrk="1" hangingPunct="1">
              <a:lnSpc>
                <a:spcPct val="90000"/>
              </a:lnSpc>
              <a:buFontTx/>
              <a:buChar char="•"/>
            </a:pPr>
            <a:r>
              <a:rPr lang="en-US" sz="1600" b="1" dirty="0" smtClean="0">
                <a:cs typeface="Times New Roman" pitchFamily="18" charset="0"/>
              </a:rPr>
              <a:t>defines their personal values</a:t>
            </a:r>
            <a:r>
              <a:rPr lang="en-US" sz="1600" dirty="0" smtClean="0">
                <a:cs typeface="Times New Roman" pitchFamily="18" charset="0"/>
              </a:rPr>
              <a:t> in terms of their chosen principles and</a:t>
            </a:r>
          </a:p>
          <a:p>
            <a:pPr algn="just" eaLnBrk="1" hangingPunct="1">
              <a:lnSpc>
                <a:spcPct val="90000"/>
              </a:lnSpc>
              <a:buFontTx/>
              <a:buChar char="•"/>
            </a:pPr>
            <a:r>
              <a:rPr lang="en-US" sz="1600" dirty="0" smtClean="0">
                <a:cs typeface="Times New Roman" pitchFamily="18" charset="0"/>
              </a:rPr>
              <a:t> </a:t>
            </a:r>
            <a:r>
              <a:rPr lang="en-US" sz="1600" b="1" dirty="0" smtClean="0">
                <a:cs typeface="Times New Roman" pitchFamily="18" charset="0"/>
              </a:rPr>
              <a:t>differentiates themselves</a:t>
            </a:r>
            <a:r>
              <a:rPr lang="en-US" sz="1600" dirty="0" smtClean="0">
                <a:cs typeface="Times New Roman" pitchFamily="18" charset="0"/>
              </a:rPr>
              <a:t> from the rules and expectations of others.  </a:t>
            </a:r>
          </a:p>
          <a:p>
            <a:pPr algn="just" eaLnBrk="1" hangingPunct="1">
              <a:lnSpc>
                <a:spcPct val="90000"/>
              </a:lnSpc>
              <a:buFontTx/>
              <a:buChar char="•"/>
            </a:pPr>
            <a:r>
              <a:rPr lang="en-US" sz="1600" dirty="0" smtClean="0">
                <a:cs typeface="Times New Roman" pitchFamily="18" charset="0"/>
              </a:rPr>
              <a:t>may </a:t>
            </a:r>
            <a:r>
              <a:rPr lang="en-US" sz="1600" b="1" dirty="0" smtClean="0">
                <a:cs typeface="Times New Roman" pitchFamily="18" charset="0"/>
              </a:rPr>
              <a:t>evaluate, question</a:t>
            </a:r>
            <a:r>
              <a:rPr lang="en-US" sz="1600" dirty="0" smtClean="0">
                <a:cs typeface="Times New Roman" pitchFamily="18" charset="0"/>
              </a:rPr>
              <a:t> and may </a:t>
            </a:r>
            <a:r>
              <a:rPr lang="en-US" sz="1600" b="1" dirty="0" smtClean="0">
                <a:cs typeface="Times New Roman" pitchFamily="18" charset="0"/>
              </a:rPr>
              <a:t>even seek to change the laws</a:t>
            </a:r>
            <a:r>
              <a:rPr lang="en-US" sz="1600" dirty="0" smtClean="0">
                <a:cs typeface="Times New Roman" pitchFamily="18" charset="0"/>
              </a:rPr>
              <a:t>, if they are not based on </a:t>
            </a:r>
            <a:r>
              <a:rPr lang="en-US" sz="1600" b="1" dirty="0" smtClean="0">
                <a:cs typeface="Times New Roman" pitchFamily="18" charset="0"/>
              </a:rPr>
              <a:t>justice and welfare</a:t>
            </a:r>
            <a:r>
              <a:rPr lang="en-US" sz="1600" dirty="0" smtClean="0">
                <a:cs typeface="Times New Roman" pitchFamily="18" charset="0"/>
              </a:rPr>
              <a:t>.  </a:t>
            </a:r>
          </a:p>
          <a:p>
            <a:pPr algn="just" eaLnBrk="1" hangingPunct="1">
              <a:lnSpc>
                <a:spcPct val="90000"/>
              </a:lnSpc>
            </a:pPr>
            <a:endParaRPr lang="en-AU" sz="1600" dirty="0" smtClean="0"/>
          </a:p>
          <a:p>
            <a:pPr eaLnBrk="1" hangingPunct="1">
              <a:lnSpc>
                <a:spcPct val="90000"/>
              </a:lnSpc>
            </a:pPr>
            <a:endParaRPr lang="en-AU" sz="1600" dirty="0" smtClean="0"/>
          </a:p>
          <a:p>
            <a:pPr eaLnBrk="1" hangingPunct="1">
              <a:lnSpc>
                <a:spcPct val="90000"/>
              </a:lnSpc>
            </a:pPr>
            <a:endParaRPr lang="en-AU" sz="1600" dirty="0" smtClean="0"/>
          </a:p>
        </p:txBody>
      </p:sp>
    </p:spTree>
    <p:extLst>
      <p:ext uri="{BB962C8B-B14F-4D97-AF65-F5344CB8AC3E}">
        <p14:creationId xmlns:p14="http://schemas.microsoft.com/office/powerpoint/2010/main" val="8329872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3803CBB9-0E52-472D-ACE9-9EA693B484CE}" type="slidenum">
              <a:rPr lang="en-AU" smtClean="0"/>
              <a:pPr/>
              <a:t>91</a:t>
            </a:fld>
            <a:endParaRPr lang="en-AU" smtClean="0"/>
          </a:p>
        </p:txBody>
      </p:sp>
      <p:sp>
        <p:nvSpPr>
          <p:cNvPr id="76803" name="Rectangle 2"/>
          <p:cNvSpPr>
            <a:spLocks noGrp="1" noRot="1" noChangeAspect="1" noChangeArrowheads="1" noTextEdit="1"/>
          </p:cNvSpPr>
          <p:nvPr>
            <p:ph type="sldImg"/>
          </p:nvPr>
        </p:nvSpPr>
        <p:spPr>
          <a:xfrm>
            <a:off x="381000" y="685800"/>
            <a:ext cx="6096000" cy="3429000"/>
          </a:xfrm>
          <a:ln/>
        </p:spPr>
      </p:sp>
      <p:sp>
        <p:nvSpPr>
          <p:cNvPr id="76804" name="Rectangle 3"/>
          <p:cNvSpPr>
            <a:spLocks noGrp="1" noChangeArrowheads="1"/>
          </p:cNvSpPr>
          <p:nvPr>
            <p:ph type="body" idx="1"/>
          </p:nvPr>
        </p:nvSpPr>
        <p:spPr>
          <a:xfrm>
            <a:off x="86487" y="4071149"/>
            <a:ext cx="6685028" cy="5072851"/>
          </a:xfrm>
          <a:noFill/>
          <a:ln/>
        </p:spPr>
        <p:txBody>
          <a:bodyPr>
            <a:normAutofit lnSpcReduction="10000"/>
          </a:bodyPr>
          <a:lstStyle/>
          <a:p>
            <a:pPr eaLnBrk="1" hangingPunct="1">
              <a:lnSpc>
                <a:spcPct val="90000"/>
              </a:lnSpc>
            </a:pPr>
            <a:r>
              <a:rPr lang="en-AU" sz="1400" b="1" dirty="0" smtClean="0"/>
              <a:t>AGE</a:t>
            </a:r>
            <a:r>
              <a:rPr lang="en-AU" sz="1400" dirty="0" smtClean="0"/>
              <a:t> – as you get older you learn and understand more – your values and ethical values may will probably change. </a:t>
            </a:r>
          </a:p>
          <a:p>
            <a:pPr eaLnBrk="1" hangingPunct="1">
              <a:lnSpc>
                <a:spcPct val="90000"/>
              </a:lnSpc>
            </a:pPr>
            <a:r>
              <a:rPr lang="en-AU" sz="1400" dirty="0" smtClean="0"/>
              <a:t>Past research has revealed that Post conventional development rarely occurs before the mid 20’s age, if it occurs at all. </a:t>
            </a:r>
          </a:p>
          <a:p>
            <a:pPr eaLnBrk="1" hangingPunct="1">
              <a:lnSpc>
                <a:spcPct val="90000"/>
              </a:lnSpc>
            </a:pPr>
            <a:r>
              <a:rPr lang="en-AU" sz="1400" dirty="0" smtClean="0"/>
              <a:t>Most people (80%) do not go beyond the conventional level of reasoning (stage 3 and 4)</a:t>
            </a:r>
          </a:p>
          <a:p>
            <a:pPr eaLnBrk="1" hangingPunct="1">
              <a:lnSpc>
                <a:spcPct val="90000"/>
              </a:lnSpc>
            </a:pPr>
            <a:endParaRPr lang="en-AU" sz="1400" b="1" dirty="0" smtClean="0"/>
          </a:p>
          <a:p>
            <a:pPr eaLnBrk="1" hangingPunct="1">
              <a:lnSpc>
                <a:spcPct val="90000"/>
              </a:lnSpc>
            </a:pPr>
            <a:r>
              <a:rPr lang="en-AU" sz="1400" b="1" dirty="0" smtClean="0"/>
              <a:t>SEX</a:t>
            </a:r>
            <a:r>
              <a:rPr lang="en-AU" sz="1400" dirty="0" smtClean="0"/>
              <a:t> – your sex or gender influences they way you think more than you can imagine.</a:t>
            </a:r>
          </a:p>
          <a:p>
            <a:pPr eaLnBrk="1" hangingPunct="1">
              <a:lnSpc>
                <a:spcPct val="90000"/>
              </a:lnSpc>
            </a:pPr>
            <a:r>
              <a:rPr lang="en-AU" sz="1400" dirty="0" smtClean="0"/>
              <a:t>According (Gilligan)to the gender socialisation theory, </a:t>
            </a:r>
            <a:r>
              <a:rPr lang="en-US" sz="1400" dirty="0" smtClean="0"/>
              <a:t>gender identity, the core of personality, becomes established as early as age three through the mother-child relationship and is thereafter irreversible and unchanging.  It is believed that gender differences of infancy are reinforced through the pattern of childhood games, </a:t>
            </a:r>
          </a:p>
          <a:p>
            <a:pPr eaLnBrk="1" hangingPunct="1">
              <a:lnSpc>
                <a:spcPct val="90000"/>
              </a:lnSpc>
            </a:pPr>
            <a:r>
              <a:rPr lang="en-US" sz="1400" dirty="0" smtClean="0"/>
              <a:t>The ‘traditional boys games’ teach respect for rules and fairness, while the ‘traditional girls games’ teach respect for inclusion and avoiding hurt.  </a:t>
            </a:r>
          </a:p>
          <a:p>
            <a:pPr eaLnBrk="1" hangingPunct="1">
              <a:lnSpc>
                <a:spcPct val="90000"/>
              </a:lnSpc>
            </a:pPr>
            <a:r>
              <a:rPr lang="en-US" sz="1400" dirty="0" smtClean="0"/>
              <a:t>Therefore, it can be said that males and females as adult employees will bring different ethical values to the workplace, differentially shaping their work-related decisions. </a:t>
            </a:r>
            <a:r>
              <a:rPr lang="en-AU" sz="1400" dirty="0" smtClean="0"/>
              <a:t>     </a:t>
            </a:r>
          </a:p>
          <a:p>
            <a:pPr eaLnBrk="1" hangingPunct="1">
              <a:lnSpc>
                <a:spcPct val="90000"/>
              </a:lnSpc>
            </a:pPr>
            <a:r>
              <a:rPr lang="en-AU" sz="1400" b="1" dirty="0" smtClean="0"/>
              <a:t>Education  Accounting</a:t>
            </a:r>
            <a:r>
              <a:rPr lang="en-AU" sz="1400" dirty="0" smtClean="0"/>
              <a:t> –– accountants and students achieve low DIT scores in comparison with other students and professionals from other disciplines - rule based individuals. </a:t>
            </a:r>
          </a:p>
          <a:p>
            <a:pPr eaLnBrk="1" hangingPunct="1">
              <a:lnSpc>
                <a:spcPct val="90000"/>
              </a:lnSpc>
            </a:pPr>
            <a:endParaRPr lang="en-AU" sz="1400" dirty="0" smtClean="0"/>
          </a:p>
          <a:p>
            <a:pPr eaLnBrk="1" hangingPunct="1">
              <a:lnSpc>
                <a:spcPct val="90000"/>
              </a:lnSpc>
            </a:pPr>
            <a:r>
              <a:rPr lang="en-AU" sz="1400" b="1" dirty="0" smtClean="0"/>
              <a:t>Studying ETHICS</a:t>
            </a:r>
            <a:r>
              <a:rPr lang="en-AU" sz="1400" dirty="0" smtClean="0"/>
              <a:t> –proven to improve employees moral development –knowing about ethical issues, different ethical theories, code of conduct, people having choices to dilemmas </a:t>
            </a:r>
          </a:p>
          <a:p>
            <a:pPr eaLnBrk="1" hangingPunct="1">
              <a:lnSpc>
                <a:spcPct val="90000"/>
              </a:lnSpc>
            </a:pPr>
            <a:endParaRPr lang="en-AU" sz="1400" dirty="0" smtClean="0"/>
          </a:p>
          <a:p>
            <a:pPr eaLnBrk="1" hangingPunct="1">
              <a:lnSpc>
                <a:spcPct val="90000"/>
              </a:lnSpc>
            </a:pPr>
            <a:r>
              <a:rPr lang="en-AU" sz="1400" b="1" dirty="0" smtClean="0"/>
              <a:t>WORK experience</a:t>
            </a:r>
            <a:r>
              <a:rPr lang="en-AU" sz="1400" dirty="0" smtClean="0"/>
              <a:t> – working in an ethical corporate culture with ethical people also influence the moral reasoning development of individuals </a:t>
            </a:r>
          </a:p>
          <a:p>
            <a:pPr eaLnBrk="1" hangingPunct="1">
              <a:lnSpc>
                <a:spcPct val="90000"/>
              </a:lnSpc>
            </a:pPr>
            <a:r>
              <a:rPr lang="en-AU" sz="1400" dirty="0" smtClean="0"/>
              <a:t>Other influences that affect character traits and moral development are family, upbringing and personal experience</a:t>
            </a:r>
          </a:p>
        </p:txBody>
      </p:sp>
    </p:spTree>
    <p:extLst>
      <p:ext uri="{BB962C8B-B14F-4D97-AF65-F5344CB8AC3E}">
        <p14:creationId xmlns:p14="http://schemas.microsoft.com/office/powerpoint/2010/main" val="32619406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0C7E23E8-988A-4A87-9D91-49C980F2CD4C}" type="slidenum">
              <a:rPr lang="en-US" smtClean="0"/>
              <a:pPr/>
              <a:t>92</a:t>
            </a:fld>
            <a:endParaRPr lang="en-US"/>
          </a:p>
        </p:txBody>
      </p:sp>
    </p:spTree>
    <p:extLst>
      <p:ext uri="{BB962C8B-B14F-4D97-AF65-F5344CB8AC3E}">
        <p14:creationId xmlns:p14="http://schemas.microsoft.com/office/powerpoint/2010/main" val="33148793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FDE7158-B809-4F95-B2C8-CAB3454B413F}" type="slidenum">
              <a:rPr lang="en-AU" smtClean="0"/>
              <a:t>93</a:t>
            </a:fld>
            <a:endParaRPr lang="en-AU"/>
          </a:p>
        </p:txBody>
      </p:sp>
    </p:spTree>
    <p:extLst>
      <p:ext uri="{BB962C8B-B14F-4D97-AF65-F5344CB8AC3E}">
        <p14:creationId xmlns:p14="http://schemas.microsoft.com/office/powerpoint/2010/main" val="4769932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6632" y="4139952"/>
            <a:ext cx="6408712" cy="5004048"/>
          </a:xfrm>
        </p:spPr>
        <p:txBody>
          <a:bodyPr>
            <a:normAutofit/>
          </a:bodyPr>
          <a:lstStyle/>
          <a:p>
            <a:r>
              <a:rPr lang="en-AU" sz="1600" b="1" i="1" dirty="0" smtClean="0"/>
              <a:t>Locus of control – refers to an individuals perception of how much control he or  she exerts over life events.  </a:t>
            </a:r>
          </a:p>
          <a:p>
            <a:endParaRPr lang="en-AU" sz="1600" b="1" i="1" dirty="0" smtClean="0"/>
          </a:p>
          <a:p>
            <a:r>
              <a:rPr lang="en-AU" sz="1600" dirty="0" smtClean="0"/>
              <a:t>You are an either considered as more of an internal  or an external.   Locus of control is similar to a personality trait that characterises a person’s thinking and action across situations.</a:t>
            </a:r>
          </a:p>
          <a:p>
            <a:endParaRPr lang="en-AU" sz="1600" dirty="0" smtClean="0"/>
          </a:p>
          <a:p>
            <a:r>
              <a:rPr lang="en-AU" sz="1600" dirty="0" smtClean="0"/>
              <a:t>An individual with a high internal locus of control believes that outcomes are primarily the result of his or her own efforts, - you make things happen and take responsibility for your actions, Whereas an external would believe that life events are determined primarily by fate, luck or powerful others.  Do you just obey without question and blame others or the environment for your  actions or do you stick to your principles and of course take responsibility for your actions or inactions – Controlling boss requesting you to do something which you perceive to be inappropriate??</a:t>
            </a:r>
          </a:p>
          <a:p>
            <a:endParaRPr lang="en-AU" sz="1600" dirty="0" smtClean="0"/>
          </a:p>
          <a:p>
            <a:r>
              <a:rPr lang="en-AU" sz="1600" dirty="0" smtClean="0"/>
              <a:t>Although locus of control does not shift easily some events can cause people to change the way they think...  Prisoner of war with little chance of escape.. May develop a more external locus of control over time</a:t>
            </a:r>
          </a:p>
          <a:p>
            <a:endParaRPr lang="en-AU" sz="1600" dirty="0"/>
          </a:p>
        </p:txBody>
      </p:sp>
      <p:sp>
        <p:nvSpPr>
          <p:cNvPr id="4" name="Slide Number Placeholder 3"/>
          <p:cNvSpPr>
            <a:spLocks noGrp="1"/>
          </p:cNvSpPr>
          <p:nvPr>
            <p:ph type="sldNum" sz="quarter" idx="10"/>
          </p:nvPr>
        </p:nvSpPr>
        <p:spPr/>
        <p:txBody>
          <a:bodyPr/>
          <a:lstStyle/>
          <a:p>
            <a:fld id="{0C7E23E8-988A-4A87-9D91-49C980F2CD4C}" type="slidenum">
              <a:rPr lang="en-US" smtClean="0"/>
              <a:pPr/>
              <a:t>96</a:t>
            </a:fld>
            <a:endParaRPr lang="en-US"/>
          </a:p>
        </p:txBody>
      </p:sp>
    </p:spTree>
    <p:extLst>
      <p:ext uri="{BB962C8B-B14F-4D97-AF65-F5344CB8AC3E}">
        <p14:creationId xmlns:p14="http://schemas.microsoft.com/office/powerpoint/2010/main" val="28261555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0C7E23E8-988A-4A87-9D91-49C980F2CD4C}" type="slidenum">
              <a:rPr lang="en-US" smtClean="0"/>
              <a:pPr/>
              <a:t>97</a:t>
            </a:fld>
            <a:endParaRPr lang="en-US"/>
          </a:p>
        </p:txBody>
      </p:sp>
    </p:spTree>
    <p:extLst>
      <p:ext uri="{BB962C8B-B14F-4D97-AF65-F5344CB8AC3E}">
        <p14:creationId xmlns:p14="http://schemas.microsoft.com/office/powerpoint/2010/main" val="2145635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438370A5-6E02-4D78-92C8-38EAD29FC5FA}" type="slidenum">
              <a:rPr lang="en-AU" smtClean="0"/>
              <a:pPr/>
              <a:t>9</a:t>
            </a:fld>
            <a:endParaRPr lang="en-AU" dirty="0" smtClean="0"/>
          </a:p>
        </p:txBody>
      </p:sp>
      <p:sp>
        <p:nvSpPr>
          <p:cNvPr id="82947" name="Rectangle 2"/>
          <p:cNvSpPr>
            <a:spLocks noGrp="1" noRot="1" noChangeAspect="1" noChangeArrowheads="1" noTextEdit="1"/>
          </p:cNvSpPr>
          <p:nvPr>
            <p:ph type="sldImg"/>
          </p:nvPr>
        </p:nvSpPr>
        <p:spPr>
          <a:xfrm>
            <a:off x="457200" y="720725"/>
            <a:ext cx="6400800" cy="3600450"/>
          </a:xfrm>
          <a:ln/>
        </p:spPr>
      </p:sp>
      <p:sp>
        <p:nvSpPr>
          <p:cNvPr id="192515" name="Rectangle 3"/>
          <p:cNvSpPr>
            <a:spLocks noGrp="1" noChangeArrowheads="1"/>
          </p:cNvSpPr>
          <p:nvPr>
            <p:ph type="body" idx="1"/>
          </p:nvPr>
        </p:nvSpPr>
        <p:spPr/>
        <p:txBody>
          <a:bodyPr/>
          <a:lstStyle/>
          <a:p>
            <a:pPr eaLnBrk="1" hangingPunct="1">
              <a:defRPr/>
            </a:pPr>
            <a:endParaRPr lang="en-AU" dirty="0" smtClean="0"/>
          </a:p>
          <a:p>
            <a:pPr eaLnBrk="1" hangingPunct="1">
              <a:defRPr/>
            </a:pPr>
            <a:endParaRPr lang="en-AU" b="1" dirty="0" smtClean="0">
              <a:solidFill>
                <a:srgbClr val="000000"/>
              </a:solidFill>
              <a:effectLst>
                <a:outerShdw blurRad="38100" dist="38100" dir="2700000" algn="tl">
                  <a:srgbClr val="C0C0C0"/>
                </a:outerShdw>
              </a:effectLst>
            </a:endParaRPr>
          </a:p>
          <a:p>
            <a:pPr eaLnBrk="1" hangingPunct="1">
              <a:defRPr/>
            </a:pPr>
            <a:r>
              <a:rPr lang="en-AU" dirty="0" smtClean="0"/>
              <a:t>For example an accountant!!</a:t>
            </a:r>
          </a:p>
          <a:p>
            <a:pPr eaLnBrk="1" hangingPunct="1">
              <a:defRPr/>
            </a:pPr>
            <a:endParaRPr lang="en-AU" dirty="0" smtClean="0"/>
          </a:p>
          <a:p>
            <a:pPr eaLnBrk="1" hangingPunct="1">
              <a:defRPr/>
            </a:pPr>
            <a:r>
              <a:rPr lang="en-AU" dirty="0" smtClean="0"/>
              <a:t>Accounting standards/theory is required to prepare financial statements</a:t>
            </a:r>
          </a:p>
          <a:p>
            <a:pPr eaLnBrk="1" hangingPunct="1">
              <a:defRPr/>
            </a:pPr>
            <a:r>
              <a:rPr lang="en-AU" dirty="0" smtClean="0"/>
              <a:t>CPA , CA, IFA etc</a:t>
            </a:r>
          </a:p>
        </p:txBody>
      </p:sp>
    </p:spTree>
    <p:extLst>
      <p:ext uri="{BB962C8B-B14F-4D97-AF65-F5344CB8AC3E}">
        <p14:creationId xmlns:p14="http://schemas.microsoft.com/office/powerpoint/2010/main" val="32767190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8640" y="4139952"/>
            <a:ext cx="5983560" cy="4896544"/>
          </a:xfrm>
        </p:spPr>
        <p:txBody>
          <a:bodyPr>
            <a:normAutofit/>
          </a:bodyPr>
          <a:lstStyle/>
          <a:p>
            <a:r>
              <a:rPr lang="en-AU" sz="1600" dirty="0" err="1" smtClean="0"/>
              <a:t>Nicollo</a:t>
            </a:r>
            <a:r>
              <a:rPr lang="en-AU" sz="1600" dirty="0" smtClean="0"/>
              <a:t> Machiavelli, A 16</a:t>
            </a:r>
            <a:r>
              <a:rPr lang="en-AU" sz="1600" baseline="30000" dirty="0" smtClean="0"/>
              <a:t>th</a:t>
            </a:r>
            <a:r>
              <a:rPr lang="en-AU" sz="1600" dirty="0" smtClean="0"/>
              <a:t> century philosopher and political theorist who is associated with promoting a pragmatic leadership style that include unethical behaviour to achieve self interested outcomes. </a:t>
            </a:r>
          </a:p>
          <a:p>
            <a:endParaRPr lang="en-AU" sz="1600" dirty="0" smtClean="0"/>
          </a:p>
          <a:p>
            <a:r>
              <a:rPr lang="en-AU" sz="1600" dirty="0" smtClean="0"/>
              <a:t>He said “</a:t>
            </a:r>
            <a:r>
              <a:rPr lang="en-AU" sz="1800" b="1" dirty="0" smtClean="0"/>
              <a:t>Do good if he can but...commit evil if he must</a:t>
            </a:r>
            <a:r>
              <a:rPr lang="en-AU" sz="1600" dirty="0" smtClean="0"/>
              <a:t>”...</a:t>
            </a:r>
          </a:p>
          <a:p>
            <a:endParaRPr lang="en-AU" sz="1600" dirty="0" smtClean="0"/>
          </a:p>
          <a:p>
            <a:r>
              <a:rPr lang="en-AU" sz="1600" dirty="0" smtClean="0"/>
              <a:t>So, Individuals who </a:t>
            </a:r>
            <a:r>
              <a:rPr lang="en-AU" sz="1600" b="1" dirty="0" smtClean="0"/>
              <a:t>act in self interest, always are opportunistic, deceptive and manipulative </a:t>
            </a:r>
            <a:r>
              <a:rPr lang="en-AU" sz="1600" dirty="0" smtClean="0"/>
              <a:t>to </a:t>
            </a:r>
          </a:p>
          <a:p>
            <a:r>
              <a:rPr lang="en-AU" sz="1600" b="1" dirty="0" smtClean="0"/>
              <a:t>win no matter what the cost </a:t>
            </a:r>
            <a:r>
              <a:rPr lang="en-AU" sz="1600" dirty="0" smtClean="0"/>
              <a:t>or </a:t>
            </a:r>
          </a:p>
          <a:p>
            <a:r>
              <a:rPr lang="en-AU" sz="1600" b="1" dirty="0" smtClean="0"/>
              <a:t>how it affects other people </a:t>
            </a:r>
            <a:r>
              <a:rPr lang="en-AU" sz="1600" dirty="0" smtClean="0"/>
              <a:t>are described to be Machiavellian.  </a:t>
            </a:r>
          </a:p>
          <a:p>
            <a:endParaRPr lang="en-AU" sz="1600" dirty="0" smtClean="0"/>
          </a:p>
          <a:p>
            <a:r>
              <a:rPr lang="en-AU" sz="1600" dirty="0" smtClean="0"/>
              <a:t>People who think that the </a:t>
            </a:r>
            <a:r>
              <a:rPr lang="en-AU" sz="1600" b="1" dirty="0" smtClean="0"/>
              <a:t>end justify the means even if you act unethical to achieve the end is considered to be a </a:t>
            </a:r>
            <a:r>
              <a:rPr lang="en-AU" sz="1600" b="1" dirty="0" err="1" smtClean="0"/>
              <a:t>Machia-vellianism</a:t>
            </a:r>
            <a:r>
              <a:rPr lang="en-AU" sz="1600" b="1" dirty="0" smtClean="0"/>
              <a:t> trait.</a:t>
            </a:r>
          </a:p>
          <a:p>
            <a:endParaRPr lang="en-AU" sz="1600" dirty="0" smtClean="0"/>
          </a:p>
          <a:p>
            <a:r>
              <a:rPr lang="en-AU" sz="1600" dirty="0" smtClean="0"/>
              <a:t>So people that have these traits are more likely to have unethical intentions and engage in actions such as lying, cheating and accepting kickbacks </a:t>
            </a:r>
            <a:endParaRPr lang="en-AU" sz="1600" dirty="0"/>
          </a:p>
        </p:txBody>
      </p:sp>
      <p:sp>
        <p:nvSpPr>
          <p:cNvPr id="4" name="Slide Number Placeholder 3"/>
          <p:cNvSpPr>
            <a:spLocks noGrp="1"/>
          </p:cNvSpPr>
          <p:nvPr>
            <p:ph type="sldNum" sz="quarter" idx="10"/>
          </p:nvPr>
        </p:nvSpPr>
        <p:spPr/>
        <p:txBody>
          <a:bodyPr/>
          <a:lstStyle/>
          <a:p>
            <a:fld id="{0C7E23E8-988A-4A87-9D91-49C980F2CD4C}" type="slidenum">
              <a:rPr lang="en-US" smtClean="0"/>
              <a:pPr/>
              <a:t>99</a:t>
            </a:fld>
            <a:endParaRPr lang="en-US"/>
          </a:p>
        </p:txBody>
      </p:sp>
    </p:spTree>
    <p:extLst>
      <p:ext uri="{BB962C8B-B14F-4D97-AF65-F5344CB8AC3E}">
        <p14:creationId xmlns:p14="http://schemas.microsoft.com/office/powerpoint/2010/main" val="33877795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600" dirty="0" smtClean="0"/>
              <a:t>These mechanisms allows us to behave unethically without feeling bad about ourselves.  We justify it to ourselves in a way to feel good about our unethical behaviour</a:t>
            </a:r>
          </a:p>
          <a:p>
            <a:endParaRPr lang="en-AU" sz="1600" b="1" dirty="0" smtClean="0"/>
          </a:p>
          <a:p>
            <a:r>
              <a:rPr lang="en-AU" sz="1600" b="1" dirty="0" smtClean="0"/>
              <a:t>Euphemistic language </a:t>
            </a:r>
            <a:r>
              <a:rPr lang="en-AU" sz="1600" dirty="0" smtClean="0"/>
              <a:t>– we name or label actions in a way that minimises the ethical overtones of this action </a:t>
            </a:r>
            <a:r>
              <a:rPr lang="en-AU" sz="1600" dirty="0" err="1" smtClean="0"/>
              <a:t>eg</a:t>
            </a:r>
            <a:r>
              <a:rPr lang="en-AU" sz="1600" dirty="0" smtClean="0"/>
              <a:t> troubled assets instead of toxic assets. Monitor employees use of internet  - spying on employees.  Make the action seem more right and less unethical</a:t>
            </a:r>
            <a:endParaRPr lang="en-AU" sz="1600" dirty="0"/>
          </a:p>
        </p:txBody>
      </p:sp>
      <p:sp>
        <p:nvSpPr>
          <p:cNvPr id="4" name="Slide Number Placeholder 3"/>
          <p:cNvSpPr>
            <a:spLocks noGrp="1"/>
          </p:cNvSpPr>
          <p:nvPr>
            <p:ph type="sldNum" sz="quarter" idx="10"/>
          </p:nvPr>
        </p:nvSpPr>
        <p:spPr/>
        <p:txBody>
          <a:bodyPr/>
          <a:lstStyle/>
          <a:p>
            <a:fld id="{0C7E23E8-988A-4A87-9D91-49C980F2CD4C}" type="slidenum">
              <a:rPr lang="en-US" smtClean="0"/>
              <a:pPr/>
              <a:t>101</a:t>
            </a:fld>
            <a:endParaRPr lang="en-US"/>
          </a:p>
        </p:txBody>
      </p:sp>
    </p:spTree>
    <p:extLst>
      <p:ext uri="{BB962C8B-B14F-4D97-AF65-F5344CB8AC3E}">
        <p14:creationId xmlns:p14="http://schemas.microsoft.com/office/powerpoint/2010/main" val="118987295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0C7E23E8-988A-4A87-9D91-49C980F2CD4C}" type="slidenum">
              <a:rPr lang="en-US" smtClean="0"/>
              <a:pPr/>
              <a:t>102</a:t>
            </a:fld>
            <a:endParaRPr lang="en-US"/>
          </a:p>
        </p:txBody>
      </p:sp>
    </p:spTree>
    <p:extLst>
      <p:ext uri="{BB962C8B-B14F-4D97-AF65-F5344CB8AC3E}">
        <p14:creationId xmlns:p14="http://schemas.microsoft.com/office/powerpoint/2010/main" val="11814659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0C7E23E8-988A-4A87-9D91-49C980F2CD4C}" type="slidenum">
              <a:rPr lang="en-US" smtClean="0"/>
              <a:pPr/>
              <a:t>103</a:t>
            </a:fld>
            <a:endParaRPr lang="en-US"/>
          </a:p>
        </p:txBody>
      </p:sp>
    </p:spTree>
    <p:extLst>
      <p:ext uri="{BB962C8B-B14F-4D97-AF65-F5344CB8AC3E}">
        <p14:creationId xmlns:p14="http://schemas.microsoft.com/office/powerpoint/2010/main" val="33654166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0C7E23E8-988A-4A87-9D91-49C980F2CD4C}" type="slidenum">
              <a:rPr lang="en-US" smtClean="0"/>
              <a:pPr/>
              <a:t>104</a:t>
            </a:fld>
            <a:endParaRPr lang="en-US"/>
          </a:p>
        </p:txBody>
      </p:sp>
    </p:spTree>
    <p:extLst>
      <p:ext uri="{BB962C8B-B14F-4D97-AF65-F5344CB8AC3E}">
        <p14:creationId xmlns:p14="http://schemas.microsoft.com/office/powerpoint/2010/main" val="216041638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https://www.youtube.com/watch?v=lA-zdh_bQBo</a:t>
            </a:r>
            <a:endParaRPr lang="en-AU" dirty="0"/>
          </a:p>
        </p:txBody>
      </p:sp>
      <p:sp>
        <p:nvSpPr>
          <p:cNvPr id="4" name="Slide Number Placeholder 3"/>
          <p:cNvSpPr>
            <a:spLocks noGrp="1"/>
          </p:cNvSpPr>
          <p:nvPr>
            <p:ph type="sldNum" sz="quarter" idx="10"/>
          </p:nvPr>
        </p:nvSpPr>
        <p:spPr/>
        <p:txBody>
          <a:bodyPr/>
          <a:lstStyle/>
          <a:p>
            <a:fld id="{FA319027-8455-41B0-BBDF-8E8E98915C80}" type="slidenum">
              <a:rPr lang="en-AU" smtClean="0"/>
              <a:t>105</a:t>
            </a:fld>
            <a:endParaRPr lang="en-AU"/>
          </a:p>
        </p:txBody>
      </p:sp>
    </p:spTree>
    <p:extLst>
      <p:ext uri="{BB962C8B-B14F-4D97-AF65-F5344CB8AC3E}">
        <p14:creationId xmlns:p14="http://schemas.microsoft.com/office/powerpoint/2010/main" val="667031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48B48BF-7839-487E-BF60-4BA733F4C952}" type="slidenum">
              <a:rPr lang="en-AU" smtClean="0"/>
              <a:pPr/>
              <a:t>10</a:t>
            </a:fld>
            <a:endParaRPr lang="en-AU" dirty="0" smtClean="0"/>
          </a:p>
        </p:txBody>
      </p:sp>
      <p:sp>
        <p:nvSpPr>
          <p:cNvPr id="63491" name="Rectangle 2"/>
          <p:cNvSpPr>
            <a:spLocks noGrp="1" noRot="1" noChangeAspect="1" noChangeArrowheads="1" noTextEdit="1"/>
          </p:cNvSpPr>
          <p:nvPr>
            <p:ph type="sldImg"/>
          </p:nvPr>
        </p:nvSpPr>
        <p:spPr>
          <a:xfrm>
            <a:off x="457200" y="720725"/>
            <a:ext cx="6400800" cy="3600450"/>
          </a:xfrm>
          <a:ln/>
        </p:spPr>
      </p:sp>
      <p:sp>
        <p:nvSpPr>
          <p:cNvPr id="63492" name="Rectangle 3"/>
          <p:cNvSpPr>
            <a:spLocks noGrp="1" noChangeArrowheads="1"/>
          </p:cNvSpPr>
          <p:nvPr>
            <p:ph type="body" idx="1"/>
          </p:nvPr>
        </p:nvSpPr>
        <p:spPr>
          <a:xfrm>
            <a:off x="731179" y="4560301"/>
            <a:ext cx="5716175" cy="5040899"/>
          </a:xfrm>
          <a:noFill/>
          <a:ln/>
        </p:spPr>
        <p:txBody>
          <a:bodyPr/>
          <a:lstStyle/>
          <a:p>
            <a:pPr eaLnBrk="1" hangingPunct="1"/>
            <a:r>
              <a:rPr lang="en-AU" sz="1700" dirty="0"/>
              <a:t>The word ethics comes from the greek word ethicos.</a:t>
            </a:r>
          </a:p>
          <a:p>
            <a:pPr eaLnBrk="1" hangingPunct="1"/>
            <a:r>
              <a:rPr lang="en-AU" sz="1700" dirty="0"/>
              <a:t>Which is about character.  </a:t>
            </a:r>
          </a:p>
          <a:p>
            <a:pPr eaLnBrk="1" hangingPunct="1"/>
            <a:endParaRPr lang="en-AU" sz="1700" dirty="0"/>
          </a:p>
          <a:p>
            <a:pPr eaLnBrk="1" hangingPunct="1"/>
            <a:r>
              <a:rPr lang="en-AU" sz="1700" dirty="0"/>
              <a:t>There are many different definitions for Ethics but, </a:t>
            </a:r>
          </a:p>
          <a:p>
            <a:pPr eaLnBrk="1" hangingPunct="1"/>
            <a:r>
              <a:rPr lang="en-AU" sz="1700" dirty="0"/>
              <a:t> ethics can be defined broadly ………………………</a:t>
            </a:r>
          </a:p>
          <a:p>
            <a:pPr eaLnBrk="1" hangingPunct="1"/>
            <a:endParaRPr lang="en-AU" sz="1700" dirty="0"/>
          </a:p>
          <a:p>
            <a:pPr eaLnBrk="1" hangingPunct="1"/>
            <a:endParaRPr lang="en-AU" sz="1700" dirty="0"/>
          </a:p>
          <a:p>
            <a:pPr eaLnBrk="1" hangingPunct="1"/>
            <a:r>
              <a:rPr lang="en-AU" sz="1700" dirty="0"/>
              <a:t>These moral principles or values are used to determine as to what is right or wrong.</a:t>
            </a:r>
          </a:p>
          <a:p>
            <a:pPr eaLnBrk="1" hangingPunct="1"/>
            <a:endParaRPr lang="en-AU" sz="1700" dirty="0"/>
          </a:p>
          <a:p>
            <a:pPr eaLnBrk="1" hangingPunct="1"/>
            <a:r>
              <a:rPr lang="en-AU" sz="1700" b="1" dirty="0"/>
              <a:t>The term ethics has also been defined     </a:t>
            </a:r>
            <a:r>
              <a:rPr lang="en-AU" sz="1700" dirty="0"/>
              <a:t> “as being the study and philosophy of human conduct, with an emphasis of determining right and wrong.  </a:t>
            </a:r>
          </a:p>
          <a:p>
            <a:pPr eaLnBrk="1" hangingPunct="1"/>
            <a:endParaRPr lang="en-AU" sz="1700" dirty="0"/>
          </a:p>
          <a:p>
            <a:pPr eaLnBrk="1" hangingPunct="1"/>
            <a:r>
              <a:rPr lang="en-AU" sz="1700" dirty="0"/>
              <a:t>So in summary it can be said that :</a:t>
            </a:r>
          </a:p>
          <a:p>
            <a:pPr eaLnBrk="1" hangingPunct="1"/>
            <a:r>
              <a:rPr lang="en-AU" sz="1700" dirty="0"/>
              <a:t>“Ethics evaluates human actions a to whether they are right or wrong”</a:t>
            </a:r>
          </a:p>
          <a:p>
            <a:pPr eaLnBrk="1" hangingPunct="1"/>
            <a:endParaRPr lang="en-AU" sz="1700" dirty="0"/>
          </a:p>
          <a:p>
            <a:pPr eaLnBrk="1" hangingPunct="1"/>
            <a:endParaRPr lang="en-AU" sz="1700" dirty="0"/>
          </a:p>
        </p:txBody>
      </p:sp>
    </p:spTree>
    <p:extLst>
      <p:ext uri="{BB962C8B-B14F-4D97-AF65-F5344CB8AC3E}">
        <p14:creationId xmlns:p14="http://schemas.microsoft.com/office/powerpoint/2010/main" val="1868524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a:t>
            </a:r>
            <a:r>
              <a:rPr lang="en-US" dirty="0" err="1" smtClean="0"/>
              <a:t>youtube</a:t>
            </a:r>
            <a:r>
              <a:rPr lang="en-US" baseline="0" dirty="0" smtClean="0"/>
              <a:t> here next slide</a:t>
            </a:r>
            <a:endParaRPr lang="en-AU" dirty="0"/>
          </a:p>
        </p:txBody>
      </p:sp>
      <p:sp>
        <p:nvSpPr>
          <p:cNvPr id="4" name="Slide Number Placeholder 3"/>
          <p:cNvSpPr>
            <a:spLocks noGrp="1"/>
          </p:cNvSpPr>
          <p:nvPr>
            <p:ph type="sldNum" sz="quarter" idx="10"/>
          </p:nvPr>
        </p:nvSpPr>
        <p:spPr/>
        <p:txBody>
          <a:bodyPr/>
          <a:lstStyle/>
          <a:p>
            <a:fld id="{FA319027-8455-41B0-BBDF-8E8E98915C80}" type="slidenum">
              <a:rPr lang="en-AU" smtClean="0"/>
              <a:t>11</a:t>
            </a:fld>
            <a:endParaRPr lang="en-AU"/>
          </a:p>
        </p:txBody>
      </p:sp>
    </p:spTree>
    <p:extLst>
      <p:ext uri="{BB962C8B-B14F-4D97-AF65-F5344CB8AC3E}">
        <p14:creationId xmlns:p14="http://schemas.microsoft.com/office/powerpoint/2010/main" val="1128373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B9A70B-1D87-CD43-AA8F-940E278604A6}"/>
              </a:ext>
            </a:extLst>
          </p:cNvPr>
          <p:cNvSpPr>
            <a:spLocks noGrp="1"/>
          </p:cNvSpPr>
          <p:nvPr>
            <p:ph type="ctrTitle"/>
          </p:nvPr>
        </p:nvSpPr>
        <p:spPr>
          <a:xfrm>
            <a:off x="1524000" y="1122363"/>
            <a:ext cx="9144000" cy="2387600"/>
          </a:xfrm>
        </p:spPr>
        <p:txBody>
          <a:bodyPr anchor="b">
            <a:normAutofit/>
          </a:bodyPr>
          <a:lstStyle>
            <a:lvl1pPr algn="ctr">
              <a:defRPr sz="4400">
                <a:latin typeface="Arial Black" charset="0"/>
                <a:ea typeface="Arial Black" charset="0"/>
                <a:cs typeface="Arial Black"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xmlns="" id="{A95E0CCF-171B-B545-BE6D-A79F63E6B135}"/>
              </a:ext>
            </a:extLst>
          </p:cNvPr>
          <p:cNvSpPr>
            <a:spLocks noGrp="1"/>
          </p:cNvSpPr>
          <p:nvPr>
            <p:ph type="subTitle" idx="1"/>
          </p:nvPr>
        </p:nvSpPr>
        <p:spPr>
          <a:xfrm>
            <a:off x="1524000" y="3602038"/>
            <a:ext cx="9144000" cy="1655762"/>
          </a:xfrm>
        </p:spPr>
        <p:txBody>
          <a:bodyPr/>
          <a:lstStyle>
            <a:lvl1pPr marL="0" indent="0" algn="ctr">
              <a:buNone/>
              <a:defRPr sz="2400">
                <a:solidFill>
                  <a:srgbClr val="46656F"/>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xmlns="" id="{2B9079B0-B4D6-DC4B-B7D8-D4006FA5AA21}"/>
              </a:ext>
            </a:extLst>
          </p:cNvPr>
          <p:cNvSpPr>
            <a:spLocks noGrp="1"/>
          </p:cNvSpPr>
          <p:nvPr>
            <p:ph type="dt" sz="half" idx="10"/>
          </p:nvPr>
        </p:nvSpPr>
        <p:spPr/>
        <p:txBody>
          <a:bodyPr/>
          <a:lstStyle/>
          <a:p>
            <a:fld id="{84C761C6-AB2C-C049-87CA-467818835652}" type="datetimeFigureOut">
              <a:rPr lang="en-US" smtClean="0"/>
              <a:t>10/31/2019</a:t>
            </a:fld>
            <a:endParaRPr lang="en-US"/>
          </a:p>
        </p:txBody>
      </p:sp>
      <p:sp>
        <p:nvSpPr>
          <p:cNvPr id="5" name="Footer Placeholder 4">
            <a:extLst>
              <a:ext uri="{FF2B5EF4-FFF2-40B4-BE49-F238E27FC236}">
                <a16:creationId xmlns:a16="http://schemas.microsoft.com/office/drawing/2014/main" xmlns="" id="{BBA03059-96E7-0341-AE0A-EDDD7BB58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F46FAAF-D364-EE41-9275-FD8C3DF62AD7}"/>
              </a:ext>
            </a:extLst>
          </p:cNvPr>
          <p:cNvSpPr>
            <a:spLocks noGrp="1"/>
          </p:cNvSpPr>
          <p:nvPr>
            <p:ph type="sldNum" sz="quarter" idx="12"/>
          </p:nvPr>
        </p:nvSpPr>
        <p:spPr/>
        <p:txBody>
          <a:bodyPr/>
          <a:lstStyle/>
          <a:p>
            <a:fld id="{9A1DFFE8-B793-274B-B227-80004A139601}" type="slidenum">
              <a:rPr lang="en-US" smtClean="0"/>
              <a:t>‹#›</a:t>
            </a:fld>
            <a:endParaRPr lang="en-US"/>
          </a:p>
        </p:txBody>
      </p:sp>
    </p:spTree>
    <p:extLst>
      <p:ext uri="{BB962C8B-B14F-4D97-AF65-F5344CB8AC3E}">
        <p14:creationId xmlns:p14="http://schemas.microsoft.com/office/powerpoint/2010/main" val="2037530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6CBF29-8047-CE4D-9A16-2B13718F727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0FEF8BB2-C6BA-474E-AF21-917EDE7C849B}"/>
              </a:ext>
            </a:extLst>
          </p:cNvPr>
          <p:cNvSpPr>
            <a:spLocks noGrp="1"/>
          </p:cNvSpPr>
          <p:nvPr>
            <p:ph type="body" orient="vert" idx="1"/>
          </p:nvPr>
        </p:nvSpPr>
        <p:spPr/>
        <p:txBody>
          <a:bodyPr vert="eaVert"/>
          <a:lstStyle/>
          <a:p>
            <a:pPr lvl="0"/>
            <a:r>
              <a:rPr lang="en-GB"/>
              <a:t>Edit Master text styles</a:t>
            </a:r>
          </a:p>
          <a:p>
            <a:pPr lvl="1"/>
            <a:r>
              <a:rPr lang="en-GB"/>
              <a:t>Second level</a:t>
            </a:r>
          </a:p>
          <a:p>
            <a:pPr lvl="2"/>
            <a:r>
              <a:rPr lang="en-GB"/>
              <a:t>Third level</a:t>
            </a:r>
          </a:p>
          <a:p>
            <a:pPr lvl="3"/>
            <a:r>
              <a:rPr lang="en-GB"/>
              <a:t>Quarter level</a:t>
            </a:r>
          </a:p>
          <a:p>
            <a:pPr lvl="4"/>
            <a:r>
              <a:rPr lang="en-GB"/>
              <a:t>Fifth level</a:t>
            </a:r>
            <a:endParaRPr lang="en-US"/>
          </a:p>
        </p:txBody>
      </p:sp>
      <p:sp>
        <p:nvSpPr>
          <p:cNvPr id="4" name="Date Placeholder 3">
            <a:extLst>
              <a:ext uri="{FF2B5EF4-FFF2-40B4-BE49-F238E27FC236}">
                <a16:creationId xmlns:a16="http://schemas.microsoft.com/office/drawing/2014/main" xmlns="" id="{30810420-4E6E-3B43-8D61-EF1A371597D6}"/>
              </a:ext>
            </a:extLst>
          </p:cNvPr>
          <p:cNvSpPr>
            <a:spLocks noGrp="1"/>
          </p:cNvSpPr>
          <p:nvPr>
            <p:ph type="dt" sz="half" idx="10"/>
          </p:nvPr>
        </p:nvSpPr>
        <p:spPr/>
        <p:txBody>
          <a:bodyPr/>
          <a:lstStyle/>
          <a:p>
            <a:fld id="{84C761C6-AB2C-C049-87CA-467818835652}" type="datetimeFigureOut">
              <a:rPr lang="en-US" smtClean="0"/>
              <a:t>10/31/2019</a:t>
            </a:fld>
            <a:endParaRPr lang="en-US"/>
          </a:p>
        </p:txBody>
      </p:sp>
      <p:sp>
        <p:nvSpPr>
          <p:cNvPr id="5" name="Footer Placeholder 4">
            <a:extLst>
              <a:ext uri="{FF2B5EF4-FFF2-40B4-BE49-F238E27FC236}">
                <a16:creationId xmlns:a16="http://schemas.microsoft.com/office/drawing/2014/main" xmlns="" id="{D048048A-A88E-3B4F-99A9-4BFEE712C8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905CD1B-755D-D548-AF91-336FA120E511}"/>
              </a:ext>
            </a:extLst>
          </p:cNvPr>
          <p:cNvSpPr>
            <a:spLocks noGrp="1"/>
          </p:cNvSpPr>
          <p:nvPr>
            <p:ph type="sldNum" sz="quarter" idx="12"/>
          </p:nvPr>
        </p:nvSpPr>
        <p:spPr/>
        <p:txBody>
          <a:bodyPr/>
          <a:lstStyle/>
          <a:p>
            <a:fld id="{9A1DFFE8-B793-274B-B227-80004A139601}" type="slidenum">
              <a:rPr lang="en-US" smtClean="0"/>
              <a:t>‹#›</a:t>
            </a:fld>
            <a:endParaRPr lang="en-US"/>
          </a:p>
        </p:txBody>
      </p:sp>
    </p:spTree>
    <p:extLst>
      <p:ext uri="{BB962C8B-B14F-4D97-AF65-F5344CB8AC3E}">
        <p14:creationId xmlns:p14="http://schemas.microsoft.com/office/powerpoint/2010/main" val="1666948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83DC3D9-71C9-7645-AF26-64E1F671AEC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F59A1627-D7E5-294C-A4C9-F3552260767B}"/>
              </a:ext>
            </a:extLst>
          </p:cNvPr>
          <p:cNvSpPr>
            <a:spLocks noGrp="1"/>
          </p:cNvSpPr>
          <p:nvPr>
            <p:ph type="body" orient="vert" idx="1"/>
          </p:nvPr>
        </p:nvSpPr>
        <p:spPr>
          <a:xfrm>
            <a:off x="838200" y="365125"/>
            <a:ext cx="7734300" cy="5811838"/>
          </a:xfrm>
        </p:spPr>
        <p:txBody>
          <a:bodyPr vert="eaVert"/>
          <a:lstStyle/>
          <a:p>
            <a:pPr lvl="0"/>
            <a:r>
              <a:rPr lang="en-GB"/>
              <a:t>Edit Master text styles</a:t>
            </a:r>
          </a:p>
          <a:p>
            <a:pPr lvl="1"/>
            <a:r>
              <a:rPr lang="en-GB"/>
              <a:t>Second level</a:t>
            </a:r>
          </a:p>
          <a:p>
            <a:pPr lvl="2"/>
            <a:r>
              <a:rPr lang="en-GB"/>
              <a:t>Third level</a:t>
            </a:r>
          </a:p>
          <a:p>
            <a:pPr lvl="3"/>
            <a:r>
              <a:rPr lang="en-GB"/>
              <a:t>Quarter level</a:t>
            </a:r>
          </a:p>
          <a:p>
            <a:pPr lvl="4"/>
            <a:r>
              <a:rPr lang="en-GB"/>
              <a:t>Fifth level</a:t>
            </a:r>
            <a:endParaRPr lang="en-US"/>
          </a:p>
        </p:txBody>
      </p:sp>
      <p:sp>
        <p:nvSpPr>
          <p:cNvPr id="4" name="Date Placeholder 3">
            <a:extLst>
              <a:ext uri="{FF2B5EF4-FFF2-40B4-BE49-F238E27FC236}">
                <a16:creationId xmlns:a16="http://schemas.microsoft.com/office/drawing/2014/main" xmlns="" id="{1AA9241C-CDA8-944D-A81F-627B6498FCE1}"/>
              </a:ext>
            </a:extLst>
          </p:cNvPr>
          <p:cNvSpPr>
            <a:spLocks noGrp="1"/>
          </p:cNvSpPr>
          <p:nvPr>
            <p:ph type="dt" sz="half" idx="10"/>
          </p:nvPr>
        </p:nvSpPr>
        <p:spPr/>
        <p:txBody>
          <a:bodyPr/>
          <a:lstStyle/>
          <a:p>
            <a:fld id="{84C761C6-AB2C-C049-87CA-467818835652}" type="datetimeFigureOut">
              <a:rPr lang="en-US" smtClean="0"/>
              <a:t>10/31/2019</a:t>
            </a:fld>
            <a:endParaRPr lang="en-US"/>
          </a:p>
        </p:txBody>
      </p:sp>
      <p:sp>
        <p:nvSpPr>
          <p:cNvPr id="5" name="Footer Placeholder 4">
            <a:extLst>
              <a:ext uri="{FF2B5EF4-FFF2-40B4-BE49-F238E27FC236}">
                <a16:creationId xmlns:a16="http://schemas.microsoft.com/office/drawing/2014/main" xmlns="" id="{7C2803E3-2DCF-5147-B315-DA0A4C5CAC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76C0178-5551-2045-A4FE-DEE0A944296D}"/>
              </a:ext>
            </a:extLst>
          </p:cNvPr>
          <p:cNvSpPr>
            <a:spLocks noGrp="1"/>
          </p:cNvSpPr>
          <p:nvPr>
            <p:ph type="sldNum" sz="quarter" idx="12"/>
          </p:nvPr>
        </p:nvSpPr>
        <p:spPr/>
        <p:txBody>
          <a:bodyPr/>
          <a:lstStyle/>
          <a:p>
            <a:fld id="{9A1DFFE8-B793-274B-B227-80004A139601}" type="slidenum">
              <a:rPr lang="en-US" smtClean="0"/>
              <a:t>‹#›</a:t>
            </a:fld>
            <a:endParaRPr lang="en-US"/>
          </a:p>
        </p:txBody>
      </p:sp>
    </p:spTree>
    <p:extLst>
      <p:ext uri="{BB962C8B-B14F-4D97-AF65-F5344CB8AC3E}">
        <p14:creationId xmlns:p14="http://schemas.microsoft.com/office/powerpoint/2010/main" val="3634308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AU"/>
          </a:p>
        </p:txBody>
      </p:sp>
      <p:sp>
        <p:nvSpPr>
          <p:cNvPr id="3" name="SmartArt Placeholder 2"/>
          <p:cNvSpPr>
            <a:spLocks noGrp="1"/>
          </p:cNvSpPr>
          <p:nvPr>
            <p:ph type="dgm" idx="1"/>
          </p:nvPr>
        </p:nvSpPr>
        <p:spPr>
          <a:xfrm>
            <a:off x="609600" y="1600201"/>
            <a:ext cx="10972800" cy="4530725"/>
          </a:xfrm>
        </p:spPr>
        <p:txBody>
          <a:bodyPr/>
          <a:lstStyle/>
          <a:p>
            <a:pPr lvl="0"/>
            <a:endParaRPr lang="en-AU" noProof="0" smtClean="0"/>
          </a:p>
        </p:txBody>
      </p:sp>
      <p:sp>
        <p:nvSpPr>
          <p:cNvPr id="4" name="Rectangle 9"/>
          <p:cNvSpPr>
            <a:spLocks noGrp="1" noChangeArrowheads="1"/>
          </p:cNvSpPr>
          <p:nvPr>
            <p:ph type="dt" sz="half" idx="10"/>
          </p:nvPr>
        </p:nvSpPr>
        <p:spPr>
          <a:xfrm>
            <a:off x="609600" y="6356351"/>
            <a:ext cx="2844800" cy="365125"/>
          </a:xfrm>
          <a:prstGeom prst="rect">
            <a:avLst/>
          </a:prstGeom>
          <a:ln/>
        </p:spPr>
        <p:txBody>
          <a:bodyPr/>
          <a:lstStyle>
            <a:lvl1pPr>
              <a:defRPr/>
            </a:lvl1pPr>
          </a:lstStyle>
          <a:p>
            <a:pPr>
              <a:defRPr/>
            </a:pPr>
            <a:endParaRPr lang="en-AU"/>
          </a:p>
        </p:txBody>
      </p:sp>
      <p:sp>
        <p:nvSpPr>
          <p:cNvPr id="5" name="Rectangle 10"/>
          <p:cNvSpPr>
            <a:spLocks noGrp="1" noChangeArrowheads="1"/>
          </p:cNvSpPr>
          <p:nvPr>
            <p:ph type="ftr" sz="quarter" idx="11"/>
          </p:nvPr>
        </p:nvSpPr>
        <p:spPr>
          <a:xfrm>
            <a:off x="4165600" y="6356351"/>
            <a:ext cx="3860800" cy="365125"/>
          </a:xfrm>
          <a:prstGeom prst="rect">
            <a:avLst/>
          </a:prstGeom>
          <a:ln/>
        </p:spPr>
        <p:txBody>
          <a:bodyPr/>
          <a:lstStyle>
            <a:lvl1pPr>
              <a:defRPr/>
            </a:lvl1pPr>
          </a:lstStyle>
          <a:p>
            <a:pPr>
              <a:defRPr/>
            </a:pPr>
            <a:endParaRPr lang="en-AU"/>
          </a:p>
        </p:txBody>
      </p:sp>
      <p:sp>
        <p:nvSpPr>
          <p:cNvPr id="6" name="Rectangle 11"/>
          <p:cNvSpPr>
            <a:spLocks noGrp="1" noChangeArrowheads="1"/>
          </p:cNvSpPr>
          <p:nvPr>
            <p:ph type="sldNum" sz="quarter" idx="12"/>
          </p:nvPr>
        </p:nvSpPr>
        <p:spPr>
          <a:xfrm>
            <a:off x="8737600" y="6356351"/>
            <a:ext cx="2844800" cy="365125"/>
          </a:xfrm>
          <a:prstGeom prst="rect">
            <a:avLst/>
          </a:prstGeom>
          <a:ln/>
        </p:spPr>
        <p:txBody>
          <a:bodyPr/>
          <a:lstStyle>
            <a:lvl1pPr>
              <a:defRPr/>
            </a:lvl1pPr>
          </a:lstStyle>
          <a:p>
            <a:pPr>
              <a:defRPr/>
            </a:pPr>
            <a:fld id="{0C8BBBC2-DDA4-44AB-A224-490875761A1C}" type="slidenum">
              <a:rPr lang="en-AU"/>
              <a:pPr>
                <a:defRPr/>
              </a:pPr>
              <a:t>‹#›</a:t>
            </a:fld>
            <a:endParaRPr lang="en-AU"/>
          </a:p>
        </p:txBody>
      </p:sp>
    </p:spTree>
    <p:extLst>
      <p:ext uri="{BB962C8B-B14F-4D97-AF65-F5344CB8AC3E}">
        <p14:creationId xmlns:p14="http://schemas.microsoft.com/office/powerpoint/2010/main" val="4101263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0352" y="228600"/>
            <a:ext cx="10687049"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12800" y="1600200"/>
            <a:ext cx="10566400" cy="4419600"/>
          </a:xfrm>
        </p:spPr>
        <p:txBody>
          <a:bodyPr/>
          <a:lstStyle/>
          <a:p>
            <a:pPr lvl="0"/>
            <a:endParaRPr lang="en-US" noProof="0" smtClean="0"/>
          </a:p>
        </p:txBody>
      </p:sp>
      <p:sp>
        <p:nvSpPr>
          <p:cNvPr id="4" name="Rectangle 8"/>
          <p:cNvSpPr>
            <a:spLocks noGrp="1" noChangeArrowheads="1"/>
          </p:cNvSpPr>
          <p:nvPr>
            <p:ph type="dt" sz="half" idx="10"/>
          </p:nvPr>
        </p:nvSpPr>
        <p:spPr>
          <a:xfrm>
            <a:off x="609600" y="6356351"/>
            <a:ext cx="2844800" cy="365125"/>
          </a:xfrm>
          <a:prstGeom prst="rect">
            <a:avLst/>
          </a:prstGeom>
        </p:spPr>
        <p:txBody>
          <a:bodyPr/>
          <a:lstStyle>
            <a:lvl1pPr>
              <a:defRPr>
                <a:effectLst>
                  <a:outerShdw blurRad="38100" dist="38100" dir="2700000" algn="tl">
                    <a:srgbClr val="C0C0C0"/>
                  </a:outerShdw>
                </a:effectLst>
                <a:latin typeface="Times New Roman" pitchFamily="-108" charset="0"/>
                <a:ea typeface="ＭＳ Ｐゴシック" pitchFamily="-108" charset="-128"/>
                <a:cs typeface="+mn-cs"/>
              </a:defRPr>
            </a:lvl1pPr>
          </a:lstStyle>
          <a:p>
            <a:pPr>
              <a:defRPr/>
            </a:pPr>
            <a:endParaRPr lang="en-US"/>
          </a:p>
        </p:txBody>
      </p:sp>
      <p:sp>
        <p:nvSpPr>
          <p:cNvPr id="5" name="Rectangle 9"/>
          <p:cNvSpPr>
            <a:spLocks noGrp="1" noChangeArrowheads="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8737600" y="6356351"/>
            <a:ext cx="2844800" cy="365125"/>
          </a:xfrm>
          <a:prstGeom prst="rect">
            <a:avLst/>
          </a:prstGeom>
        </p:spPr>
        <p:txBody>
          <a:bodyPr/>
          <a:lstStyle>
            <a:lvl1pPr>
              <a:defRPr/>
            </a:lvl1pPr>
          </a:lstStyle>
          <a:p>
            <a:pPr>
              <a:defRPr/>
            </a:pPr>
            <a:fld id="{2149560B-AFA4-4E4A-BEA0-2A51B8E2CB70}" type="slidenum">
              <a:rPr lang="en-US"/>
              <a:pPr>
                <a:defRPr/>
              </a:pPr>
              <a:t>‹#›</a:t>
            </a:fld>
            <a:endParaRPr lang="en-US"/>
          </a:p>
        </p:txBody>
      </p:sp>
    </p:spTree>
    <p:extLst>
      <p:ext uri="{BB962C8B-B14F-4D97-AF65-F5344CB8AC3E}">
        <p14:creationId xmlns:p14="http://schemas.microsoft.com/office/powerpoint/2010/main" val="36467728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Date Placeholder 3"/>
          <p:cNvSpPr>
            <a:spLocks noGrp="1"/>
          </p:cNvSpPr>
          <p:nvPr>
            <p:ph type="dt" sz="half" idx="10"/>
          </p:nvPr>
        </p:nvSpPr>
        <p:spPr/>
        <p:txBody>
          <a:bodyPr/>
          <a:lstStyle>
            <a:lvl1pPr>
              <a:defRPr/>
            </a:lvl1pPr>
          </a:lstStyle>
          <a:p>
            <a:pPr>
              <a:defRPr/>
            </a:pPr>
            <a:fld id="{72D19A47-A3E0-4B97-B9C4-3CC6911360FE}" type="datetimeFigureOut">
              <a:rPr lang="en-AU"/>
              <a:pPr>
                <a:defRPr/>
              </a:pPr>
              <a:t>31/10/2019</a:t>
            </a:fld>
            <a:endParaRPr lang="en-AU"/>
          </a:p>
        </p:txBody>
      </p:sp>
      <p:sp>
        <p:nvSpPr>
          <p:cNvPr id="7" name="Footer Placeholder 4"/>
          <p:cNvSpPr>
            <a:spLocks noGrp="1"/>
          </p:cNvSpPr>
          <p:nvPr>
            <p:ph type="ftr" sz="quarter" idx="11"/>
          </p:nvPr>
        </p:nvSpPr>
        <p:spPr/>
        <p:txBody>
          <a:bodyPr/>
          <a:lstStyle>
            <a:lvl1pPr>
              <a:defRPr/>
            </a:lvl1pPr>
          </a:lstStyle>
          <a:p>
            <a:pPr>
              <a:defRPr/>
            </a:pPr>
            <a:endParaRPr lang="en-AU"/>
          </a:p>
        </p:txBody>
      </p:sp>
      <p:sp>
        <p:nvSpPr>
          <p:cNvPr id="8" name="Slide Number Placeholder 5"/>
          <p:cNvSpPr>
            <a:spLocks noGrp="1"/>
          </p:cNvSpPr>
          <p:nvPr>
            <p:ph type="sldNum" sz="quarter" idx="12"/>
          </p:nvPr>
        </p:nvSpPr>
        <p:spPr/>
        <p:txBody>
          <a:bodyPr/>
          <a:lstStyle>
            <a:lvl1pPr>
              <a:defRPr/>
            </a:lvl1pPr>
          </a:lstStyle>
          <a:p>
            <a:pPr>
              <a:defRPr/>
            </a:pPr>
            <a:fld id="{2A09CF0C-7186-43C1-8BCB-14180EBF1F56}" type="slidenum">
              <a:rPr lang="en-AU"/>
              <a:pPr>
                <a:defRPr/>
              </a:pPr>
              <a:t>‹#›</a:t>
            </a:fld>
            <a:endParaRPr lang="en-AU"/>
          </a:p>
        </p:txBody>
      </p:sp>
    </p:spTree>
    <p:extLst>
      <p:ext uri="{BB962C8B-B14F-4D97-AF65-F5344CB8AC3E}">
        <p14:creationId xmlns:p14="http://schemas.microsoft.com/office/powerpoint/2010/main" val="39185269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Are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1DF3BE-AD80-9F43-BD17-B93126D4867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D1AD477F-3B3E-2941-B781-840B85C55B74}"/>
              </a:ext>
            </a:extLst>
          </p:cNvPr>
          <p:cNvSpPr>
            <a:spLocks noGrp="1"/>
          </p:cNvSpPr>
          <p:nvPr>
            <p:ph idx="1"/>
          </p:nvPr>
        </p:nvSpPr>
        <p:spPr/>
        <p:txBody>
          <a:bodyPr/>
          <a:lstStyle/>
          <a:p>
            <a:pPr lvl="0"/>
            <a:r>
              <a:rPr lang="en-GB"/>
              <a:t>Edit Master text styles</a:t>
            </a:r>
          </a:p>
          <a:p>
            <a:pPr lvl="1"/>
            <a:r>
              <a:rPr lang="en-GB"/>
              <a:t>Second level</a:t>
            </a:r>
          </a:p>
          <a:p>
            <a:pPr lvl="2"/>
            <a:r>
              <a:rPr lang="en-GB"/>
              <a:t>Third level</a:t>
            </a:r>
          </a:p>
          <a:p>
            <a:pPr lvl="3"/>
            <a:r>
              <a:rPr lang="en-GB"/>
              <a:t>Quarter level</a:t>
            </a:r>
          </a:p>
          <a:p>
            <a:pPr lvl="4"/>
            <a:r>
              <a:rPr lang="en-GB"/>
              <a:t>Fifth level</a:t>
            </a:r>
            <a:endParaRPr lang="en-US"/>
          </a:p>
        </p:txBody>
      </p:sp>
      <p:sp>
        <p:nvSpPr>
          <p:cNvPr id="4" name="Date Placeholder 3">
            <a:extLst>
              <a:ext uri="{FF2B5EF4-FFF2-40B4-BE49-F238E27FC236}">
                <a16:creationId xmlns:a16="http://schemas.microsoft.com/office/drawing/2014/main" xmlns="" id="{34BA2DEB-4209-EF4B-AB0A-7D0DCE8E608F}"/>
              </a:ext>
            </a:extLst>
          </p:cNvPr>
          <p:cNvSpPr>
            <a:spLocks noGrp="1"/>
          </p:cNvSpPr>
          <p:nvPr>
            <p:ph type="dt" sz="half" idx="10"/>
          </p:nvPr>
        </p:nvSpPr>
        <p:spPr/>
        <p:txBody>
          <a:bodyPr/>
          <a:lstStyle/>
          <a:p>
            <a:fld id="{84C761C6-AB2C-C049-87CA-467818835652}" type="datetimeFigureOut">
              <a:rPr lang="en-US" smtClean="0"/>
              <a:t>10/31/2019</a:t>
            </a:fld>
            <a:endParaRPr lang="en-US"/>
          </a:p>
        </p:txBody>
      </p:sp>
      <p:sp>
        <p:nvSpPr>
          <p:cNvPr id="5" name="Footer Placeholder 4">
            <a:extLst>
              <a:ext uri="{FF2B5EF4-FFF2-40B4-BE49-F238E27FC236}">
                <a16:creationId xmlns:a16="http://schemas.microsoft.com/office/drawing/2014/main" xmlns="" id="{558283D9-5A46-2248-9ECF-93494EFBCC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D8A5967-B32E-CC4F-B6F6-CFEA05CBA882}"/>
              </a:ext>
            </a:extLst>
          </p:cNvPr>
          <p:cNvSpPr>
            <a:spLocks noGrp="1"/>
          </p:cNvSpPr>
          <p:nvPr>
            <p:ph type="sldNum" sz="quarter" idx="12"/>
          </p:nvPr>
        </p:nvSpPr>
        <p:spPr/>
        <p:txBody>
          <a:bodyPr/>
          <a:lstStyle/>
          <a:p>
            <a:fld id="{9A1DFFE8-B793-274B-B227-80004A139601}" type="slidenum">
              <a:rPr lang="en-US" smtClean="0"/>
              <a:t>‹#›</a:t>
            </a:fld>
            <a:endParaRPr lang="en-US"/>
          </a:p>
        </p:txBody>
      </p:sp>
    </p:spTree>
    <p:extLst>
      <p:ext uri="{BB962C8B-B14F-4D97-AF65-F5344CB8AC3E}">
        <p14:creationId xmlns:p14="http://schemas.microsoft.com/office/powerpoint/2010/main" val="34942707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171F6C-1FC7-9846-99A4-87D96F520A8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D8F5CC42-E4F1-AA43-B593-8DDDC97945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Edit Master text styles</a:t>
            </a:r>
          </a:p>
        </p:txBody>
      </p:sp>
      <p:sp>
        <p:nvSpPr>
          <p:cNvPr id="4" name="Date Placeholder 3">
            <a:extLst>
              <a:ext uri="{FF2B5EF4-FFF2-40B4-BE49-F238E27FC236}">
                <a16:creationId xmlns:a16="http://schemas.microsoft.com/office/drawing/2014/main" xmlns="" id="{6A611C55-7D00-8247-B34C-DD9EE527755D}"/>
              </a:ext>
            </a:extLst>
          </p:cNvPr>
          <p:cNvSpPr>
            <a:spLocks noGrp="1"/>
          </p:cNvSpPr>
          <p:nvPr>
            <p:ph type="dt" sz="half" idx="10"/>
          </p:nvPr>
        </p:nvSpPr>
        <p:spPr/>
        <p:txBody>
          <a:bodyPr/>
          <a:lstStyle/>
          <a:p>
            <a:fld id="{84C761C6-AB2C-C049-87CA-467818835652}" type="datetimeFigureOut">
              <a:rPr lang="en-US" smtClean="0"/>
              <a:t>10/31/2019</a:t>
            </a:fld>
            <a:endParaRPr lang="en-US"/>
          </a:p>
        </p:txBody>
      </p:sp>
      <p:sp>
        <p:nvSpPr>
          <p:cNvPr id="5" name="Footer Placeholder 4">
            <a:extLst>
              <a:ext uri="{FF2B5EF4-FFF2-40B4-BE49-F238E27FC236}">
                <a16:creationId xmlns:a16="http://schemas.microsoft.com/office/drawing/2014/main" xmlns="" id="{2473E518-4C7F-934B-A071-8167D7CF56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4C26D04-E1A2-074E-B9CC-7000684AAA1B}"/>
              </a:ext>
            </a:extLst>
          </p:cNvPr>
          <p:cNvSpPr>
            <a:spLocks noGrp="1"/>
          </p:cNvSpPr>
          <p:nvPr>
            <p:ph type="sldNum" sz="quarter" idx="12"/>
          </p:nvPr>
        </p:nvSpPr>
        <p:spPr/>
        <p:txBody>
          <a:bodyPr/>
          <a:lstStyle/>
          <a:p>
            <a:fld id="{9A1DFFE8-B793-274B-B227-80004A139601}" type="slidenum">
              <a:rPr lang="en-US" smtClean="0"/>
              <a:t>‹#›</a:t>
            </a:fld>
            <a:endParaRPr lang="en-US"/>
          </a:p>
        </p:txBody>
      </p:sp>
    </p:spTree>
    <p:extLst>
      <p:ext uri="{BB962C8B-B14F-4D97-AF65-F5344CB8AC3E}">
        <p14:creationId xmlns:p14="http://schemas.microsoft.com/office/powerpoint/2010/main" val="3291891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Are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EB10A6-8A31-FD45-8362-5E92D96EDEA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6A252DF3-B778-F347-9604-D6161DBCA063}"/>
              </a:ext>
            </a:extLst>
          </p:cNvPr>
          <p:cNvSpPr>
            <a:spLocks noGrp="1"/>
          </p:cNvSpPr>
          <p:nvPr>
            <p:ph sz="half" idx="1"/>
          </p:nvPr>
        </p:nvSpPr>
        <p:spPr>
          <a:xfrm>
            <a:off x="838200" y="1825625"/>
            <a:ext cx="5181600" cy="4351338"/>
          </a:xfrm>
        </p:spPr>
        <p:txBody>
          <a:bodyPr/>
          <a:lstStyle/>
          <a:p>
            <a:pPr lvl="0"/>
            <a:r>
              <a:rPr lang="en-GB"/>
              <a:t>Edit Master text styles</a:t>
            </a:r>
          </a:p>
          <a:p>
            <a:pPr lvl="1"/>
            <a:r>
              <a:rPr lang="en-GB"/>
              <a:t>Second level</a:t>
            </a:r>
          </a:p>
          <a:p>
            <a:pPr lvl="2"/>
            <a:r>
              <a:rPr lang="en-GB"/>
              <a:t>Third level</a:t>
            </a:r>
          </a:p>
          <a:p>
            <a:pPr lvl="3"/>
            <a:r>
              <a:rPr lang="en-GB"/>
              <a:t>Quarter level</a:t>
            </a:r>
          </a:p>
          <a:p>
            <a:pPr lvl="4"/>
            <a:r>
              <a:rPr lang="en-GB"/>
              <a:t>Fifth level</a:t>
            </a:r>
            <a:endParaRPr lang="en-US"/>
          </a:p>
        </p:txBody>
      </p:sp>
      <p:sp>
        <p:nvSpPr>
          <p:cNvPr id="4" name="Content Placeholder 3">
            <a:extLst>
              <a:ext uri="{FF2B5EF4-FFF2-40B4-BE49-F238E27FC236}">
                <a16:creationId xmlns:a16="http://schemas.microsoft.com/office/drawing/2014/main" xmlns="" id="{C20EA424-9553-744F-BD39-0D78606052D8}"/>
              </a:ext>
            </a:extLst>
          </p:cNvPr>
          <p:cNvSpPr>
            <a:spLocks noGrp="1"/>
          </p:cNvSpPr>
          <p:nvPr>
            <p:ph sz="half" idx="2"/>
          </p:nvPr>
        </p:nvSpPr>
        <p:spPr>
          <a:xfrm>
            <a:off x="6172200" y="1825625"/>
            <a:ext cx="5181600" cy="4351338"/>
          </a:xfrm>
        </p:spPr>
        <p:txBody>
          <a:bodyPr/>
          <a:lstStyle/>
          <a:p>
            <a:pPr lvl="0"/>
            <a:r>
              <a:rPr lang="en-GB"/>
              <a:t>Edit Master text styles</a:t>
            </a:r>
          </a:p>
          <a:p>
            <a:pPr lvl="1"/>
            <a:r>
              <a:rPr lang="en-GB"/>
              <a:t>Second level</a:t>
            </a:r>
          </a:p>
          <a:p>
            <a:pPr lvl="2"/>
            <a:r>
              <a:rPr lang="en-GB"/>
              <a:t>Third level</a:t>
            </a:r>
          </a:p>
          <a:p>
            <a:pPr lvl="3"/>
            <a:r>
              <a:rPr lang="en-GB"/>
              <a:t>Quarter level</a:t>
            </a:r>
          </a:p>
          <a:p>
            <a:pPr lvl="4"/>
            <a:r>
              <a:rPr lang="en-GB"/>
              <a:t>Fifth level</a:t>
            </a:r>
            <a:endParaRPr lang="en-US"/>
          </a:p>
        </p:txBody>
      </p:sp>
      <p:sp>
        <p:nvSpPr>
          <p:cNvPr id="5" name="Date Placeholder 4">
            <a:extLst>
              <a:ext uri="{FF2B5EF4-FFF2-40B4-BE49-F238E27FC236}">
                <a16:creationId xmlns:a16="http://schemas.microsoft.com/office/drawing/2014/main" xmlns="" id="{C305AFB0-B2E0-0C44-8338-F9B5008A1B01}"/>
              </a:ext>
            </a:extLst>
          </p:cNvPr>
          <p:cNvSpPr>
            <a:spLocks noGrp="1"/>
          </p:cNvSpPr>
          <p:nvPr>
            <p:ph type="dt" sz="half" idx="10"/>
          </p:nvPr>
        </p:nvSpPr>
        <p:spPr/>
        <p:txBody>
          <a:bodyPr/>
          <a:lstStyle/>
          <a:p>
            <a:fld id="{84C761C6-AB2C-C049-87CA-467818835652}" type="datetimeFigureOut">
              <a:rPr lang="en-US" smtClean="0"/>
              <a:t>10/31/2019</a:t>
            </a:fld>
            <a:endParaRPr lang="en-US"/>
          </a:p>
        </p:txBody>
      </p:sp>
      <p:sp>
        <p:nvSpPr>
          <p:cNvPr id="6" name="Footer Placeholder 5">
            <a:extLst>
              <a:ext uri="{FF2B5EF4-FFF2-40B4-BE49-F238E27FC236}">
                <a16:creationId xmlns:a16="http://schemas.microsoft.com/office/drawing/2014/main" xmlns="" id="{BE60321B-C85F-8F43-9BFD-3E42805DC1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9184957-096F-5145-86BD-F7EFF96AC687}"/>
              </a:ext>
            </a:extLst>
          </p:cNvPr>
          <p:cNvSpPr>
            <a:spLocks noGrp="1"/>
          </p:cNvSpPr>
          <p:nvPr>
            <p:ph type="sldNum" sz="quarter" idx="12"/>
          </p:nvPr>
        </p:nvSpPr>
        <p:spPr/>
        <p:txBody>
          <a:bodyPr/>
          <a:lstStyle/>
          <a:p>
            <a:fld id="{9A1DFFE8-B793-274B-B227-80004A139601}" type="slidenum">
              <a:rPr lang="en-US" smtClean="0"/>
              <a:t>‹#›</a:t>
            </a:fld>
            <a:endParaRPr lang="en-US"/>
          </a:p>
        </p:txBody>
      </p:sp>
    </p:spTree>
    <p:extLst>
      <p:ext uri="{BB962C8B-B14F-4D97-AF65-F5344CB8AC3E}">
        <p14:creationId xmlns:p14="http://schemas.microsoft.com/office/powerpoint/2010/main" val="39242743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501172-14CF-7446-B606-C3739C2F7AC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740D6FEE-4DFE-DE45-9902-19C94D0C6A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p>
        </p:txBody>
      </p:sp>
      <p:sp>
        <p:nvSpPr>
          <p:cNvPr id="4" name="Content Placeholder 3">
            <a:extLst>
              <a:ext uri="{FF2B5EF4-FFF2-40B4-BE49-F238E27FC236}">
                <a16:creationId xmlns:a16="http://schemas.microsoft.com/office/drawing/2014/main" xmlns="" id="{120C9A4E-AEA5-214B-B3C2-B513B856EFDD}"/>
              </a:ext>
            </a:extLst>
          </p:cNvPr>
          <p:cNvSpPr>
            <a:spLocks noGrp="1"/>
          </p:cNvSpPr>
          <p:nvPr>
            <p:ph sz="half" idx="2"/>
          </p:nvPr>
        </p:nvSpPr>
        <p:spPr>
          <a:xfrm>
            <a:off x="839788" y="2505075"/>
            <a:ext cx="5157787" cy="3684588"/>
          </a:xfrm>
        </p:spPr>
        <p:txBody>
          <a:bodyPr/>
          <a:lstStyle/>
          <a:p>
            <a:pPr lvl="0"/>
            <a:r>
              <a:rPr lang="en-GB"/>
              <a:t>Edit Master text styles</a:t>
            </a:r>
          </a:p>
          <a:p>
            <a:pPr lvl="1"/>
            <a:r>
              <a:rPr lang="en-GB"/>
              <a:t>Second level</a:t>
            </a:r>
          </a:p>
          <a:p>
            <a:pPr lvl="2"/>
            <a:r>
              <a:rPr lang="en-GB"/>
              <a:t>Third level</a:t>
            </a:r>
          </a:p>
          <a:p>
            <a:pPr lvl="3"/>
            <a:r>
              <a:rPr lang="en-GB"/>
              <a:t>Quarter level</a:t>
            </a:r>
          </a:p>
          <a:p>
            <a:pPr lvl="4"/>
            <a:r>
              <a:rPr lang="en-GB"/>
              <a:t>Fifth level</a:t>
            </a:r>
            <a:endParaRPr lang="en-US"/>
          </a:p>
        </p:txBody>
      </p:sp>
      <p:sp>
        <p:nvSpPr>
          <p:cNvPr id="5" name="Text Placeholder 4">
            <a:extLst>
              <a:ext uri="{FF2B5EF4-FFF2-40B4-BE49-F238E27FC236}">
                <a16:creationId xmlns:a16="http://schemas.microsoft.com/office/drawing/2014/main" xmlns="" id="{EBB2ED75-9FA7-764B-A288-3B955C1C4B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p>
        </p:txBody>
      </p:sp>
      <p:sp>
        <p:nvSpPr>
          <p:cNvPr id="6" name="Content Placeholder 5">
            <a:extLst>
              <a:ext uri="{FF2B5EF4-FFF2-40B4-BE49-F238E27FC236}">
                <a16:creationId xmlns:a16="http://schemas.microsoft.com/office/drawing/2014/main" xmlns="" id="{60CCC562-E5EF-2A47-B27F-400FCC710F69}"/>
              </a:ext>
            </a:extLst>
          </p:cNvPr>
          <p:cNvSpPr>
            <a:spLocks noGrp="1"/>
          </p:cNvSpPr>
          <p:nvPr>
            <p:ph sz="quarter" idx="4"/>
          </p:nvPr>
        </p:nvSpPr>
        <p:spPr>
          <a:xfrm>
            <a:off x="6172200" y="2505075"/>
            <a:ext cx="5183188" cy="3684588"/>
          </a:xfrm>
        </p:spPr>
        <p:txBody>
          <a:bodyPr/>
          <a:lstStyle/>
          <a:p>
            <a:pPr lvl="0"/>
            <a:r>
              <a:rPr lang="en-GB"/>
              <a:t>Edit Master text styles</a:t>
            </a:r>
          </a:p>
          <a:p>
            <a:pPr lvl="1"/>
            <a:r>
              <a:rPr lang="en-GB"/>
              <a:t>Second level</a:t>
            </a:r>
          </a:p>
          <a:p>
            <a:pPr lvl="2"/>
            <a:r>
              <a:rPr lang="en-GB"/>
              <a:t>Third level</a:t>
            </a:r>
          </a:p>
          <a:p>
            <a:pPr lvl="3"/>
            <a:r>
              <a:rPr lang="en-GB"/>
              <a:t>Quarter level</a:t>
            </a:r>
          </a:p>
          <a:p>
            <a:pPr lvl="4"/>
            <a:r>
              <a:rPr lang="en-GB"/>
              <a:t>Fifth level</a:t>
            </a:r>
            <a:endParaRPr lang="en-US"/>
          </a:p>
        </p:txBody>
      </p:sp>
      <p:sp>
        <p:nvSpPr>
          <p:cNvPr id="7" name="Date Placeholder 6">
            <a:extLst>
              <a:ext uri="{FF2B5EF4-FFF2-40B4-BE49-F238E27FC236}">
                <a16:creationId xmlns:a16="http://schemas.microsoft.com/office/drawing/2014/main" xmlns="" id="{7E28F107-0FF7-B64B-BB56-7138C1BDD861}"/>
              </a:ext>
            </a:extLst>
          </p:cNvPr>
          <p:cNvSpPr>
            <a:spLocks noGrp="1"/>
          </p:cNvSpPr>
          <p:nvPr>
            <p:ph type="dt" sz="half" idx="10"/>
          </p:nvPr>
        </p:nvSpPr>
        <p:spPr/>
        <p:txBody>
          <a:bodyPr/>
          <a:lstStyle/>
          <a:p>
            <a:fld id="{84C761C6-AB2C-C049-87CA-467818835652}" type="datetimeFigureOut">
              <a:rPr lang="en-US" smtClean="0"/>
              <a:t>10/31/2019</a:t>
            </a:fld>
            <a:endParaRPr lang="en-US"/>
          </a:p>
        </p:txBody>
      </p:sp>
      <p:sp>
        <p:nvSpPr>
          <p:cNvPr id="8" name="Footer Placeholder 7">
            <a:extLst>
              <a:ext uri="{FF2B5EF4-FFF2-40B4-BE49-F238E27FC236}">
                <a16:creationId xmlns:a16="http://schemas.microsoft.com/office/drawing/2014/main" xmlns="" id="{474960F5-A301-BF4C-86C5-B7EA9374A4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C24862D-8DE1-2B44-8E11-7EDF8C9288C4}"/>
              </a:ext>
            </a:extLst>
          </p:cNvPr>
          <p:cNvSpPr>
            <a:spLocks noGrp="1"/>
          </p:cNvSpPr>
          <p:nvPr>
            <p:ph type="sldNum" sz="quarter" idx="12"/>
          </p:nvPr>
        </p:nvSpPr>
        <p:spPr/>
        <p:txBody>
          <a:bodyPr/>
          <a:lstStyle/>
          <a:p>
            <a:fld id="{9A1DFFE8-B793-274B-B227-80004A139601}" type="slidenum">
              <a:rPr lang="en-US" smtClean="0"/>
              <a:t>‹#›</a:t>
            </a:fld>
            <a:endParaRPr lang="en-US"/>
          </a:p>
        </p:txBody>
      </p:sp>
    </p:spTree>
    <p:extLst>
      <p:ext uri="{BB962C8B-B14F-4D97-AF65-F5344CB8AC3E}">
        <p14:creationId xmlns:p14="http://schemas.microsoft.com/office/powerpoint/2010/main" val="1760877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1E4F4D-530A-6144-8FE4-B8AF6186B12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BF89A6A1-26BF-D448-84E9-C733696471FE}"/>
              </a:ext>
            </a:extLst>
          </p:cNvPr>
          <p:cNvSpPr>
            <a:spLocks noGrp="1"/>
          </p:cNvSpPr>
          <p:nvPr>
            <p:ph type="dt" sz="half" idx="10"/>
          </p:nvPr>
        </p:nvSpPr>
        <p:spPr/>
        <p:txBody>
          <a:bodyPr/>
          <a:lstStyle/>
          <a:p>
            <a:fld id="{84C761C6-AB2C-C049-87CA-467818835652}" type="datetimeFigureOut">
              <a:rPr lang="en-US" smtClean="0"/>
              <a:t>10/31/2019</a:t>
            </a:fld>
            <a:endParaRPr lang="en-US"/>
          </a:p>
        </p:txBody>
      </p:sp>
      <p:sp>
        <p:nvSpPr>
          <p:cNvPr id="4" name="Footer Placeholder 3">
            <a:extLst>
              <a:ext uri="{FF2B5EF4-FFF2-40B4-BE49-F238E27FC236}">
                <a16:creationId xmlns:a16="http://schemas.microsoft.com/office/drawing/2014/main" xmlns="" id="{FA401100-EB49-4C4E-8D8B-FAD3133F54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E77B1D2-42D2-294F-A5CB-002910E1AEB5}"/>
              </a:ext>
            </a:extLst>
          </p:cNvPr>
          <p:cNvSpPr>
            <a:spLocks noGrp="1"/>
          </p:cNvSpPr>
          <p:nvPr>
            <p:ph type="sldNum" sz="quarter" idx="12"/>
          </p:nvPr>
        </p:nvSpPr>
        <p:spPr/>
        <p:txBody>
          <a:bodyPr/>
          <a:lstStyle/>
          <a:p>
            <a:fld id="{9A1DFFE8-B793-274B-B227-80004A139601}" type="slidenum">
              <a:rPr lang="en-US" smtClean="0"/>
              <a:t>‹#›</a:t>
            </a:fld>
            <a:endParaRPr lang="en-US"/>
          </a:p>
        </p:txBody>
      </p:sp>
    </p:spTree>
    <p:extLst>
      <p:ext uri="{BB962C8B-B14F-4D97-AF65-F5344CB8AC3E}">
        <p14:creationId xmlns:p14="http://schemas.microsoft.com/office/powerpoint/2010/main" val="934518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9203DBB-A8A4-E34A-BB9B-9EDAFC1CFBAB}"/>
              </a:ext>
            </a:extLst>
          </p:cNvPr>
          <p:cNvSpPr>
            <a:spLocks noGrp="1"/>
          </p:cNvSpPr>
          <p:nvPr>
            <p:ph type="dt" sz="half" idx="10"/>
          </p:nvPr>
        </p:nvSpPr>
        <p:spPr/>
        <p:txBody>
          <a:bodyPr/>
          <a:lstStyle/>
          <a:p>
            <a:fld id="{84C761C6-AB2C-C049-87CA-467818835652}" type="datetimeFigureOut">
              <a:rPr lang="en-US" smtClean="0"/>
              <a:t>10/31/2019</a:t>
            </a:fld>
            <a:endParaRPr lang="en-US"/>
          </a:p>
        </p:txBody>
      </p:sp>
      <p:sp>
        <p:nvSpPr>
          <p:cNvPr id="3" name="Footer Placeholder 2">
            <a:extLst>
              <a:ext uri="{FF2B5EF4-FFF2-40B4-BE49-F238E27FC236}">
                <a16:creationId xmlns:a16="http://schemas.microsoft.com/office/drawing/2014/main" xmlns="" id="{D23BADC0-CBCC-DA4B-9A88-509EFA0057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502F506-B77F-BC41-99CD-05E8E590B978}"/>
              </a:ext>
            </a:extLst>
          </p:cNvPr>
          <p:cNvSpPr>
            <a:spLocks noGrp="1"/>
          </p:cNvSpPr>
          <p:nvPr>
            <p:ph type="sldNum" sz="quarter" idx="12"/>
          </p:nvPr>
        </p:nvSpPr>
        <p:spPr/>
        <p:txBody>
          <a:bodyPr/>
          <a:lstStyle/>
          <a:p>
            <a:fld id="{9A1DFFE8-B793-274B-B227-80004A139601}" type="slidenum">
              <a:rPr lang="en-US" smtClean="0"/>
              <a:t>‹#›</a:t>
            </a:fld>
            <a:endParaRPr lang="en-US"/>
          </a:p>
        </p:txBody>
      </p:sp>
    </p:spTree>
    <p:extLst>
      <p:ext uri="{BB962C8B-B14F-4D97-AF65-F5344CB8AC3E}">
        <p14:creationId xmlns:p14="http://schemas.microsoft.com/office/powerpoint/2010/main" val="1743722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F5ED18-DE02-BB4B-9CE0-F639D081566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7FF239A8-0E6E-A54C-B73E-60908D1A1B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Edit Master text styles</a:t>
            </a:r>
          </a:p>
          <a:p>
            <a:pPr lvl="1"/>
            <a:r>
              <a:rPr lang="en-GB"/>
              <a:t>Second level</a:t>
            </a:r>
          </a:p>
          <a:p>
            <a:pPr lvl="2"/>
            <a:r>
              <a:rPr lang="en-GB"/>
              <a:t>Third level</a:t>
            </a:r>
          </a:p>
          <a:p>
            <a:pPr lvl="3"/>
            <a:r>
              <a:rPr lang="en-GB"/>
              <a:t>Quarter level</a:t>
            </a:r>
          </a:p>
          <a:p>
            <a:pPr lvl="4"/>
            <a:r>
              <a:rPr lang="en-GB"/>
              <a:t>Fifth level</a:t>
            </a:r>
            <a:endParaRPr lang="en-US"/>
          </a:p>
        </p:txBody>
      </p:sp>
      <p:sp>
        <p:nvSpPr>
          <p:cNvPr id="4" name="Text Placeholder 3">
            <a:extLst>
              <a:ext uri="{FF2B5EF4-FFF2-40B4-BE49-F238E27FC236}">
                <a16:creationId xmlns:a16="http://schemas.microsoft.com/office/drawing/2014/main" xmlns="" id="{7F0010F0-3FBC-CB41-8430-1BC740716D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Edit Master text styles</a:t>
            </a:r>
          </a:p>
        </p:txBody>
      </p:sp>
      <p:sp>
        <p:nvSpPr>
          <p:cNvPr id="5" name="Date Placeholder 4">
            <a:extLst>
              <a:ext uri="{FF2B5EF4-FFF2-40B4-BE49-F238E27FC236}">
                <a16:creationId xmlns:a16="http://schemas.microsoft.com/office/drawing/2014/main" xmlns="" id="{66ADD16A-BE40-1E42-A3A2-C5EDEB4FD09F}"/>
              </a:ext>
            </a:extLst>
          </p:cNvPr>
          <p:cNvSpPr>
            <a:spLocks noGrp="1"/>
          </p:cNvSpPr>
          <p:nvPr>
            <p:ph type="dt" sz="half" idx="10"/>
          </p:nvPr>
        </p:nvSpPr>
        <p:spPr/>
        <p:txBody>
          <a:bodyPr/>
          <a:lstStyle/>
          <a:p>
            <a:fld id="{84C761C6-AB2C-C049-87CA-467818835652}" type="datetimeFigureOut">
              <a:rPr lang="en-US" smtClean="0"/>
              <a:t>10/31/2019</a:t>
            </a:fld>
            <a:endParaRPr lang="en-US"/>
          </a:p>
        </p:txBody>
      </p:sp>
      <p:sp>
        <p:nvSpPr>
          <p:cNvPr id="6" name="Footer Placeholder 5">
            <a:extLst>
              <a:ext uri="{FF2B5EF4-FFF2-40B4-BE49-F238E27FC236}">
                <a16:creationId xmlns:a16="http://schemas.microsoft.com/office/drawing/2014/main" xmlns="" id="{837C571B-287F-6C4E-9520-3A04DB49EB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D70D5EB-E461-8D43-BBB1-CF581FD46414}"/>
              </a:ext>
            </a:extLst>
          </p:cNvPr>
          <p:cNvSpPr>
            <a:spLocks noGrp="1"/>
          </p:cNvSpPr>
          <p:nvPr>
            <p:ph type="sldNum" sz="quarter" idx="12"/>
          </p:nvPr>
        </p:nvSpPr>
        <p:spPr/>
        <p:txBody>
          <a:bodyPr/>
          <a:lstStyle/>
          <a:p>
            <a:fld id="{9A1DFFE8-B793-274B-B227-80004A139601}" type="slidenum">
              <a:rPr lang="en-US" smtClean="0"/>
              <a:t>‹#›</a:t>
            </a:fld>
            <a:endParaRPr lang="en-US"/>
          </a:p>
        </p:txBody>
      </p:sp>
    </p:spTree>
    <p:extLst>
      <p:ext uri="{BB962C8B-B14F-4D97-AF65-F5344CB8AC3E}">
        <p14:creationId xmlns:p14="http://schemas.microsoft.com/office/powerpoint/2010/main" val="13465796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6622FA-BAD9-ED45-807D-719BE102BA5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C0B79B73-80E5-C246-A37A-73B382FF47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C4D14DD-2286-D342-9F42-6EC3BF36A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Edit Master text styles</a:t>
            </a:r>
          </a:p>
        </p:txBody>
      </p:sp>
      <p:sp>
        <p:nvSpPr>
          <p:cNvPr id="5" name="Date Placeholder 4">
            <a:extLst>
              <a:ext uri="{FF2B5EF4-FFF2-40B4-BE49-F238E27FC236}">
                <a16:creationId xmlns:a16="http://schemas.microsoft.com/office/drawing/2014/main" xmlns="" id="{6E58D9F9-E134-B449-9A90-F44BD07D6EA2}"/>
              </a:ext>
            </a:extLst>
          </p:cNvPr>
          <p:cNvSpPr>
            <a:spLocks noGrp="1"/>
          </p:cNvSpPr>
          <p:nvPr>
            <p:ph type="dt" sz="half" idx="10"/>
          </p:nvPr>
        </p:nvSpPr>
        <p:spPr/>
        <p:txBody>
          <a:bodyPr/>
          <a:lstStyle/>
          <a:p>
            <a:fld id="{84C761C6-AB2C-C049-87CA-467818835652}" type="datetimeFigureOut">
              <a:rPr lang="en-US" smtClean="0"/>
              <a:t>10/31/2019</a:t>
            </a:fld>
            <a:endParaRPr lang="en-US"/>
          </a:p>
        </p:txBody>
      </p:sp>
      <p:sp>
        <p:nvSpPr>
          <p:cNvPr id="6" name="Footer Placeholder 5">
            <a:extLst>
              <a:ext uri="{FF2B5EF4-FFF2-40B4-BE49-F238E27FC236}">
                <a16:creationId xmlns:a16="http://schemas.microsoft.com/office/drawing/2014/main" xmlns="" id="{A07C4738-8E5F-5048-B196-47B99E0964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D7B8441-0F7C-8544-A241-8A962CFB3A6E}"/>
              </a:ext>
            </a:extLst>
          </p:cNvPr>
          <p:cNvSpPr>
            <a:spLocks noGrp="1"/>
          </p:cNvSpPr>
          <p:nvPr>
            <p:ph type="sldNum" sz="quarter" idx="12"/>
          </p:nvPr>
        </p:nvSpPr>
        <p:spPr/>
        <p:txBody>
          <a:bodyPr/>
          <a:lstStyle/>
          <a:p>
            <a:fld id="{9A1DFFE8-B793-274B-B227-80004A139601}" type="slidenum">
              <a:rPr lang="en-US" smtClean="0"/>
              <a:t>‹#›</a:t>
            </a:fld>
            <a:endParaRPr lang="en-US"/>
          </a:p>
        </p:txBody>
      </p:sp>
    </p:spTree>
    <p:extLst>
      <p:ext uri="{BB962C8B-B14F-4D97-AF65-F5344CB8AC3E}">
        <p14:creationId xmlns:p14="http://schemas.microsoft.com/office/powerpoint/2010/main" val="250970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4E7FE44-8A09-3F48-89F1-9FF969331A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5194AEC0-64D0-FD4D-B53A-18B5EA2834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Edit Master text styles</a:t>
            </a:r>
          </a:p>
          <a:p>
            <a:pPr lvl="1"/>
            <a:r>
              <a:rPr lang="en-GB"/>
              <a:t>Second level</a:t>
            </a:r>
          </a:p>
          <a:p>
            <a:pPr lvl="2"/>
            <a:r>
              <a:rPr lang="en-GB"/>
              <a:t>Third level</a:t>
            </a:r>
          </a:p>
          <a:p>
            <a:pPr lvl="3"/>
            <a:r>
              <a:rPr lang="en-GB"/>
              <a:t>Quarter level</a:t>
            </a:r>
          </a:p>
          <a:p>
            <a:pPr lvl="4"/>
            <a:r>
              <a:rPr lang="en-GB"/>
              <a:t>Fifth level</a:t>
            </a:r>
            <a:endParaRPr lang="en-US"/>
          </a:p>
        </p:txBody>
      </p:sp>
      <p:sp>
        <p:nvSpPr>
          <p:cNvPr id="4" name="Date Placeholder 3">
            <a:extLst>
              <a:ext uri="{FF2B5EF4-FFF2-40B4-BE49-F238E27FC236}">
                <a16:creationId xmlns:a16="http://schemas.microsoft.com/office/drawing/2014/main" xmlns="" id="{A47703FC-14C9-B746-8843-12A490FEED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C761C6-AB2C-C049-87CA-467818835652}" type="datetimeFigureOut">
              <a:rPr lang="en-US" smtClean="0"/>
              <a:t>10/31/2019</a:t>
            </a:fld>
            <a:endParaRPr lang="en-US"/>
          </a:p>
        </p:txBody>
      </p:sp>
      <p:sp>
        <p:nvSpPr>
          <p:cNvPr id="5" name="Footer Placeholder 4">
            <a:extLst>
              <a:ext uri="{FF2B5EF4-FFF2-40B4-BE49-F238E27FC236}">
                <a16:creationId xmlns:a16="http://schemas.microsoft.com/office/drawing/2014/main" xmlns="" id="{57A3DFC1-A2FD-7547-9415-629A4FCFDF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73B6BDA-1D3F-5D45-B37B-617181E269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1DFFE8-B793-274B-B227-80004A139601}" type="slidenum">
              <a:rPr lang="en-US" smtClean="0"/>
              <a:t>‹#›</a:t>
            </a:fld>
            <a:endParaRPr lang="en-US"/>
          </a:p>
        </p:txBody>
      </p:sp>
    </p:spTree>
    <p:extLst>
      <p:ext uri="{BB962C8B-B14F-4D97-AF65-F5344CB8AC3E}">
        <p14:creationId xmlns:p14="http://schemas.microsoft.com/office/powerpoint/2010/main" val="1961014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video" Target="https://www.youtube.com/embed/lA-zdh_bQBo" TargetMode="External"/><Relationship Id="rId5" Type="http://schemas.openxmlformats.org/officeDocument/2006/relationships/image" Target="../media/image3.jpeg"/><Relationship Id="rId4" Type="http://schemas.openxmlformats.org/officeDocument/2006/relationships/image" Target="../media/image12.jpeg"/></Relationships>
</file>

<file path=ppt/slides/_rels/slide106.xml.rels><?xml version="1.0" encoding="UTF-8" standalone="yes"?>
<Relationships xmlns="http://schemas.openxmlformats.org/package/2006/relationships"><Relationship Id="rId3" Type="http://schemas.openxmlformats.org/officeDocument/2006/relationships/hyperlink" Target="http://www.coso.org/Publications/NCFFR.pdf" TargetMode="External"/><Relationship Id="rId2" Type="http://schemas.openxmlformats.org/officeDocument/2006/relationships/hyperlink" Target="http://link.springer.com/content/pdf/10.1023/A:1017554318867.pdf"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ideo" Target="https://www.youtube.com/embed/ubGOBvTPRjw" TargetMode="External"/><Relationship Id="rId5" Type="http://schemas.openxmlformats.org/officeDocument/2006/relationships/image" Target="../media/image3.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www.youtube.com/embed/XBmJay_qdNc" TargetMode="External"/><Relationship Id="rId5" Type="http://schemas.openxmlformats.org/officeDocument/2006/relationships/image" Target="../media/image3.jpe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ideo" Target="https://www.youtube.com/embed/Onkd8tChC2A" TargetMode="External"/><Relationship Id="rId5" Type="http://schemas.openxmlformats.org/officeDocument/2006/relationships/image" Target="../media/image3.jpeg"/><Relationship Id="rId4" Type="http://schemas.openxmlformats.org/officeDocument/2006/relationships/image" Target="../media/image11.jpeg"/></Relationships>
</file>

<file path=ppt/slides/_rels/slide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eaceful pictures around ethic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903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711204" y="1385673"/>
            <a:ext cx="9308197" cy="59576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kern="1200">
                <a:solidFill>
                  <a:schemeClr val="tx1"/>
                </a:solidFill>
                <a:latin typeface="Arial Black" charset="0"/>
                <a:ea typeface="Arial Black" charset="0"/>
                <a:cs typeface="Arial Black" charset="0"/>
              </a:defRPr>
            </a:lvl1pPr>
          </a:lstStyle>
          <a:p>
            <a:r>
              <a:rPr lang="en-AU" sz="5400" dirty="0" smtClean="0">
                <a:solidFill>
                  <a:srgbClr val="FFFF00"/>
                </a:solidFill>
              </a:rPr>
              <a:t>Ethics and Financial Counselling</a:t>
            </a:r>
            <a:endParaRPr lang="en-AU" sz="5400" i="1" dirty="0">
              <a:solidFill>
                <a:srgbClr val="FFFF00"/>
              </a:solidFill>
            </a:endParaRPr>
          </a:p>
        </p:txBody>
      </p:sp>
      <p:sp>
        <p:nvSpPr>
          <p:cNvPr id="7" name="Subtitle 4"/>
          <p:cNvSpPr txBox="1">
            <a:spLocks/>
          </p:cNvSpPr>
          <p:nvPr/>
        </p:nvSpPr>
        <p:spPr>
          <a:xfrm>
            <a:off x="919181" y="3603103"/>
            <a:ext cx="10085294" cy="6976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46656F"/>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smtClean="0">
                <a:solidFill>
                  <a:srgbClr val="FFFF00"/>
                </a:solidFill>
                <a:latin typeface="Arial Black" charset="0"/>
                <a:ea typeface="Arial Black" charset="0"/>
                <a:cs typeface="Arial Black" charset="0"/>
              </a:rPr>
              <a:t>Navigating Complexity</a:t>
            </a:r>
            <a:endParaRPr lang="en-US" sz="4000" dirty="0">
              <a:solidFill>
                <a:srgbClr val="FFFF00"/>
              </a:solidFill>
              <a:latin typeface="Arial Black" charset="0"/>
              <a:ea typeface="Arial Black" charset="0"/>
              <a:cs typeface="Arial Black"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26944037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p:spPr>
        <p:txBody>
          <a:bodyPr vert="horz" lIns="0" tIns="0" rIns="0" bIns="0" rtlCol="0" anchor="b">
            <a:normAutofit/>
          </a:bodyPr>
          <a:lstStyle/>
          <a:p>
            <a:pPr eaLnBrk="1" hangingPunct="1"/>
            <a:r>
              <a:rPr lang="en-US" b="1" dirty="0" smtClean="0"/>
              <a:t>         What are ethics?</a:t>
            </a:r>
          </a:p>
        </p:txBody>
      </p:sp>
      <p:sp>
        <p:nvSpPr>
          <p:cNvPr id="195587" name="Rectangle 3"/>
          <p:cNvSpPr>
            <a:spLocks noChangeArrowheads="1"/>
          </p:cNvSpPr>
          <p:nvPr/>
        </p:nvSpPr>
        <p:spPr bwMode="auto">
          <a:xfrm>
            <a:off x="3076575" y="2284413"/>
            <a:ext cx="6032500" cy="1096962"/>
          </a:xfrm>
          <a:prstGeom prst="rect">
            <a:avLst/>
          </a:prstGeom>
          <a:solidFill>
            <a:schemeClr val="accent1"/>
          </a:solidFill>
          <a:ln w="12700">
            <a:solidFill>
              <a:schemeClr val="tx1"/>
            </a:solidFill>
            <a:miter lim="800000"/>
            <a:headEnd/>
            <a:tailEnd/>
          </a:ln>
          <a:effectLst>
            <a:outerShdw dist="107763" dir="13500000" algn="ctr" rotWithShape="0">
              <a:schemeClr val="bg2">
                <a:alpha val="50000"/>
              </a:schemeClr>
            </a:outerShdw>
          </a:effectLst>
        </p:spPr>
        <p:txBody>
          <a:bodyPr wrap="none" lIns="92075" tIns="46038" rIns="92075" bIns="46038"/>
          <a:lstStyle/>
          <a:p>
            <a:pPr algn="ctr" eaLnBrk="0" hangingPunct="0">
              <a:defRPr/>
            </a:pPr>
            <a:r>
              <a:rPr lang="en-US" sz="3200" b="1" dirty="0">
                <a:solidFill>
                  <a:srgbClr val="000000"/>
                </a:solidFill>
                <a:effectLst>
                  <a:outerShdw blurRad="38100" dist="38100" dir="2700000" algn="tl">
                    <a:srgbClr val="FFFFFF"/>
                  </a:outerShdw>
                </a:effectLst>
                <a:latin typeface="Times New Roman" charset="0"/>
              </a:rPr>
              <a:t>Ethics can be defined broadly as</a:t>
            </a:r>
          </a:p>
          <a:p>
            <a:pPr algn="ctr" eaLnBrk="0" hangingPunct="0">
              <a:defRPr/>
            </a:pPr>
            <a:r>
              <a:rPr lang="en-US" sz="3200" b="1" dirty="0">
                <a:solidFill>
                  <a:srgbClr val="000000"/>
                </a:solidFill>
                <a:effectLst>
                  <a:outerShdw blurRad="38100" dist="38100" dir="2700000" algn="tl">
                    <a:srgbClr val="FFFFFF"/>
                  </a:outerShdw>
                </a:effectLst>
                <a:latin typeface="Times New Roman" charset="0"/>
              </a:rPr>
              <a:t>a set of moral principles or values</a:t>
            </a:r>
          </a:p>
        </p:txBody>
      </p:sp>
      <p:sp>
        <p:nvSpPr>
          <p:cNvPr id="195588" name="Rectangle 4"/>
          <p:cNvSpPr>
            <a:spLocks noChangeArrowheads="1"/>
          </p:cNvSpPr>
          <p:nvPr/>
        </p:nvSpPr>
        <p:spPr bwMode="auto">
          <a:xfrm>
            <a:off x="3048000" y="3810001"/>
            <a:ext cx="6032500" cy="639763"/>
          </a:xfrm>
          <a:prstGeom prst="rect">
            <a:avLst/>
          </a:prstGeom>
          <a:solidFill>
            <a:schemeClr val="accent1"/>
          </a:solidFill>
          <a:ln w="12700">
            <a:solidFill>
              <a:schemeClr val="tx1"/>
            </a:solidFill>
            <a:miter lim="800000"/>
            <a:headEnd/>
            <a:tailEnd/>
          </a:ln>
          <a:effectLst>
            <a:outerShdw dist="107763" dir="13500000" algn="ctr" rotWithShape="0">
              <a:schemeClr val="bg2">
                <a:alpha val="50000"/>
              </a:schemeClr>
            </a:outerShdw>
          </a:effectLst>
        </p:spPr>
        <p:txBody>
          <a:bodyPr wrap="none" lIns="92075" tIns="46038" rIns="92075" bIns="46038"/>
          <a:lstStyle/>
          <a:p>
            <a:pPr algn="ctr" eaLnBrk="0" hangingPunct="0">
              <a:defRPr/>
            </a:pPr>
            <a:r>
              <a:rPr lang="en-US" sz="3200" b="1" dirty="0">
                <a:solidFill>
                  <a:srgbClr val="000000"/>
                </a:solidFill>
                <a:effectLst>
                  <a:outerShdw blurRad="38100" dist="38100" dir="2700000" algn="tl">
                    <a:srgbClr val="FFFFFF"/>
                  </a:outerShdw>
                </a:effectLst>
                <a:latin typeface="Times New Roman" charset="0"/>
              </a:rPr>
              <a:t>Each of us has such a set of values</a:t>
            </a:r>
          </a:p>
        </p:txBody>
      </p:sp>
      <p:sp>
        <p:nvSpPr>
          <p:cNvPr id="195589" name="Rectangle 5"/>
          <p:cNvSpPr>
            <a:spLocks noChangeArrowheads="1"/>
          </p:cNvSpPr>
          <p:nvPr/>
        </p:nvSpPr>
        <p:spPr bwMode="auto">
          <a:xfrm>
            <a:off x="3048000" y="4953001"/>
            <a:ext cx="6032500" cy="1096963"/>
          </a:xfrm>
          <a:prstGeom prst="rect">
            <a:avLst/>
          </a:prstGeom>
          <a:solidFill>
            <a:schemeClr val="accent1"/>
          </a:solidFill>
          <a:ln w="12700">
            <a:solidFill>
              <a:schemeClr val="tx1"/>
            </a:solidFill>
            <a:miter lim="800000"/>
            <a:headEnd/>
            <a:tailEnd/>
          </a:ln>
          <a:effectLst>
            <a:outerShdw dist="107763" dir="13500000" algn="ctr" rotWithShape="0">
              <a:schemeClr val="bg2">
                <a:alpha val="50000"/>
              </a:schemeClr>
            </a:outerShdw>
          </a:effectLst>
        </p:spPr>
        <p:txBody>
          <a:bodyPr wrap="none" lIns="92075" tIns="46038" rIns="92075" bIns="46038"/>
          <a:lstStyle/>
          <a:p>
            <a:pPr algn="ctr" eaLnBrk="0" hangingPunct="0">
              <a:defRPr/>
            </a:pPr>
            <a:r>
              <a:rPr lang="en-US" sz="3200" b="1" dirty="0">
                <a:solidFill>
                  <a:srgbClr val="000000"/>
                </a:solidFill>
                <a:effectLst>
                  <a:outerShdw blurRad="38100" dist="38100" dir="2700000" algn="tl">
                    <a:srgbClr val="FFFFFF"/>
                  </a:outerShdw>
                </a:effectLst>
                <a:latin typeface="Times New Roman" charset="0"/>
              </a:rPr>
              <a:t>We may or may not have</a:t>
            </a:r>
          </a:p>
          <a:p>
            <a:pPr algn="ctr" eaLnBrk="0" hangingPunct="0">
              <a:defRPr/>
            </a:pPr>
            <a:r>
              <a:rPr lang="en-US" sz="3200" b="1" dirty="0">
                <a:solidFill>
                  <a:srgbClr val="000000"/>
                </a:solidFill>
                <a:effectLst>
                  <a:outerShdw blurRad="38100" dist="38100" dir="2700000" algn="tl">
                    <a:srgbClr val="FFFFFF"/>
                  </a:outerShdw>
                </a:effectLst>
                <a:latin typeface="Times New Roman" charset="0"/>
              </a:rPr>
              <a:t>considered them explicitly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2449230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5587"/>
                                        </p:tgtEl>
                                        <p:attrNameLst>
                                          <p:attrName>style.visibility</p:attrName>
                                        </p:attrNameLst>
                                      </p:cBhvr>
                                      <p:to>
                                        <p:strVal val="visible"/>
                                      </p:to>
                                    </p:set>
                                    <p:animEffect transition="in" filter="wipe(left)">
                                      <p:cBhvr>
                                        <p:cTn id="7" dur="500"/>
                                        <p:tgtEl>
                                          <p:spTgt spid="19558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95588"/>
                                        </p:tgtEl>
                                        <p:attrNameLst>
                                          <p:attrName>style.visibility</p:attrName>
                                        </p:attrNameLst>
                                      </p:cBhvr>
                                      <p:to>
                                        <p:strVal val="visible"/>
                                      </p:to>
                                    </p:set>
                                    <p:animEffect transition="in" filter="strips(downRight)">
                                      <p:cBhvr>
                                        <p:cTn id="12" dur="500"/>
                                        <p:tgtEl>
                                          <p:spTgt spid="19558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95589"/>
                                        </p:tgtEl>
                                        <p:attrNameLst>
                                          <p:attrName>style.visibility</p:attrName>
                                        </p:attrNameLst>
                                      </p:cBhvr>
                                      <p:to>
                                        <p:strVal val="visible"/>
                                      </p:to>
                                    </p:set>
                                    <p:animEffect transition="in" filter="strips(downRight)">
                                      <p:cBhvr>
                                        <p:cTn id="17" dur="500"/>
                                        <p:tgtEl>
                                          <p:spTgt spid="195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7" grpId="0" animBg="1" autoUpdateAnimBg="0"/>
      <p:bldP spid="195588" grpId="0" animBg="1" autoUpdateAnimBg="0"/>
      <p:bldP spid="195589" grpId="0" animBg="1"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04314"/>
            <a:ext cx="10515600" cy="1325563"/>
          </a:xfrm>
        </p:spPr>
        <p:txBody>
          <a:bodyPr/>
          <a:lstStyle/>
          <a:p>
            <a:r>
              <a:rPr lang="en-AU" b="1" dirty="0"/>
              <a:t>Euphemistic language </a:t>
            </a:r>
            <a:endParaRPr lang="en-US" dirty="0"/>
          </a:p>
        </p:txBody>
      </p:sp>
      <p:sp>
        <p:nvSpPr>
          <p:cNvPr id="3" name="Content Placeholder 2"/>
          <p:cNvSpPr>
            <a:spLocks noGrp="1"/>
          </p:cNvSpPr>
          <p:nvPr>
            <p:ph idx="1"/>
          </p:nvPr>
        </p:nvSpPr>
        <p:spPr/>
        <p:txBody>
          <a:bodyPr>
            <a:normAutofit/>
          </a:bodyPr>
          <a:lstStyle/>
          <a:p>
            <a:r>
              <a:rPr lang="en-AU" sz="3200" dirty="0"/>
              <a:t>These mechanisms allows us to behave unethically without feeling bad about ourselves.  We justify it to ourselves in a way to feel good about our unethical behaviour</a:t>
            </a:r>
          </a:p>
          <a:p>
            <a:endParaRPr lang="en-AU" sz="3200" b="1" dirty="0"/>
          </a:p>
          <a:p>
            <a:r>
              <a:rPr lang="en-AU" sz="3200" b="1" dirty="0"/>
              <a:t>Euphemistic language </a:t>
            </a:r>
            <a:r>
              <a:rPr lang="en-AU" sz="3200" dirty="0"/>
              <a:t>– we name or label actions in a way that minimises the ethical overtones of this action </a:t>
            </a:r>
            <a:r>
              <a:rPr lang="en-AU" sz="3200" dirty="0" err="1"/>
              <a:t>eg</a:t>
            </a:r>
            <a:r>
              <a:rPr lang="en-AU" sz="3200" dirty="0"/>
              <a:t> troubled assets instead of toxic assets. Monitor employees use of internet  - spying on employees.  Make the action seem more right and less unethical</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2096711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022475" y="427038"/>
            <a:ext cx="10515600" cy="1325563"/>
          </a:xfrm>
        </p:spPr>
        <p:txBody>
          <a:bodyPr/>
          <a:lstStyle/>
          <a:p>
            <a:r>
              <a:rPr lang="en-US" dirty="0" smtClean="0">
                <a:ea typeface="ＭＳ Ｐゴシック" pitchFamily="-106" charset="-128"/>
              </a:rPr>
              <a:t>Moral Disengagement</a:t>
            </a:r>
          </a:p>
        </p:txBody>
      </p:sp>
      <p:sp>
        <p:nvSpPr>
          <p:cNvPr id="36867" name="Content Placeholder 2"/>
          <p:cNvSpPr>
            <a:spLocks noGrp="1"/>
          </p:cNvSpPr>
          <p:nvPr>
            <p:ph idx="1"/>
          </p:nvPr>
        </p:nvSpPr>
        <p:spPr>
          <a:xfrm>
            <a:off x="2022475" y="1752601"/>
            <a:ext cx="7556500" cy="4373563"/>
          </a:xfrm>
        </p:spPr>
        <p:txBody>
          <a:bodyPr>
            <a:normAutofit fontScale="92500" lnSpcReduction="10000"/>
          </a:bodyPr>
          <a:lstStyle/>
          <a:p>
            <a:r>
              <a:rPr lang="en-US" smtClean="0">
                <a:ea typeface="ＭＳ Ｐゴシック" pitchFamily="-106" charset="-128"/>
              </a:rPr>
              <a:t>The tendency for some individuals to deactivate their internal control system in order to feel okay about doing unethical things</a:t>
            </a:r>
          </a:p>
          <a:p>
            <a:r>
              <a:rPr lang="en-US" smtClean="0">
                <a:ea typeface="ＭＳ Ｐゴシック" pitchFamily="-106" charset="-128"/>
              </a:rPr>
              <a:t>Eight mechanisms used for doing this</a:t>
            </a:r>
          </a:p>
          <a:p>
            <a:pPr lvl="1"/>
            <a:r>
              <a:rPr lang="en-US" smtClean="0">
                <a:ea typeface="ＭＳ Ｐゴシック" pitchFamily="-106" charset="-128"/>
              </a:rPr>
              <a:t>Euphemistic language </a:t>
            </a:r>
          </a:p>
          <a:p>
            <a:pPr lvl="1"/>
            <a:r>
              <a:rPr lang="en-US" smtClean="0">
                <a:ea typeface="ＭＳ Ｐゴシック" pitchFamily="-106" charset="-128"/>
              </a:rPr>
              <a:t>Moral justification</a:t>
            </a:r>
          </a:p>
          <a:p>
            <a:pPr lvl="1"/>
            <a:r>
              <a:rPr lang="en-US" smtClean="0">
                <a:ea typeface="ＭＳ Ｐゴシック" pitchFamily="-106" charset="-128"/>
              </a:rPr>
              <a:t>Displacement of responsibility</a:t>
            </a:r>
          </a:p>
          <a:p>
            <a:pPr lvl="1"/>
            <a:r>
              <a:rPr lang="en-US" smtClean="0">
                <a:ea typeface="ＭＳ Ｐゴシック" pitchFamily="-106" charset="-128"/>
              </a:rPr>
              <a:t>Advantageous comparison</a:t>
            </a:r>
          </a:p>
          <a:p>
            <a:pPr lvl="1"/>
            <a:r>
              <a:rPr lang="en-US" smtClean="0">
                <a:ea typeface="ＭＳ Ｐゴシック" pitchFamily="-106" charset="-128"/>
              </a:rPr>
              <a:t>Diffusion of responsibility</a:t>
            </a:r>
          </a:p>
          <a:p>
            <a:pPr lvl="1"/>
            <a:r>
              <a:rPr lang="en-US" smtClean="0">
                <a:ea typeface="ＭＳ Ｐゴシック" pitchFamily="-106" charset="-128"/>
              </a:rPr>
              <a:t>Distorting consequences</a:t>
            </a:r>
          </a:p>
          <a:p>
            <a:pPr lvl="1"/>
            <a:r>
              <a:rPr lang="en-US" smtClean="0">
                <a:ea typeface="ＭＳ Ｐゴシック" pitchFamily="-106" charset="-128"/>
              </a:rPr>
              <a:t>Dehumanization</a:t>
            </a:r>
          </a:p>
          <a:p>
            <a:pPr lvl="1"/>
            <a:r>
              <a:rPr lang="en-US" smtClean="0">
                <a:ea typeface="ＭＳ Ｐゴシック" pitchFamily="-106" charset="-128"/>
              </a:rPr>
              <a:t>Attribution of blame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657554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053046" y="350837"/>
            <a:ext cx="10515600" cy="1325563"/>
          </a:xfrm>
        </p:spPr>
        <p:txBody>
          <a:bodyPr/>
          <a:lstStyle/>
          <a:p>
            <a:pPr eaLnBrk="1" hangingPunct="1"/>
            <a:r>
              <a:rPr lang="en-US" dirty="0" smtClean="0">
                <a:ea typeface="ＭＳ Ｐゴシック" pitchFamily="-106" charset="-128"/>
              </a:rPr>
              <a:t>Moral Disengagement</a:t>
            </a:r>
          </a:p>
        </p:txBody>
      </p:sp>
      <p:sp>
        <p:nvSpPr>
          <p:cNvPr id="3" name="Hexagon 2"/>
          <p:cNvSpPr/>
          <p:nvPr/>
        </p:nvSpPr>
        <p:spPr>
          <a:xfrm>
            <a:off x="4572000" y="1676400"/>
            <a:ext cx="2895600" cy="2362200"/>
          </a:xfrm>
          <a:prstGeom prst="hexagon">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bg1"/>
                </a:solidFill>
                <a:effectLst>
                  <a:outerShdw blurRad="38100" dist="38100" dir="2700000" algn="tl">
                    <a:srgbClr val="C0C0C0"/>
                  </a:outerShdw>
                </a:effectLst>
                <a:latin typeface="Arial"/>
                <a:ea typeface="ＭＳ Ｐゴシック" pitchFamily="-108" charset="-128"/>
                <a:cs typeface="Arial"/>
              </a:rPr>
              <a:t>STOP</a:t>
            </a:r>
            <a:br>
              <a:rPr lang="en-US" sz="2400" dirty="0">
                <a:solidFill>
                  <a:schemeClr val="bg1"/>
                </a:solidFill>
                <a:effectLst>
                  <a:outerShdw blurRad="38100" dist="38100" dir="2700000" algn="tl">
                    <a:srgbClr val="C0C0C0"/>
                  </a:outerShdw>
                </a:effectLst>
                <a:latin typeface="Arial"/>
                <a:ea typeface="ＭＳ Ｐゴシック" pitchFamily="-108" charset="-128"/>
                <a:cs typeface="Arial"/>
              </a:rPr>
            </a:br>
            <a:r>
              <a:rPr lang="en-US" sz="2400" dirty="0">
                <a:solidFill>
                  <a:schemeClr val="bg1"/>
                </a:solidFill>
                <a:effectLst>
                  <a:outerShdw blurRad="38100" dist="38100" dir="2700000" algn="tl">
                    <a:srgbClr val="C0C0C0"/>
                  </a:outerShdw>
                </a:effectLst>
                <a:latin typeface="Arial"/>
                <a:ea typeface="ＭＳ Ｐゴシック" pitchFamily="-108" charset="-128"/>
                <a:cs typeface="Arial"/>
              </a:rPr>
              <a:t>AND</a:t>
            </a:r>
            <a:br>
              <a:rPr lang="en-US" sz="2400" dirty="0">
                <a:solidFill>
                  <a:schemeClr val="bg1"/>
                </a:solidFill>
                <a:effectLst>
                  <a:outerShdw blurRad="38100" dist="38100" dir="2700000" algn="tl">
                    <a:srgbClr val="C0C0C0"/>
                  </a:outerShdw>
                </a:effectLst>
                <a:latin typeface="Arial"/>
                <a:ea typeface="ＭＳ Ｐゴシック" pitchFamily="-108" charset="-128"/>
                <a:cs typeface="Arial"/>
              </a:rPr>
            </a:br>
            <a:r>
              <a:rPr lang="en-US" sz="2400" dirty="0">
                <a:solidFill>
                  <a:schemeClr val="bg1"/>
                </a:solidFill>
                <a:effectLst>
                  <a:outerShdw blurRad="38100" dist="38100" dir="2700000" algn="tl">
                    <a:srgbClr val="C0C0C0"/>
                  </a:outerShdw>
                </a:effectLst>
                <a:latin typeface="Arial"/>
                <a:ea typeface="ＭＳ Ｐゴシック" pitchFamily="-108" charset="-128"/>
                <a:cs typeface="Arial"/>
              </a:rPr>
              <a:t>THINK</a:t>
            </a:r>
          </a:p>
        </p:txBody>
      </p:sp>
      <p:sp>
        <p:nvSpPr>
          <p:cNvPr id="4" name="TextBox 3"/>
          <p:cNvSpPr txBox="1"/>
          <p:nvPr/>
        </p:nvSpPr>
        <p:spPr>
          <a:xfrm>
            <a:off x="3200400" y="4419601"/>
            <a:ext cx="6019800" cy="1846263"/>
          </a:xfrm>
          <a:prstGeom prst="rect">
            <a:avLst/>
          </a:prstGeom>
          <a:noFill/>
        </p:spPr>
        <p:txBody>
          <a:bodyPr>
            <a:spAutoFit/>
          </a:bodyPr>
          <a:lstStyle/>
          <a:p>
            <a:pPr algn="ctr"/>
            <a:r>
              <a:rPr lang="en-US" sz="1600" b="1" i="1">
                <a:effectLst>
                  <a:outerShdw blurRad="38100" dist="38100" dir="2700000" algn="tl">
                    <a:srgbClr val="C0C0C0"/>
                  </a:outerShdw>
                </a:effectLst>
                <a:latin typeface="Rockwell" pitchFamily="-106" charset="0"/>
              </a:rPr>
              <a:t>“It’s not my responsibility - my boss told me to do it.”</a:t>
            </a:r>
          </a:p>
          <a:p>
            <a:pPr algn="ctr"/>
            <a:r>
              <a:rPr lang="en-US" sz="1600" b="1" i="1">
                <a:solidFill>
                  <a:srgbClr val="772399"/>
                </a:solidFill>
                <a:effectLst>
                  <a:outerShdw blurRad="38100" dist="38100" dir="2700000" algn="tl">
                    <a:srgbClr val="C0C0C0"/>
                  </a:outerShdw>
                </a:effectLst>
                <a:latin typeface="Rockwell" pitchFamily="-106" charset="0"/>
              </a:rPr>
              <a:t>“It’s not my responsibility – my team decided this.”</a:t>
            </a:r>
          </a:p>
          <a:p>
            <a:pPr algn="ctr"/>
            <a:r>
              <a:rPr lang="en-US" sz="1600" b="1" i="1">
                <a:effectLst>
                  <a:outerShdw blurRad="38100" dist="38100" dir="2700000" algn="tl">
                    <a:srgbClr val="C0C0C0"/>
                  </a:outerShdw>
                </a:effectLst>
                <a:latin typeface="Rockwell" pitchFamily="-106" charset="0"/>
              </a:rPr>
              <a:t>“It’s no big deal!”</a:t>
            </a:r>
          </a:p>
          <a:p>
            <a:pPr algn="ctr"/>
            <a:r>
              <a:rPr lang="en-US" sz="1600" b="1" i="1">
                <a:solidFill>
                  <a:srgbClr val="772399"/>
                </a:solidFill>
                <a:effectLst>
                  <a:outerShdw blurRad="38100" dist="38100" dir="2700000" algn="tl">
                    <a:srgbClr val="C0C0C0"/>
                  </a:outerShdw>
                </a:effectLst>
                <a:latin typeface="Rockwell" pitchFamily="-106" charset="0"/>
              </a:rPr>
              <a:t>“It’s not as bad as (what someone else) is doing.”</a:t>
            </a:r>
          </a:p>
          <a:p>
            <a:pPr algn="ctr"/>
            <a:r>
              <a:rPr lang="en-US" sz="1600" b="1" i="1">
                <a:effectLst>
                  <a:outerShdw blurRad="38100" dist="38100" dir="2700000" algn="tl">
                    <a:srgbClr val="C0C0C0"/>
                  </a:outerShdw>
                </a:effectLst>
                <a:latin typeface="Rockwell" pitchFamily="-106" charset="0"/>
              </a:rPr>
              <a:t>“They deserve whatever they get.”</a:t>
            </a:r>
          </a:p>
          <a:p>
            <a:pPr algn="ctr"/>
            <a:r>
              <a:rPr lang="en-US" sz="1600" b="1" i="1">
                <a:solidFill>
                  <a:srgbClr val="772399"/>
                </a:solidFill>
                <a:effectLst>
                  <a:outerShdw blurRad="38100" dist="38100" dir="2700000" algn="tl">
                    <a:srgbClr val="C0C0C0"/>
                  </a:outerShdw>
                </a:effectLst>
                <a:latin typeface="Rockwell" pitchFamily="-106" charset="0"/>
              </a:rPr>
              <a:t>“They brought this on themselves.”</a:t>
            </a:r>
          </a:p>
          <a:p>
            <a:endParaRPr lang="en-US">
              <a:effectLst>
                <a:outerShdw blurRad="38100" dist="38100" dir="2700000" algn="tl">
                  <a:srgbClr val="C0C0C0"/>
                </a:outerShdw>
              </a:effectLst>
              <a:latin typeface="Rockwell" pitchFamily="-106"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1278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676400" y="427038"/>
            <a:ext cx="10515600" cy="1325563"/>
          </a:xfrm>
          <a:noFill/>
        </p:spPr>
        <p:txBody>
          <a:bodyPr vert="horz" lIns="92075" tIns="46038" rIns="92075" bIns="46038" rtlCol="0" anchor="ctr">
            <a:normAutofit/>
          </a:bodyPr>
          <a:lstStyle/>
          <a:p>
            <a:pPr eaLnBrk="1" hangingPunct="1"/>
            <a:r>
              <a:rPr lang="en-US" sz="2800" dirty="0">
                <a:ea typeface="ＭＳ Ｐゴシック" pitchFamily="-106" charset="-128"/>
              </a:rPr>
              <a:t>Cognitive Barriers to Good Ethical Judgment</a:t>
            </a:r>
          </a:p>
        </p:txBody>
      </p:sp>
      <p:sp>
        <p:nvSpPr>
          <p:cNvPr id="38915" name="Rectangle 3"/>
          <p:cNvSpPr>
            <a:spLocks noGrp="1" noChangeArrowheads="1"/>
          </p:cNvSpPr>
          <p:nvPr>
            <p:ph idx="1"/>
          </p:nvPr>
        </p:nvSpPr>
        <p:spPr>
          <a:xfrm>
            <a:off x="2022475" y="1752601"/>
            <a:ext cx="7556500" cy="4373563"/>
          </a:xfrm>
        </p:spPr>
        <p:txBody>
          <a:bodyPr vert="horz" lIns="92075" tIns="46038" rIns="92075" bIns="46038" rtlCol="0">
            <a:normAutofit/>
          </a:bodyPr>
          <a:lstStyle/>
          <a:p>
            <a:pPr eaLnBrk="1" hangingPunct="1"/>
            <a:r>
              <a:rPr lang="en-US" dirty="0" smtClean="0">
                <a:ea typeface="ＭＳ Ｐゴシック" pitchFamily="-106" charset="-128"/>
              </a:rPr>
              <a:t>Barriers to Fact Gathering</a:t>
            </a:r>
          </a:p>
          <a:p>
            <a:pPr lvl="1" eaLnBrk="1" hangingPunct="1"/>
            <a:r>
              <a:rPr lang="en-US" dirty="0" smtClean="0">
                <a:ea typeface="ＭＳ Ｐゴシック" pitchFamily="-106" charset="-128"/>
              </a:rPr>
              <a:t>Overconfidence</a:t>
            </a:r>
          </a:p>
          <a:p>
            <a:pPr lvl="1" eaLnBrk="1" hangingPunct="1"/>
            <a:r>
              <a:rPr lang="en-US" dirty="0" smtClean="0">
                <a:ea typeface="ＭＳ Ｐゴシック" pitchFamily="-106" charset="-128"/>
              </a:rPr>
              <a:t>“Confirmation Trap”</a:t>
            </a:r>
          </a:p>
          <a:p>
            <a:pPr eaLnBrk="1" hangingPunct="1"/>
            <a:r>
              <a:rPr lang="en-US" dirty="0" smtClean="0">
                <a:ea typeface="ＭＳ Ｐゴシック" pitchFamily="-106" charset="-128"/>
              </a:rPr>
              <a:t>Barriers to Consideration of Consequences</a:t>
            </a:r>
          </a:p>
          <a:p>
            <a:pPr lvl="1" eaLnBrk="1" hangingPunct="1"/>
            <a:r>
              <a:rPr lang="en-US" dirty="0" smtClean="0">
                <a:ea typeface="ＭＳ Ｐゴシック" pitchFamily="-106" charset="-128"/>
              </a:rPr>
              <a:t>Reduced number</a:t>
            </a:r>
          </a:p>
          <a:p>
            <a:pPr lvl="1" eaLnBrk="1" hangingPunct="1"/>
            <a:r>
              <a:rPr lang="en-US" dirty="0" smtClean="0">
                <a:ea typeface="ＭＳ Ｐゴシック" pitchFamily="-106" charset="-128"/>
              </a:rPr>
              <a:t>Self vs. others</a:t>
            </a:r>
          </a:p>
          <a:p>
            <a:pPr lvl="1" eaLnBrk="1" hangingPunct="1"/>
            <a:r>
              <a:rPr lang="en-US" dirty="0" smtClean="0">
                <a:ea typeface="ＭＳ Ｐゴシック" pitchFamily="-106" charset="-128"/>
              </a:rPr>
              <a:t>Ignore consequences that affect few</a:t>
            </a:r>
          </a:p>
          <a:p>
            <a:pPr lvl="1" eaLnBrk="1" hangingPunct="1"/>
            <a:r>
              <a:rPr lang="en-US" dirty="0" smtClean="0">
                <a:ea typeface="ＭＳ Ｐゴシック" pitchFamily="-106" charset="-128"/>
              </a:rPr>
              <a:t>Risk underestimated: illusion of optimism, illusion of control</a:t>
            </a:r>
          </a:p>
          <a:p>
            <a:pPr lvl="1" eaLnBrk="1" hangingPunct="1"/>
            <a:r>
              <a:rPr lang="en-US" dirty="0" smtClean="0">
                <a:ea typeface="ＭＳ Ｐゴシック" pitchFamily="-106" charset="-128"/>
              </a:rPr>
              <a:t>Consequences over time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38325482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170611" y="391251"/>
            <a:ext cx="10515600" cy="1325563"/>
          </a:xfrm>
        </p:spPr>
        <p:txBody>
          <a:bodyPr/>
          <a:lstStyle/>
          <a:p>
            <a:pPr eaLnBrk="1" hangingPunct="1"/>
            <a:r>
              <a:rPr lang="en-US" dirty="0" smtClean="0">
                <a:ea typeface="ＭＳ Ｐゴシック" pitchFamily="-106" charset="-128"/>
              </a:rPr>
              <a:t>Toward Ethical Action</a:t>
            </a:r>
          </a:p>
        </p:txBody>
      </p:sp>
      <p:sp>
        <p:nvSpPr>
          <p:cNvPr id="43011" name="Content Placeholder 2"/>
          <p:cNvSpPr>
            <a:spLocks noGrp="1"/>
          </p:cNvSpPr>
          <p:nvPr>
            <p:ph idx="1"/>
          </p:nvPr>
        </p:nvSpPr>
        <p:spPr/>
        <p:txBody>
          <a:bodyPr/>
          <a:lstStyle/>
          <a:p>
            <a:pPr eaLnBrk="1" hangingPunct="1"/>
            <a:r>
              <a:rPr lang="en-US" smtClean="0">
                <a:ea typeface="ＭＳ Ｐゴシック" pitchFamily="-106" charset="-128"/>
              </a:rPr>
              <a:t>Script Processing</a:t>
            </a:r>
          </a:p>
          <a:p>
            <a:pPr lvl="1" eaLnBrk="1" hangingPunct="1"/>
            <a:r>
              <a:rPr lang="en-US" smtClean="0">
                <a:ea typeface="ＭＳ Ｐゴシック" pitchFamily="-106" charset="-128"/>
              </a:rPr>
              <a:t>Cognitive frameworks that guide our thoughts and actions</a:t>
            </a:r>
          </a:p>
          <a:p>
            <a:pPr eaLnBrk="1" hangingPunct="1"/>
            <a:r>
              <a:rPr lang="en-US" smtClean="0">
                <a:ea typeface="ＭＳ Ｐゴシック" pitchFamily="-106" charset="-128"/>
              </a:rPr>
              <a:t>Cost-Benefit Analysis</a:t>
            </a:r>
          </a:p>
          <a:p>
            <a:pPr lvl="1" eaLnBrk="1" hangingPunct="1"/>
            <a:r>
              <a:rPr lang="en-US" smtClean="0">
                <a:ea typeface="ＭＳ Ｐゴシック" pitchFamily="-106" charset="-128"/>
              </a:rPr>
              <a:t>Too simplistic a way of analyzing</a:t>
            </a:r>
          </a:p>
          <a:p>
            <a:pPr lvl="1" eaLnBrk="1" hangingPunct="1"/>
            <a:r>
              <a:rPr lang="en-US" smtClean="0">
                <a:ea typeface="ＭＳ Ｐゴシック" pitchFamily="-106" charset="-128"/>
              </a:rPr>
              <a:t>No moral dimension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3712485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612" y="583489"/>
            <a:ext cx="10515600" cy="1325563"/>
          </a:xfrm>
        </p:spPr>
        <p:txBody>
          <a:bodyPr/>
          <a:lstStyle/>
          <a:p>
            <a:r>
              <a:rPr lang="en-AU" dirty="0"/>
              <a:t>Barry Schwartz: Our loss of wisdom</a:t>
            </a:r>
            <a:br>
              <a:rPr lang="en-AU" dirty="0"/>
            </a:br>
            <a:endParaRPr lang="en-AU" dirty="0"/>
          </a:p>
        </p:txBody>
      </p:sp>
      <p:pic>
        <p:nvPicPr>
          <p:cNvPr id="4" name="lA-zdh_bQBo"/>
          <p:cNvPicPr>
            <a:picLocks noGrp="1" noRot="1" noChangeAspect="1"/>
          </p:cNvPicPr>
          <p:nvPr>
            <p:ph idx="1"/>
            <a:videoFile r:link="rId1"/>
          </p:nvPr>
        </p:nvPicPr>
        <p:blipFill>
          <a:blip r:embed="rId4"/>
          <a:stretch>
            <a:fillRect/>
          </a:stretch>
        </p:blipFill>
        <p:spPr>
          <a:xfrm>
            <a:off x="2159714" y="1246270"/>
            <a:ext cx="8053961" cy="544782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2706918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Reference List</a:t>
            </a:r>
            <a:endParaRPr lang="en-AU" dirty="0"/>
          </a:p>
        </p:txBody>
      </p:sp>
      <p:sp>
        <p:nvSpPr>
          <p:cNvPr id="3" name="Content Placeholder 2"/>
          <p:cNvSpPr>
            <a:spLocks noGrp="1"/>
          </p:cNvSpPr>
          <p:nvPr>
            <p:ph idx="1"/>
          </p:nvPr>
        </p:nvSpPr>
        <p:spPr/>
        <p:txBody>
          <a:bodyPr/>
          <a:lstStyle/>
          <a:p>
            <a:pPr marL="0" indent="0">
              <a:buNone/>
            </a:pPr>
            <a:r>
              <a:rPr lang="en-AU" dirty="0" smtClean="0"/>
              <a:t>1. Whetstone</a:t>
            </a:r>
            <a:r>
              <a:rPr lang="en-AU" dirty="0"/>
              <a:t>, J. T. (2001). How virtue fits within business ethics. Journal of Business Ethics, 33(2), 101-114.</a:t>
            </a:r>
          </a:p>
          <a:p>
            <a:pPr marL="0" indent="0">
              <a:buNone/>
            </a:pPr>
            <a:r>
              <a:rPr lang="en-AU" u="sng" dirty="0">
                <a:hlinkClick r:id="rId2"/>
              </a:rPr>
              <a:t>http://</a:t>
            </a:r>
            <a:r>
              <a:rPr lang="en-AU" u="sng" dirty="0" smtClean="0">
                <a:hlinkClick r:id="rId2"/>
              </a:rPr>
              <a:t>link.springer.com/content/pdf/10.1023/A:1017554318867.pdf</a:t>
            </a:r>
            <a:endParaRPr lang="en-AU" u="sng" dirty="0" smtClean="0"/>
          </a:p>
          <a:p>
            <a:pPr marL="0" indent="0">
              <a:buNone/>
            </a:pPr>
            <a:endParaRPr lang="en-AU" u="sng" dirty="0"/>
          </a:p>
          <a:p>
            <a:pPr marL="0" indent="0">
              <a:buNone/>
            </a:pPr>
            <a:r>
              <a:rPr lang="en-AU" u="sng" dirty="0" smtClean="0"/>
              <a:t>2. Treadway Report </a:t>
            </a:r>
          </a:p>
          <a:p>
            <a:pPr marL="0" indent="0">
              <a:buNone/>
            </a:pPr>
            <a:r>
              <a:rPr lang="en-AU" dirty="0">
                <a:hlinkClick r:id="rId3"/>
              </a:rPr>
              <a:t>http://</a:t>
            </a:r>
            <a:r>
              <a:rPr lang="en-AU" dirty="0" smtClean="0">
                <a:hlinkClick r:id="rId3"/>
              </a:rPr>
              <a:t>www.coso.org/Publications/NCFFR.pdf</a:t>
            </a:r>
            <a:r>
              <a:rPr lang="en-AU" dirty="0" smtClean="0"/>
              <a:t> </a:t>
            </a:r>
            <a:endParaRPr lang="en-AU" dirty="0"/>
          </a:p>
          <a:p>
            <a:endParaRPr lang="en-AU"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1042110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332656"/>
            <a:ext cx="8229600" cy="1143000"/>
          </a:xfrm>
        </p:spPr>
        <p:txBody>
          <a:bodyPr>
            <a:noAutofit/>
          </a:bodyPr>
          <a:lstStyle/>
          <a:p>
            <a:r>
              <a:rPr lang="en-AU" sz="2400" dirty="0" smtClean="0"/>
              <a:t/>
            </a:r>
            <a:br>
              <a:rPr lang="en-AU" sz="2400" dirty="0" smtClean="0"/>
            </a:br>
            <a:r>
              <a:rPr lang="en-AU" sz="2400" dirty="0"/>
              <a:t/>
            </a:r>
            <a:br>
              <a:rPr lang="en-AU" sz="2400" dirty="0"/>
            </a:br>
            <a:r>
              <a:rPr lang="en-AU" sz="2400" dirty="0" smtClean="0"/>
              <a:t/>
            </a:r>
            <a:br>
              <a:rPr lang="en-AU" sz="2400" dirty="0" smtClean="0"/>
            </a:br>
            <a:r>
              <a:rPr lang="en-AU" sz="2400" dirty="0"/>
              <a:t/>
            </a:r>
            <a:br>
              <a:rPr lang="en-AU" sz="2400" dirty="0"/>
            </a:br>
            <a:r>
              <a:rPr lang="en-AU" sz="2400" dirty="0" smtClean="0"/>
              <a:t/>
            </a:r>
            <a:br>
              <a:rPr lang="en-AU" sz="2400" dirty="0" smtClean="0"/>
            </a:br>
            <a:r>
              <a:rPr lang="en-AU" sz="2400" dirty="0"/>
              <a:t/>
            </a:r>
            <a:br>
              <a:rPr lang="en-AU" sz="2400" dirty="0"/>
            </a:br>
            <a:r>
              <a:rPr lang="en-AU" sz="2400" dirty="0" smtClean="0"/>
              <a:t/>
            </a:r>
            <a:br>
              <a:rPr lang="en-AU" sz="2400" dirty="0" smtClean="0"/>
            </a:br>
            <a:r>
              <a:rPr lang="en-AU" sz="2400" dirty="0"/>
              <a:t/>
            </a:r>
            <a:br>
              <a:rPr lang="en-AU" sz="2400" dirty="0"/>
            </a:br>
            <a:r>
              <a:rPr lang="en-AU" sz="2400" dirty="0" smtClean="0"/>
              <a:t/>
            </a:r>
            <a:br>
              <a:rPr lang="en-AU" sz="2400" dirty="0" smtClean="0"/>
            </a:br>
            <a:r>
              <a:rPr lang="en-AU" sz="2400" dirty="0"/>
              <a:t/>
            </a:r>
            <a:br>
              <a:rPr lang="en-AU" sz="2400" dirty="0"/>
            </a:br>
            <a:r>
              <a:rPr lang="en-AU" sz="2400" dirty="0" smtClean="0"/>
              <a:t/>
            </a:r>
            <a:br>
              <a:rPr lang="en-AU" sz="2400" dirty="0" smtClean="0"/>
            </a:br>
            <a:r>
              <a:rPr lang="en-AU" sz="2400" dirty="0"/>
              <a:t/>
            </a:r>
            <a:br>
              <a:rPr lang="en-AU" sz="2400" dirty="0"/>
            </a:br>
            <a:r>
              <a:rPr lang="en-AU" sz="2400" dirty="0" smtClean="0"/>
              <a:t/>
            </a:r>
            <a:br>
              <a:rPr lang="en-AU" sz="2400" dirty="0" smtClean="0"/>
            </a:br>
            <a:r>
              <a:rPr lang="en-AU" sz="2400" dirty="0" smtClean="0"/>
              <a:t/>
            </a:r>
            <a:br>
              <a:rPr lang="en-AU" sz="2400" dirty="0" smtClean="0"/>
            </a:br>
            <a:r>
              <a:rPr lang="en-AU" sz="2400" dirty="0" smtClean="0"/>
              <a:t/>
            </a:r>
            <a:br>
              <a:rPr lang="en-AU" sz="2400" dirty="0" smtClean="0"/>
            </a:br>
            <a:r>
              <a:rPr lang="en-AU" sz="2400" dirty="0"/>
              <a:t/>
            </a:r>
            <a:br>
              <a:rPr lang="en-AU" sz="2400" dirty="0"/>
            </a:br>
            <a:r>
              <a:rPr lang="en-AU" sz="2400" dirty="0" smtClean="0"/>
              <a:t>The </a:t>
            </a:r>
            <a:r>
              <a:rPr lang="en-AU" sz="2400" dirty="0"/>
              <a:t>word ethics comes from the greek word ethicos.</a:t>
            </a:r>
            <a:br>
              <a:rPr lang="en-AU" sz="2400" dirty="0"/>
            </a:br>
            <a:r>
              <a:rPr lang="en-AU" sz="2400" dirty="0"/>
              <a:t>Which is about character.  </a:t>
            </a:r>
            <a:br>
              <a:rPr lang="en-AU" sz="2400" dirty="0"/>
            </a:br>
            <a:r>
              <a:rPr lang="en-AU" sz="2400" dirty="0"/>
              <a:t/>
            </a:r>
            <a:br>
              <a:rPr lang="en-AU" sz="2400" dirty="0"/>
            </a:br>
            <a:r>
              <a:rPr lang="en-AU" sz="2000" dirty="0"/>
              <a:t>There are many different definitions for Ethics but, </a:t>
            </a:r>
            <a:br>
              <a:rPr lang="en-AU" sz="2000" dirty="0"/>
            </a:br>
            <a:r>
              <a:rPr lang="en-AU" sz="2000" dirty="0"/>
              <a:t> ethics can be defined broadly ………………………</a:t>
            </a:r>
            <a:br>
              <a:rPr lang="en-AU" sz="2000" dirty="0"/>
            </a:br>
            <a:r>
              <a:rPr lang="en-AU" sz="2000" dirty="0"/>
              <a:t/>
            </a:r>
            <a:br>
              <a:rPr lang="en-AU" sz="2000" dirty="0"/>
            </a:br>
            <a:r>
              <a:rPr lang="en-AU" sz="2000" dirty="0"/>
              <a:t/>
            </a:r>
            <a:br>
              <a:rPr lang="en-AU" sz="2000" dirty="0"/>
            </a:br>
            <a:r>
              <a:rPr lang="en-AU" sz="2000" dirty="0"/>
              <a:t>These moral principles or values are used to determine as to what is right or wrong.</a:t>
            </a:r>
            <a:br>
              <a:rPr lang="en-AU" sz="2000" dirty="0"/>
            </a:br>
            <a:r>
              <a:rPr lang="en-AU" sz="2000" dirty="0"/>
              <a:t/>
            </a:r>
            <a:br>
              <a:rPr lang="en-AU" sz="2000" dirty="0"/>
            </a:br>
            <a:r>
              <a:rPr lang="en-AU" sz="2000" b="1" dirty="0"/>
              <a:t>The term ethics has also been defined   </a:t>
            </a:r>
            <a:r>
              <a:rPr lang="en-AU" sz="2000" dirty="0"/>
              <a:t>as being the study and philosophy of human conduct, with an emphasis of determining right and wrong.  </a:t>
            </a:r>
            <a:br>
              <a:rPr lang="en-AU" sz="2000" dirty="0"/>
            </a:br>
            <a:r>
              <a:rPr lang="en-AU" sz="2000" dirty="0"/>
              <a:t/>
            </a:r>
            <a:br>
              <a:rPr lang="en-AU" sz="2000" dirty="0"/>
            </a:br>
            <a:r>
              <a:rPr lang="en-AU" sz="2000" dirty="0"/>
              <a:t>So in summary it can be said that :</a:t>
            </a:r>
            <a:br>
              <a:rPr lang="en-AU" sz="2000" dirty="0"/>
            </a:br>
            <a:r>
              <a:rPr lang="en-AU" sz="2000" i="1" dirty="0"/>
              <a:t>Ethics evaluates human actions as to whether they are right or wrong</a:t>
            </a:r>
            <a:r>
              <a:rPr lang="en-AU" sz="2000" dirty="0"/>
              <a:t/>
            </a:r>
            <a:br>
              <a:rPr lang="en-AU" sz="2000" dirty="0"/>
            </a:br>
            <a:r>
              <a:rPr lang="en-AU" sz="2400" dirty="0"/>
              <a:t/>
            </a:r>
            <a:br>
              <a:rPr lang="en-AU" sz="2400" dirty="0"/>
            </a:br>
            <a:endParaRPr lang="en-US" sz="2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948826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982" y="351477"/>
            <a:ext cx="10515600" cy="1325563"/>
          </a:xfrm>
        </p:spPr>
        <p:txBody>
          <a:bodyPr/>
          <a:lstStyle/>
          <a:p>
            <a:r>
              <a:rPr lang="en-AU" dirty="0"/>
              <a:t>Why Not Cheat? How Our Ethics Alters Our Happiness: Jennifer Baker at </a:t>
            </a:r>
            <a:r>
              <a:rPr lang="en-AU" dirty="0" err="1"/>
              <a:t>TEDxCharleston</a:t>
            </a:r>
            <a:endParaRPr lang="en-AU" dirty="0"/>
          </a:p>
        </p:txBody>
      </p:sp>
      <p:pic>
        <p:nvPicPr>
          <p:cNvPr id="4" name="ubGOBvTPRjw"/>
          <p:cNvPicPr>
            <a:picLocks noRot="1" noChangeAspect="1"/>
          </p:cNvPicPr>
          <p:nvPr>
            <a:videoFile r:link="rId1"/>
          </p:nvPr>
        </p:nvPicPr>
        <p:blipFill>
          <a:blip r:embed="rId4"/>
          <a:stretch>
            <a:fillRect/>
          </a:stretch>
        </p:blipFill>
        <p:spPr>
          <a:xfrm>
            <a:off x="1668982" y="1677040"/>
            <a:ext cx="9114037" cy="518096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326" y="242384"/>
            <a:ext cx="1438656" cy="1572768"/>
          </a:xfrm>
          <a:prstGeom prst="rect">
            <a:avLst/>
          </a:prstGeom>
        </p:spPr>
      </p:pic>
    </p:spTree>
    <p:extLst>
      <p:ext uri="{BB962C8B-B14F-4D97-AF65-F5344CB8AC3E}">
        <p14:creationId xmlns:p14="http://schemas.microsoft.com/office/powerpoint/2010/main" val="1921289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vert="horz" lIns="0" tIns="0" rIns="0" bIns="0" rtlCol="0" anchor="b">
            <a:normAutofit/>
          </a:bodyPr>
          <a:lstStyle/>
          <a:p>
            <a:pPr eaLnBrk="1" hangingPunct="1"/>
            <a:r>
              <a:rPr lang="en-US" b="1" dirty="0" smtClean="0"/>
              <a:t>       Why do we need ethics?</a:t>
            </a:r>
          </a:p>
        </p:txBody>
      </p:sp>
      <p:sp>
        <p:nvSpPr>
          <p:cNvPr id="196611" name="Rectangle 3"/>
          <p:cNvSpPr>
            <a:spLocks noChangeArrowheads="1"/>
          </p:cNvSpPr>
          <p:nvPr/>
        </p:nvSpPr>
        <p:spPr bwMode="auto">
          <a:xfrm>
            <a:off x="2208213" y="2284413"/>
            <a:ext cx="7542212" cy="1073150"/>
          </a:xfrm>
          <a:prstGeom prst="rect">
            <a:avLst/>
          </a:prstGeom>
          <a:solidFill>
            <a:schemeClr val="accent1"/>
          </a:solidFill>
          <a:ln w="12700">
            <a:solidFill>
              <a:schemeClr val="tx1"/>
            </a:solidFill>
            <a:miter lim="800000"/>
            <a:headEnd/>
            <a:tailEnd/>
          </a:ln>
          <a:effectLst>
            <a:outerShdw dist="107763" dir="13500000" algn="ctr" rotWithShape="0">
              <a:schemeClr val="bg2">
                <a:alpha val="50000"/>
              </a:schemeClr>
            </a:outerShdw>
          </a:effectLst>
        </p:spPr>
        <p:txBody>
          <a:bodyPr wrap="none" lIns="92075" tIns="46038" rIns="92075" bIns="46038"/>
          <a:lstStyle/>
          <a:p>
            <a:pPr algn="ctr" eaLnBrk="0" hangingPunct="0">
              <a:defRPr/>
            </a:pPr>
            <a:r>
              <a:rPr lang="en-US" sz="3200" b="1" dirty="0">
                <a:solidFill>
                  <a:srgbClr val="000000"/>
                </a:solidFill>
                <a:effectLst>
                  <a:outerShdw blurRad="38100" dist="38100" dir="2700000" algn="tl">
                    <a:srgbClr val="FFFFFF"/>
                  </a:outerShdw>
                </a:effectLst>
                <a:latin typeface="Times New Roman" charset="0"/>
              </a:rPr>
              <a:t>Ethical behaviour is necessary for a society</a:t>
            </a:r>
          </a:p>
          <a:p>
            <a:pPr algn="ctr" eaLnBrk="0" hangingPunct="0">
              <a:defRPr/>
            </a:pPr>
            <a:r>
              <a:rPr lang="en-US" sz="3200" b="1" dirty="0">
                <a:solidFill>
                  <a:srgbClr val="000000"/>
                </a:solidFill>
                <a:effectLst>
                  <a:outerShdw blurRad="38100" dist="38100" dir="2700000" algn="tl">
                    <a:srgbClr val="FFFFFF"/>
                  </a:outerShdw>
                </a:effectLst>
                <a:latin typeface="Times New Roman" charset="0"/>
              </a:rPr>
              <a:t>to function in an orderly manner</a:t>
            </a:r>
          </a:p>
        </p:txBody>
      </p:sp>
      <p:sp>
        <p:nvSpPr>
          <p:cNvPr id="196612" name="Rectangle 4"/>
          <p:cNvSpPr>
            <a:spLocks noChangeArrowheads="1"/>
          </p:cNvSpPr>
          <p:nvPr/>
        </p:nvSpPr>
        <p:spPr bwMode="auto">
          <a:xfrm>
            <a:off x="2135189" y="3886201"/>
            <a:ext cx="7616825" cy="1774825"/>
          </a:xfrm>
          <a:prstGeom prst="rect">
            <a:avLst/>
          </a:prstGeom>
          <a:solidFill>
            <a:schemeClr val="accent1"/>
          </a:solidFill>
          <a:ln w="12700">
            <a:solidFill>
              <a:schemeClr val="tx1"/>
            </a:solidFill>
            <a:miter lim="800000"/>
            <a:headEnd/>
            <a:tailEnd/>
          </a:ln>
          <a:effectLst>
            <a:outerShdw dist="107763" dir="13500000" algn="ctr" rotWithShape="0">
              <a:schemeClr val="bg2">
                <a:alpha val="50000"/>
              </a:schemeClr>
            </a:outerShdw>
          </a:effectLst>
        </p:spPr>
        <p:txBody>
          <a:bodyPr wrap="none" lIns="92075" tIns="46038" rIns="92075" bIns="46038"/>
          <a:lstStyle/>
          <a:p>
            <a:pPr algn="ctr" eaLnBrk="0" hangingPunct="0">
              <a:defRPr/>
            </a:pPr>
            <a:r>
              <a:rPr lang="en-US" sz="3200" b="1" dirty="0">
                <a:solidFill>
                  <a:srgbClr val="000000"/>
                </a:solidFill>
                <a:effectLst>
                  <a:outerShdw blurRad="38100" dist="38100" dir="2700000" algn="tl">
                    <a:srgbClr val="FFFFFF"/>
                  </a:outerShdw>
                </a:effectLst>
                <a:latin typeface="Times New Roman" charset="0"/>
              </a:rPr>
              <a:t>The need for ethics in society is sufficiently</a:t>
            </a:r>
          </a:p>
          <a:p>
            <a:pPr algn="ctr" eaLnBrk="0" hangingPunct="0">
              <a:defRPr/>
            </a:pPr>
            <a:r>
              <a:rPr lang="en-US" sz="3200" b="1" dirty="0">
                <a:solidFill>
                  <a:srgbClr val="000000"/>
                </a:solidFill>
                <a:effectLst>
                  <a:outerShdw blurRad="38100" dist="38100" dir="2700000" algn="tl">
                    <a:srgbClr val="FFFFFF"/>
                  </a:outerShdw>
                </a:effectLst>
                <a:latin typeface="Times New Roman" charset="0"/>
              </a:rPr>
              <a:t>important that many commonly held </a:t>
            </a:r>
          </a:p>
          <a:p>
            <a:pPr algn="ctr" eaLnBrk="0" hangingPunct="0">
              <a:defRPr/>
            </a:pPr>
            <a:r>
              <a:rPr lang="en-US" sz="3200" b="1" dirty="0">
                <a:solidFill>
                  <a:srgbClr val="000000"/>
                </a:solidFill>
                <a:effectLst>
                  <a:outerShdw blurRad="38100" dist="38100" dir="2700000" algn="tl">
                    <a:srgbClr val="FFFFFF"/>
                  </a:outerShdw>
                </a:effectLst>
                <a:latin typeface="Times New Roman" charset="0"/>
              </a:rPr>
              <a:t>ethical values are incorporated into laws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1291500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96611"/>
                                        </p:tgtEl>
                                        <p:attrNameLst>
                                          <p:attrName>style.visibility</p:attrName>
                                        </p:attrNameLst>
                                      </p:cBhvr>
                                      <p:to>
                                        <p:strVal val="visible"/>
                                      </p:to>
                                    </p:set>
                                    <p:animEffect transition="in" filter="strips(downRight)">
                                      <p:cBhvr>
                                        <p:cTn id="7" dur="500"/>
                                        <p:tgtEl>
                                          <p:spTgt spid="1966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96612"/>
                                        </p:tgtEl>
                                        <p:attrNameLst>
                                          <p:attrName>style.visibility</p:attrName>
                                        </p:attrNameLst>
                                      </p:cBhvr>
                                      <p:to>
                                        <p:strVal val="visible"/>
                                      </p:to>
                                    </p:set>
                                    <p:animEffect transition="in" filter="strips(downRight)">
                                      <p:cBhvr>
                                        <p:cTn id="12" dur="500"/>
                                        <p:tgtEl>
                                          <p:spTgt spid="196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animBg="1" autoUpdateAnimBg="0"/>
      <p:bldP spid="196612"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vert="horz" lIns="0" tIns="0" rIns="0" bIns="0" rtlCol="0" anchor="b">
            <a:normAutofit/>
          </a:bodyPr>
          <a:lstStyle/>
          <a:p>
            <a:pPr eaLnBrk="1" hangingPunct="1"/>
            <a:r>
              <a:rPr lang="en-US" b="1" dirty="0" smtClean="0"/>
              <a:t>        Why do people act unethically?</a:t>
            </a:r>
          </a:p>
        </p:txBody>
      </p:sp>
      <p:sp>
        <p:nvSpPr>
          <p:cNvPr id="199683" name="Rectangle 3"/>
          <p:cNvSpPr>
            <a:spLocks noChangeArrowheads="1"/>
          </p:cNvSpPr>
          <p:nvPr/>
        </p:nvSpPr>
        <p:spPr bwMode="auto">
          <a:xfrm>
            <a:off x="2071689" y="2284413"/>
            <a:ext cx="8226425" cy="1096962"/>
          </a:xfrm>
          <a:prstGeom prst="rect">
            <a:avLst/>
          </a:prstGeom>
          <a:solidFill>
            <a:schemeClr val="accent1">
              <a:alpha val="99001"/>
            </a:schemeClr>
          </a:solidFill>
          <a:ln w="12700">
            <a:miter lim="800000"/>
            <a:headEnd/>
            <a:tailEnd/>
          </a:ln>
          <a:effectLst/>
          <a:scene3d>
            <a:camera prst="legacyObliqueTopLeft"/>
            <a:lightRig rig="legacyFlat3" dir="t"/>
          </a:scene3d>
          <a:sp3d extrusionH="430200" prstMaterial="legacyMatte">
            <a:bevelT w="13500" h="13500" prst="angle"/>
            <a:bevelB w="13500" h="13500" prst="angle"/>
            <a:extrusionClr>
              <a:schemeClr val="accent1"/>
            </a:extrusionClr>
          </a:sp3d>
        </p:spPr>
        <p:txBody>
          <a:bodyPr wrap="none" lIns="92075" tIns="46038" rIns="92075" bIns="46038" anchor="ctr">
            <a:flatTx/>
          </a:bodyPr>
          <a:lstStyle/>
          <a:p>
            <a:pPr marL="457200" indent="-457200" algn="ctr" eaLnBrk="0" hangingPunct="0">
              <a:defRPr/>
            </a:pPr>
            <a:r>
              <a:rPr lang="en-US" sz="3200" b="1" dirty="0">
                <a:solidFill>
                  <a:srgbClr val="000000"/>
                </a:solidFill>
                <a:effectLst>
                  <a:outerShdw blurRad="38100" dist="38100" dir="2700000" algn="tl">
                    <a:srgbClr val="FFFFFF"/>
                  </a:outerShdw>
                </a:effectLst>
                <a:latin typeface="Times New Roman" charset="0"/>
              </a:rPr>
              <a:t>The person’s ethical standards are different</a:t>
            </a:r>
          </a:p>
          <a:p>
            <a:pPr marL="457200" indent="-457200" algn="ctr" eaLnBrk="0" hangingPunct="0">
              <a:defRPr/>
            </a:pPr>
            <a:r>
              <a:rPr lang="en-US" sz="3200" b="1" dirty="0">
                <a:solidFill>
                  <a:srgbClr val="000000"/>
                </a:solidFill>
                <a:effectLst>
                  <a:outerShdw blurRad="38100" dist="38100" dir="2700000" algn="tl">
                    <a:srgbClr val="FFFFFF"/>
                  </a:outerShdw>
                </a:effectLst>
                <a:latin typeface="Times New Roman" charset="0"/>
              </a:rPr>
              <a:t>from those of society as a whole</a:t>
            </a:r>
          </a:p>
        </p:txBody>
      </p:sp>
      <p:sp>
        <p:nvSpPr>
          <p:cNvPr id="199684" name="Rectangle 4"/>
          <p:cNvSpPr>
            <a:spLocks noChangeArrowheads="1"/>
          </p:cNvSpPr>
          <p:nvPr/>
        </p:nvSpPr>
        <p:spPr bwMode="auto">
          <a:xfrm>
            <a:off x="2071689" y="3746501"/>
            <a:ext cx="8226425" cy="1096963"/>
          </a:xfrm>
          <a:prstGeom prst="rect">
            <a:avLst/>
          </a:prstGeom>
          <a:solidFill>
            <a:schemeClr val="accent1">
              <a:alpha val="99001"/>
            </a:schemeClr>
          </a:solidFill>
          <a:ln w="12700">
            <a:miter lim="800000"/>
            <a:headEnd/>
            <a:tailEnd/>
          </a:ln>
          <a:effectLst/>
          <a:scene3d>
            <a:camera prst="legacyObliqueTopLeft"/>
            <a:lightRig rig="legacyFlat3" dir="t"/>
          </a:scene3d>
          <a:sp3d extrusionH="430200" prstMaterial="legacyMatte">
            <a:bevelT w="13500" h="13500" prst="angle"/>
            <a:bevelB w="13500" h="13500" prst="angle"/>
            <a:extrusionClr>
              <a:schemeClr val="accent1"/>
            </a:extrusionClr>
          </a:sp3d>
        </p:spPr>
        <p:txBody>
          <a:bodyPr wrap="none" lIns="92075" tIns="46038" rIns="92075" bIns="46038" anchor="ctr">
            <a:flatTx/>
          </a:bodyPr>
          <a:lstStyle/>
          <a:p>
            <a:pPr algn="ctr" eaLnBrk="0" hangingPunct="0">
              <a:defRPr/>
            </a:pPr>
            <a:r>
              <a:rPr lang="en-US" sz="3200" b="1" dirty="0">
                <a:solidFill>
                  <a:srgbClr val="000000"/>
                </a:solidFill>
                <a:effectLst>
                  <a:outerShdw blurRad="38100" dist="38100" dir="2700000" algn="tl">
                    <a:srgbClr val="FFFFFF"/>
                  </a:outerShdw>
                </a:effectLst>
                <a:latin typeface="Times New Roman" charset="0"/>
              </a:rPr>
              <a:t>The person chooses to act selfishly</a:t>
            </a:r>
          </a:p>
        </p:txBody>
      </p:sp>
      <p:sp>
        <p:nvSpPr>
          <p:cNvPr id="199685" name="Rectangle 5"/>
          <p:cNvSpPr>
            <a:spLocks noChangeArrowheads="1"/>
          </p:cNvSpPr>
          <p:nvPr/>
        </p:nvSpPr>
        <p:spPr bwMode="auto">
          <a:xfrm>
            <a:off x="2071689" y="5210176"/>
            <a:ext cx="8226425" cy="1096963"/>
          </a:xfrm>
          <a:prstGeom prst="rect">
            <a:avLst/>
          </a:prstGeom>
          <a:solidFill>
            <a:schemeClr val="accent1">
              <a:alpha val="99001"/>
            </a:schemeClr>
          </a:solidFill>
          <a:ln w="12700">
            <a:miter lim="800000"/>
            <a:headEnd/>
            <a:tailEnd/>
          </a:ln>
          <a:effectLst/>
          <a:scene3d>
            <a:camera prst="legacyObliqueTopLeft"/>
            <a:lightRig rig="legacyFlat3" dir="t"/>
          </a:scene3d>
          <a:sp3d extrusionH="430200" prstMaterial="legacyMatte">
            <a:bevelT w="13500" h="13500" prst="angle"/>
            <a:bevelB w="13500" h="13500" prst="angle"/>
            <a:extrusionClr>
              <a:schemeClr val="accent1"/>
            </a:extrusionClr>
          </a:sp3d>
        </p:spPr>
        <p:txBody>
          <a:bodyPr wrap="none" lIns="92075" tIns="46038" rIns="92075" bIns="46038" anchor="ctr">
            <a:flatTx/>
          </a:bodyPr>
          <a:lstStyle/>
          <a:p>
            <a:pPr algn="ctr" eaLnBrk="0" hangingPunct="0">
              <a:defRPr/>
            </a:pPr>
            <a:r>
              <a:rPr lang="en-US" sz="3200" b="1" dirty="0">
                <a:solidFill>
                  <a:srgbClr val="000000"/>
                </a:solidFill>
                <a:effectLst>
                  <a:outerShdw blurRad="38100" dist="38100" dir="2700000" algn="tl">
                    <a:srgbClr val="FFFFFF"/>
                  </a:outerShdw>
                </a:effectLst>
                <a:latin typeface="Times New Roman" charset="0"/>
              </a:rPr>
              <a:t>In many instances, both reasons exist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1825482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99683"/>
                                        </p:tgtEl>
                                        <p:attrNameLst>
                                          <p:attrName>style.visibility</p:attrName>
                                        </p:attrNameLst>
                                      </p:cBhvr>
                                      <p:to>
                                        <p:strVal val="visible"/>
                                      </p:to>
                                    </p:set>
                                    <p:animEffect transition="in" filter="strips(downRight)">
                                      <p:cBhvr>
                                        <p:cTn id="7" dur="500"/>
                                        <p:tgtEl>
                                          <p:spTgt spid="19968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99684"/>
                                        </p:tgtEl>
                                        <p:attrNameLst>
                                          <p:attrName>style.visibility</p:attrName>
                                        </p:attrNameLst>
                                      </p:cBhvr>
                                      <p:to>
                                        <p:strVal val="visible"/>
                                      </p:to>
                                    </p:set>
                                    <p:animEffect transition="in" filter="strips(downRight)">
                                      <p:cBhvr>
                                        <p:cTn id="12" dur="500"/>
                                        <p:tgtEl>
                                          <p:spTgt spid="19968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99685"/>
                                        </p:tgtEl>
                                        <p:attrNameLst>
                                          <p:attrName>style.visibility</p:attrName>
                                        </p:attrNameLst>
                                      </p:cBhvr>
                                      <p:to>
                                        <p:strVal val="visible"/>
                                      </p:to>
                                    </p:set>
                                    <p:animEffect transition="in" filter="strips(downRight)">
                                      <p:cBhvr>
                                        <p:cTn id="17" dur="500"/>
                                        <p:tgtEl>
                                          <p:spTgt spid="199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animBg="1" autoUpdateAnimBg="0"/>
      <p:bldP spid="199684" grpId="0" animBg="1" autoUpdateAnimBg="0"/>
      <p:bldP spid="199685"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15156"/>
            <a:ext cx="8964488" cy="4942892"/>
          </a:xfrm>
          <a:prstGeom prst="rect">
            <a:avLst/>
          </a:prstGeom>
          <a:noFill/>
        </p:spPr>
        <p:txBody>
          <a:bodyPr wrap="square" rtlCol="0">
            <a:spAutoFit/>
          </a:bodyPr>
          <a:lstStyle/>
          <a:p>
            <a:pPr>
              <a:lnSpc>
                <a:spcPct val="90000"/>
              </a:lnSpc>
            </a:pPr>
            <a:r>
              <a:rPr lang="en-AU" sz="2400" dirty="0"/>
              <a:t>Everyone is different and therefore we all think and act differently </a:t>
            </a:r>
          </a:p>
          <a:p>
            <a:pPr>
              <a:lnSpc>
                <a:spcPct val="90000"/>
              </a:lnSpc>
            </a:pPr>
            <a:endParaRPr lang="en-AU" sz="2400" dirty="0"/>
          </a:p>
          <a:p>
            <a:pPr>
              <a:lnSpc>
                <a:spcPct val="90000"/>
              </a:lnSpc>
            </a:pPr>
            <a:r>
              <a:rPr lang="en-AU" sz="2000" dirty="0"/>
              <a:t>It could be due to Different cultures (individual vs collective societies) </a:t>
            </a:r>
          </a:p>
          <a:p>
            <a:pPr>
              <a:lnSpc>
                <a:spcPct val="90000"/>
              </a:lnSpc>
            </a:pPr>
            <a:r>
              <a:rPr lang="en-AU" sz="2000" dirty="0"/>
              <a:t>Different values/morals</a:t>
            </a:r>
          </a:p>
          <a:p>
            <a:pPr>
              <a:lnSpc>
                <a:spcPct val="90000"/>
              </a:lnSpc>
            </a:pPr>
            <a:r>
              <a:rPr lang="en-AU" sz="2000" dirty="0"/>
              <a:t>Different upbringing, </a:t>
            </a:r>
          </a:p>
          <a:p>
            <a:pPr>
              <a:lnSpc>
                <a:spcPct val="90000"/>
              </a:lnSpc>
            </a:pPr>
            <a:r>
              <a:rPr lang="en-AU" sz="2000" dirty="0"/>
              <a:t>Different Circumstances   (financial/emotional etc,) </a:t>
            </a:r>
          </a:p>
          <a:p>
            <a:pPr>
              <a:lnSpc>
                <a:spcPct val="90000"/>
              </a:lnSpc>
            </a:pPr>
            <a:r>
              <a:rPr lang="en-AU" sz="2000" dirty="0"/>
              <a:t>Education – knowledge/ethics </a:t>
            </a:r>
          </a:p>
          <a:p>
            <a:pPr>
              <a:lnSpc>
                <a:spcPct val="90000"/>
              </a:lnSpc>
            </a:pPr>
            <a:r>
              <a:rPr lang="en-AU" sz="2000" dirty="0"/>
              <a:t>For eg with bribery  Is it unethical / wrong? …. Asia, Middle east, eastern Europe</a:t>
            </a:r>
          </a:p>
          <a:p>
            <a:pPr>
              <a:lnSpc>
                <a:spcPct val="90000"/>
              </a:lnSpc>
            </a:pPr>
            <a:endParaRPr lang="en-AU" sz="2000" dirty="0"/>
          </a:p>
          <a:p>
            <a:pPr>
              <a:lnSpc>
                <a:spcPct val="90000"/>
              </a:lnSpc>
            </a:pPr>
            <a:r>
              <a:rPr lang="en-AU" sz="2000" dirty="0"/>
              <a:t>We live in a individualistic and Capitalist society where materialism /status and  /wealth are so important for people to achieve, and sometimes at the cost of acting ethically.</a:t>
            </a:r>
          </a:p>
          <a:p>
            <a:pPr>
              <a:lnSpc>
                <a:spcPct val="90000"/>
              </a:lnSpc>
            </a:pPr>
            <a:r>
              <a:rPr lang="en-AU" sz="2000" dirty="0"/>
              <a:t>So given these differences in people, when faced with an ethical problem or ethical dilemma</a:t>
            </a:r>
          </a:p>
          <a:p>
            <a:pPr>
              <a:lnSpc>
                <a:spcPct val="90000"/>
              </a:lnSpc>
            </a:pPr>
            <a:r>
              <a:rPr lang="en-AU" sz="2000" dirty="0"/>
              <a:t>You would expect  people to respond differently and for different reasons.</a:t>
            </a:r>
          </a:p>
          <a:p>
            <a:pPr>
              <a:lnSpc>
                <a:spcPct val="90000"/>
              </a:lnSpc>
            </a:pPr>
            <a:r>
              <a:rPr lang="en-AU" sz="2000" dirty="0"/>
              <a:t>So what is an ethical problem or ethical dilemma and is there a difference???</a:t>
            </a:r>
          </a:p>
          <a:p>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44" y="189167"/>
            <a:ext cx="1438656" cy="1572768"/>
          </a:xfrm>
          <a:prstGeom prst="rect">
            <a:avLst/>
          </a:prstGeom>
        </p:spPr>
      </p:pic>
    </p:spTree>
    <p:extLst>
      <p:ext uri="{BB962C8B-B14F-4D97-AF65-F5344CB8AC3E}">
        <p14:creationId xmlns:p14="http://schemas.microsoft.com/office/powerpoint/2010/main" val="7474292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vert="horz" lIns="0" tIns="0" rIns="0" bIns="0" rtlCol="0" anchor="b">
            <a:normAutofit/>
          </a:bodyPr>
          <a:lstStyle/>
          <a:p>
            <a:pPr eaLnBrk="1" hangingPunct="1"/>
            <a:r>
              <a:rPr lang="en-US" b="1" dirty="0" smtClean="0"/>
              <a:t>        Why be ethical? Who </a:t>
            </a:r>
            <a:r>
              <a:rPr lang="en-US" b="1" dirty="0" smtClean="0"/>
              <a:t>cares?</a:t>
            </a:r>
            <a:endParaRPr lang="en-US" b="1" dirty="0" smtClean="0"/>
          </a:p>
        </p:txBody>
      </p:sp>
      <p:sp>
        <p:nvSpPr>
          <p:cNvPr id="199683" name="Rectangle 3"/>
          <p:cNvSpPr>
            <a:spLocks noChangeArrowheads="1"/>
          </p:cNvSpPr>
          <p:nvPr/>
        </p:nvSpPr>
        <p:spPr bwMode="auto">
          <a:xfrm>
            <a:off x="2071689" y="2284413"/>
            <a:ext cx="8226425" cy="1096962"/>
          </a:xfrm>
          <a:prstGeom prst="rect">
            <a:avLst/>
          </a:prstGeom>
          <a:solidFill>
            <a:schemeClr val="accent1">
              <a:alpha val="99001"/>
            </a:schemeClr>
          </a:solidFill>
          <a:ln w="12700">
            <a:miter lim="800000"/>
            <a:headEnd/>
            <a:tailEnd/>
          </a:ln>
          <a:effectLst/>
          <a:scene3d>
            <a:camera prst="legacyObliqueTopLeft"/>
            <a:lightRig rig="legacyFlat3" dir="t"/>
          </a:scene3d>
          <a:sp3d extrusionH="430200" prstMaterial="legacyMatte">
            <a:bevelT w="13500" h="13500" prst="angle"/>
            <a:bevelB w="13500" h="13500" prst="angle"/>
            <a:extrusionClr>
              <a:schemeClr val="accent1"/>
            </a:extrusionClr>
          </a:sp3d>
        </p:spPr>
        <p:txBody>
          <a:bodyPr wrap="none" lIns="92075" tIns="46038" rIns="92075" bIns="46038" anchor="ctr">
            <a:flatTx/>
          </a:bodyPr>
          <a:lstStyle/>
          <a:p>
            <a:pPr marL="457200" indent="-457200" algn="ctr" eaLnBrk="0" hangingPunct="0">
              <a:defRPr/>
            </a:pPr>
            <a:r>
              <a:rPr lang="en-US" sz="3200" b="1" dirty="0">
                <a:solidFill>
                  <a:srgbClr val="000000"/>
                </a:solidFill>
                <a:effectLst>
                  <a:outerShdw blurRad="38100" dist="38100" dir="2700000" algn="tl">
                    <a:srgbClr val="FFFFFF"/>
                  </a:outerShdw>
                </a:effectLst>
                <a:latin typeface="Times New Roman" charset="0"/>
              </a:rPr>
              <a:t>Individuals care</a:t>
            </a:r>
          </a:p>
        </p:txBody>
      </p:sp>
      <p:sp>
        <p:nvSpPr>
          <p:cNvPr id="199684" name="Rectangle 4"/>
          <p:cNvSpPr>
            <a:spLocks noChangeArrowheads="1"/>
          </p:cNvSpPr>
          <p:nvPr/>
        </p:nvSpPr>
        <p:spPr bwMode="auto">
          <a:xfrm>
            <a:off x="2071689" y="3746501"/>
            <a:ext cx="8226425" cy="1096963"/>
          </a:xfrm>
          <a:prstGeom prst="rect">
            <a:avLst/>
          </a:prstGeom>
          <a:solidFill>
            <a:schemeClr val="accent1">
              <a:alpha val="99001"/>
            </a:schemeClr>
          </a:solidFill>
          <a:ln w="12700">
            <a:miter lim="800000"/>
            <a:headEnd/>
            <a:tailEnd/>
          </a:ln>
          <a:effectLst/>
          <a:scene3d>
            <a:camera prst="legacyObliqueTopLeft"/>
            <a:lightRig rig="legacyFlat3" dir="t"/>
          </a:scene3d>
          <a:sp3d extrusionH="430200" prstMaterial="legacyMatte">
            <a:bevelT w="13500" h="13500" prst="angle"/>
            <a:bevelB w="13500" h="13500" prst="angle"/>
            <a:extrusionClr>
              <a:schemeClr val="accent1"/>
            </a:extrusionClr>
          </a:sp3d>
        </p:spPr>
        <p:txBody>
          <a:bodyPr wrap="none" lIns="92075" tIns="46038" rIns="92075" bIns="46038" anchor="ctr">
            <a:flatTx/>
          </a:bodyPr>
          <a:lstStyle/>
          <a:p>
            <a:pPr algn="ctr" eaLnBrk="0" hangingPunct="0">
              <a:defRPr/>
            </a:pPr>
            <a:r>
              <a:rPr lang="en-US" sz="3200" b="1" dirty="0">
                <a:solidFill>
                  <a:srgbClr val="000000"/>
                </a:solidFill>
                <a:effectLst>
                  <a:outerShdw blurRad="38100" dist="38100" dir="2700000" algn="tl">
                    <a:srgbClr val="FFFFFF"/>
                  </a:outerShdw>
                </a:effectLst>
                <a:latin typeface="Times New Roman" charset="0"/>
              </a:rPr>
              <a:t>Employees/Managers/executives care</a:t>
            </a:r>
          </a:p>
        </p:txBody>
      </p:sp>
      <p:sp>
        <p:nvSpPr>
          <p:cNvPr id="199685" name="Rectangle 5"/>
          <p:cNvSpPr>
            <a:spLocks noChangeArrowheads="1"/>
          </p:cNvSpPr>
          <p:nvPr/>
        </p:nvSpPr>
        <p:spPr bwMode="auto">
          <a:xfrm>
            <a:off x="2071689" y="5210176"/>
            <a:ext cx="8226425" cy="1096963"/>
          </a:xfrm>
          <a:prstGeom prst="rect">
            <a:avLst/>
          </a:prstGeom>
          <a:solidFill>
            <a:schemeClr val="accent1">
              <a:alpha val="99001"/>
            </a:schemeClr>
          </a:solidFill>
          <a:ln w="12700">
            <a:miter lim="800000"/>
            <a:headEnd/>
            <a:tailEnd/>
          </a:ln>
          <a:effectLst/>
          <a:scene3d>
            <a:camera prst="legacyObliqueTopLeft"/>
            <a:lightRig rig="legacyFlat3" dir="t"/>
          </a:scene3d>
          <a:sp3d extrusionH="430200" prstMaterial="legacyMatte">
            <a:bevelT w="13500" h="13500" prst="angle"/>
            <a:bevelB w="13500" h="13500" prst="angle"/>
            <a:extrusionClr>
              <a:schemeClr val="accent1"/>
            </a:extrusionClr>
          </a:sp3d>
        </p:spPr>
        <p:txBody>
          <a:bodyPr wrap="none" lIns="92075" tIns="46038" rIns="92075" bIns="46038" anchor="ctr">
            <a:flatTx/>
          </a:bodyPr>
          <a:lstStyle/>
          <a:p>
            <a:pPr algn="ctr" eaLnBrk="0" hangingPunct="0">
              <a:defRPr/>
            </a:pPr>
            <a:r>
              <a:rPr lang="en-US" sz="3200" b="1" dirty="0" smtClean="0">
                <a:solidFill>
                  <a:srgbClr val="000000"/>
                </a:solidFill>
                <a:effectLst>
                  <a:outerShdw blurRad="38100" dist="38100" dir="2700000" algn="tl">
                    <a:srgbClr val="FFFFFF"/>
                  </a:outerShdw>
                </a:effectLst>
                <a:latin typeface="Times New Roman" charset="0"/>
              </a:rPr>
              <a:t>Professions/Industry/Society </a:t>
            </a:r>
            <a:r>
              <a:rPr lang="en-US" sz="3200" b="1" dirty="0">
                <a:solidFill>
                  <a:srgbClr val="000000"/>
                </a:solidFill>
                <a:effectLst>
                  <a:outerShdw blurRad="38100" dist="38100" dir="2700000" algn="tl">
                    <a:srgbClr val="FFFFFF"/>
                  </a:outerShdw>
                </a:effectLst>
                <a:latin typeface="Times New Roman" charset="0"/>
              </a:rPr>
              <a:t>cares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1287220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99683"/>
                                        </p:tgtEl>
                                        <p:attrNameLst>
                                          <p:attrName>style.visibility</p:attrName>
                                        </p:attrNameLst>
                                      </p:cBhvr>
                                      <p:to>
                                        <p:strVal val="visible"/>
                                      </p:to>
                                    </p:set>
                                    <p:animEffect transition="in" filter="strips(downRight)">
                                      <p:cBhvr>
                                        <p:cTn id="7" dur="500"/>
                                        <p:tgtEl>
                                          <p:spTgt spid="19968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99684"/>
                                        </p:tgtEl>
                                        <p:attrNameLst>
                                          <p:attrName>style.visibility</p:attrName>
                                        </p:attrNameLst>
                                      </p:cBhvr>
                                      <p:to>
                                        <p:strVal val="visible"/>
                                      </p:to>
                                    </p:set>
                                    <p:animEffect transition="in" filter="strips(downRight)">
                                      <p:cBhvr>
                                        <p:cTn id="12" dur="500"/>
                                        <p:tgtEl>
                                          <p:spTgt spid="19968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99685"/>
                                        </p:tgtEl>
                                        <p:attrNameLst>
                                          <p:attrName>style.visibility</p:attrName>
                                        </p:attrNameLst>
                                      </p:cBhvr>
                                      <p:to>
                                        <p:strVal val="visible"/>
                                      </p:to>
                                    </p:set>
                                    <p:animEffect transition="in" filter="strips(downRight)">
                                      <p:cBhvr>
                                        <p:cTn id="17" dur="500"/>
                                        <p:tgtEl>
                                          <p:spTgt spid="199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animBg="1" autoUpdateAnimBg="0"/>
      <p:bldP spid="199684" grpId="0" animBg="1" autoUpdateAnimBg="0"/>
      <p:bldP spid="199685"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5520" y="692696"/>
            <a:ext cx="8534400" cy="4343400"/>
          </a:xfrm>
        </p:spPr>
        <p:txBody>
          <a:bodyPr/>
          <a:lstStyle/>
          <a:p>
            <a:endParaRPr lang="en-US" b="1" i="1" dirty="0" smtClean="0"/>
          </a:p>
          <a:p>
            <a:endParaRPr lang="en-US" b="1" i="1" dirty="0" smtClean="0"/>
          </a:p>
          <a:p>
            <a:endParaRPr lang="en-US" b="1" i="1" dirty="0"/>
          </a:p>
          <a:p>
            <a:r>
              <a:rPr lang="en-US" b="1" i="1" dirty="0" smtClean="0"/>
              <a:t>Identify </a:t>
            </a:r>
            <a:r>
              <a:rPr lang="en-US" b="1" i="1" dirty="0"/>
              <a:t>reasons why an </a:t>
            </a:r>
            <a:r>
              <a:rPr lang="en-US" b="1" i="1" dirty="0" smtClean="0"/>
              <a:t>organization/ financial counsellor </a:t>
            </a:r>
            <a:r>
              <a:rPr lang="en-US" b="1" i="1" dirty="0"/>
              <a:t>would be interested in being </a:t>
            </a:r>
            <a:r>
              <a:rPr lang="en-US" b="1" i="1" dirty="0" smtClean="0"/>
              <a:t>ethical?</a:t>
            </a:r>
          </a:p>
          <a:p>
            <a:endParaRPr lang="en-US" b="1" i="1" dirty="0" smtClean="0"/>
          </a:p>
          <a:p>
            <a:r>
              <a:rPr lang="en-US" b="1" i="1" dirty="0" smtClean="0"/>
              <a:t>Classify </a:t>
            </a:r>
            <a:r>
              <a:rPr lang="en-US" b="1" i="1" dirty="0"/>
              <a:t>those reasons in terms of whether they represent moral motivation or economic motivation.</a:t>
            </a:r>
            <a:endParaRPr lang="en-AU" dirty="0"/>
          </a:p>
        </p:txBody>
      </p:sp>
      <p:sp>
        <p:nvSpPr>
          <p:cNvPr id="4" name="Title 3"/>
          <p:cNvSpPr>
            <a:spLocks noGrp="1"/>
          </p:cNvSpPr>
          <p:nvPr>
            <p:ph type="title"/>
          </p:nvPr>
        </p:nvSpPr>
        <p:spPr/>
        <p:txBody>
          <a:bodyPr/>
          <a:lstStyle/>
          <a:p>
            <a:endParaRPr lang="en-AU"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876365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ChangeArrowheads="1"/>
          </p:cNvSpPr>
          <p:nvPr>
            <p:ph type="title"/>
          </p:nvPr>
        </p:nvSpPr>
        <p:spPr>
          <a:noFill/>
        </p:spPr>
        <p:txBody>
          <a:bodyPr vert="horz" lIns="0" tIns="0" rIns="0" bIns="0" rtlCol="0" anchor="b">
            <a:normAutofit/>
          </a:bodyPr>
          <a:lstStyle/>
          <a:p>
            <a:pPr eaLnBrk="1" hangingPunct="1"/>
            <a:r>
              <a:rPr lang="en-US" b="1" dirty="0" smtClean="0"/>
              <a:t>        Ethical Problem</a:t>
            </a:r>
          </a:p>
        </p:txBody>
      </p:sp>
      <p:sp>
        <p:nvSpPr>
          <p:cNvPr id="201731" name="Rectangle 1027"/>
          <p:cNvSpPr>
            <a:spLocks noChangeArrowheads="1"/>
          </p:cNvSpPr>
          <p:nvPr/>
        </p:nvSpPr>
        <p:spPr bwMode="auto">
          <a:xfrm>
            <a:off x="2626951" y="2622325"/>
            <a:ext cx="7127875" cy="2160587"/>
          </a:xfrm>
          <a:prstGeom prst="rect">
            <a:avLst/>
          </a:prstGeom>
          <a:solidFill>
            <a:schemeClr val="accent1">
              <a:alpha val="99001"/>
            </a:schemeClr>
          </a:solidFill>
          <a:ln w="12700">
            <a:miter lim="800000"/>
            <a:headEnd/>
            <a:tailEnd/>
          </a:ln>
          <a:effectLst/>
          <a:scene3d>
            <a:camera prst="legacyPerspectiveTop"/>
            <a:lightRig rig="legacyFlat3" dir="b"/>
          </a:scene3d>
          <a:sp3d extrusionH="3630600" prstMaterial="legacyMatte">
            <a:bevelT w="13500" h="13500" prst="angle"/>
            <a:bevelB w="13500" h="13500" prst="angle"/>
            <a:extrusionClr>
              <a:schemeClr val="accent1"/>
            </a:extrusionClr>
          </a:sp3d>
        </p:spPr>
        <p:txBody>
          <a:bodyPr wrap="none" lIns="92075" tIns="46038" rIns="92075" bIns="46038" anchor="ctr">
            <a:flatTx/>
          </a:bodyPr>
          <a:lstStyle/>
          <a:p>
            <a:pPr algn="ctr" eaLnBrk="0" hangingPunct="0">
              <a:defRPr/>
            </a:pPr>
            <a:r>
              <a:rPr lang="en-US" sz="3200" b="1" dirty="0">
                <a:solidFill>
                  <a:srgbClr val="000000"/>
                </a:solidFill>
                <a:effectLst>
                  <a:outerShdw blurRad="38100" dist="38100" dir="2700000" algn="tl">
                    <a:srgbClr val="FFFFFF"/>
                  </a:outerShdw>
                </a:effectLst>
                <a:latin typeface="Times New Roman" charset="0"/>
              </a:rPr>
              <a:t>A situation in which you are morally or</a:t>
            </a:r>
          </a:p>
          <a:p>
            <a:pPr algn="ctr" eaLnBrk="0" hangingPunct="0">
              <a:defRPr/>
            </a:pPr>
            <a:r>
              <a:rPr lang="en-US" sz="3200" b="1" dirty="0">
                <a:solidFill>
                  <a:srgbClr val="000000"/>
                </a:solidFill>
                <a:effectLst>
                  <a:outerShdw blurRad="38100" dist="38100" dir="2700000" algn="tl">
                    <a:srgbClr val="FFFFFF"/>
                  </a:outerShdw>
                </a:effectLst>
                <a:latin typeface="Times New Roman" charset="0"/>
              </a:rPr>
              <a:t> ethically required to take action  that </a:t>
            </a:r>
          </a:p>
          <a:p>
            <a:pPr algn="ctr" eaLnBrk="0" hangingPunct="0">
              <a:defRPr/>
            </a:pPr>
            <a:r>
              <a:rPr lang="en-US" sz="3200" b="1" dirty="0">
                <a:solidFill>
                  <a:srgbClr val="000000"/>
                </a:solidFill>
                <a:effectLst>
                  <a:outerShdw blurRad="38100" dist="38100" dir="2700000" algn="tl">
                    <a:srgbClr val="FFFFFF"/>
                  </a:outerShdw>
                </a:effectLst>
                <a:latin typeface="Times New Roman" charset="0"/>
              </a:rPr>
              <a:t>conflicts with your </a:t>
            </a:r>
            <a:r>
              <a:rPr lang="en-US" sz="3200" b="1" u="sng" dirty="0">
                <a:solidFill>
                  <a:srgbClr val="000000"/>
                </a:solidFill>
                <a:effectLst>
                  <a:outerShdw blurRad="38100" dist="38100" dir="2700000" algn="tl">
                    <a:srgbClr val="FFFFFF"/>
                  </a:outerShdw>
                </a:effectLst>
                <a:latin typeface="Times New Roman" charset="0"/>
              </a:rPr>
              <a:t>immediate </a:t>
            </a:r>
          </a:p>
          <a:p>
            <a:pPr algn="ctr" eaLnBrk="0" hangingPunct="0">
              <a:defRPr/>
            </a:pPr>
            <a:r>
              <a:rPr lang="en-US" sz="3200" b="1" u="sng" dirty="0">
                <a:solidFill>
                  <a:srgbClr val="000000"/>
                </a:solidFill>
                <a:effectLst>
                  <a:outerShdw blurRad="38100" dist="38100" dir="2700000" algn="tl">
                    <a:srgbClr val="FFFFFF"/>
                  </a:outerShdw>
                </a:effectLst>
                <a:latin typeface="Times New Roman" charset="0"/>
              </a:rPr>
              <a:t>self interest</a:t>
            </a:r>
            <a:r>
              <a:rPr lang="en-US" sz="3200" b="1" dirty="0">
                <a:solidFill>
                  <a:srgbClr val="000000"/>
                </a:solidFill>
                <a:effectLst>
                  <a:outerShdw blurRad="38100" dist="38100" dir="2700000" algn="tl">
                    <a:srgbClr val="FFFFFF"/>
                  </a:outerShdw>
                </a:effectLst>
                <a:latin typeface="Times New Roman" charset="0"/>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3293099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1731"/>
                                        </p:tgtEl>
                                        <p:attrNameLst>
                                          <p:attrName>style.visibility</p:attrName>
                                        </p:attrNameLst>
                                      </p:cBhvr>
                                      <p:to>
                                        <p:strVal val="visible"/>
                                      </p:to>
                                    </p:set>
                                    <p:animEffect transition="in" filter="wipe(up)">
                                      <p:cBhvr>
                                        <p:cTn id="7" dur="500"/>
                                        <p:tgtEl>
                                          <p:spTgt spid="201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a:xfrm>
            <a:off x="1981200" y="274638"/>
            <a:ext cx="8229600" cy="417512"/>
          </a:xfrm>
        </p:spPr>
        <p:txBody>
          <a:bodyPr>
            <a:normAutofit fontScale="90000"/>
          </a:bodyPr>
          <a:lstStyle/>
          <a:p>
            <a:pPr eaLnBrk="1" hangingPunct="1"/>
            <a:r>
              <a:rPr lang="en-US" sz="3400" b="1" dirty="0"/>
              <a:t>Ethical Problems</a:t>
            </a:r>
          </a:p>
        </p:txBody>
      </p:sp>
      <p:sp>
        <p:nvSpPr>
          <p:cNvPr id="202755" name="Rectangle 1027"/>
          <p:cNvSpPr>
            <a:spLocks noChangeArrowheads="1"/>
          </p:cNvSpPr>
          <p:nvPr/>
        </p:nvSpPr>
        <p:spPr bwMode="auto">
          <a:xfrm>
            <a:off x="1919289" y="908051"/>
            <a:ext cx="8410575" cy="936625"/>
          </a:xfrm>
          <a:prstGeom prst="rect">
            <a:avLst/>
          </a:prstGeom>
          <a:solidFill>
            <a:schemeClr val="accent1"/>
          </a:solidFill>
          <a:ln w="12700">
            <a:solidFill>
              <a:schemeClr val="tx1"/>
            </a:solidFill>
            <a:miter lim="800000"/>
            <a:headEnd/>
            <a:tailEnd/>
          </a:ln>
          <a:effectLst>
            <a:outerShdw dist="107763" dir="13500000" algn="ctr" rotWithShape="0">
              <a:schemeClr val="bg2">
                <a:alpha val="50000"/>
              </a:schemeClr>
            </a:outerShdw>
          </a:effectLst>
        </p:spPr>
        <p:txBody>
          <a:bodyPr wrap="none" lIns="92075" tIns="46038" rIns="92075" bIns="46038"/>
          <a:lstStyle/>
          <a:p>
            <a:pPr marL="457200" indent="-457200" algn="ctr" eaLnBrk="0" hangingPunct="0">
              <a:defRPr/>
            </a:pPr>
            <a:r>
              <a:rPr lang="en-US" b="1" i="1" dirty="0">
                <a:solidFill>
                  <a:schemeClr val="tx2"/>
                </a:solidFill>
                <a:effectLst>
                  <a:outerShdw blurRad="38100" dist="38100" dir="2700000" algn="tl">
                    <a:srgbClr val="FFFFFF"/>
                  </a:outerShdw>
                </a:effectLst>
              </a:rPr>
              <a:t>Ethical problem 1</a:t>
            </a:r>
            <a:r>
              <a:rPr lang="en-US" dirty="0"/>
              <a:t> </a:t>
            </a:r>
          </a:p>
          <a:p>
            <a:pPr marL="457200" indent="-457200" algn="ctr" eaLnBrk="0" hangingPunct="0">
              <a:defRPr/>
            </a:pPr>
            <a:r>
              <a:rPr lang="en-US" sz="2000" b="1" i="1" dirty="0">
                <a:solidFill>
                  <a:srgbClr val="000000"/>
                </a:solidFill>
                <a:effectLst>
                  <a:outerShdw blurRad="38100" dist="38100" dir="2700000" algn="tl">
                    <a:srgbClr val="FFFFFF"/>
                  </a:outerShdw>
                </a:effectLst>
                <a:latin typeface="Times New Roman" charset="0"/>
              </a:rPr>
              <a:t>You</a:t>
            </a:r>
            <a:r>
              <a:rPr lang="en-US" sz="2000" dirty="0"/>
              <a:t> find a briefcase containing important papers and $1,000.  </a:t>
            </a:r>
          </a:p>
          <a:p>
            <a:pPr marL="457200" indent="-457200" algn="ctr" eaLnBrk="0" hangingPunct="0">
              <a:defRPr/>
            </a:pPr>
            <a:r>
              <a:rPr lang="en-US" sz="2000" dirty="0"/>
              <a:t>What do </a:t>
            </a:r>
            <a:r>
              <a:rPr lang="en-US" sz="2000" b="1" i="1" dirty="0">
                <a:solidFill>
                  <a:srgbClr val="000000"/>
                </a:solidFill>
                <a:effectLst>
                  <a:outerShdw blurRad="38100" dist="38100" dir="2700000" algn="tl">
                    <a:srgbClr val="FFFFFF"/>
                  </a:outerShdw>
                </a:effectLst>
                <a:latin typeface="Times New Roman" charset="0"/>
              </a:rPr>
              <a:t>you</a:t>
            </a:r>
            <a:r>
              <a:rPr lang="en-US" sz="2000" dirty="0"/>
              <a:t> do?</a:t>
            </a:r>
          </a:p>
        </p:txBody>
      </p:sp>
      <p:sp>
        <p:nvSpPr>
          <p:cNvPr id="202756" name="Rectangle 1028"/>
          <p:cNvSpPr>
            <a:spLocks noChangeArrowheads="1"/>
          </p:cNvSpPr>
          <p:nvPr/>
        </p:nvSpPr>
        <p:spPr bwMode="auto">
          <a:xfrm>
            <a:off x="1919289" y="2276476"/>
            <a:ext cx="8410575" cy="1223963"/>
          </a:xfrm>
          <a:prstGeom prst="rect">
            <a:avLst/>
          </a:prstGeom>
          <a:solidFill>
            <a:schemeClr val="accent1"/>
          </a:solidFill>
          <a:ln w="12700">
            <a:solidFill>
              <a:schemeClr val="tx1"/>
            </a:solidFill>
            <a:miter lim="800000"/>
            <a:headEnd/>
            <a:tailEnd/>
          </a:ln>
          <a:effectLst/>
        </p:spPr>
        <p:txBody>
          <a:bodyPr wrap="none" lIns="92075" tIns="46038" rIns="92075" bIns="46038"/>
          <a:lstStyle/>
          <a:p>
            <a:pPr marL="457200" indent="-457200" algn="ctr">
              <a:defRPr/>
            </a:pPr>
            <a:r>
              <a:rPr lang="en-US" b="1" i="1" dirty="0">
                <a:solidFill>
                  <a:schemeClr val="tx2"/>
                </a:solidFill>
                <a:effectLst>
                  <a:outerShdw blurRad="38100" dist="38100" dir="2700000" algn="tl">
                    <a:srgbClr val="FFFFFF"/>
                  </a:outerShdw>
                </a:effectLst>
              </a:rPr>
              <a:t>Ethical Problem 2 </a:t>
            </a:r>
          </a:p>
          <a:p>
            <a:pPr marL="457200" indent="-457200" algn="ctr">
              <a:defRPr/>
            </a:pPr>
            <a:r>
              <a:rPr lang="en-US" sz="2000" b="1" i="1" dirty="0">
                <a:solidFill>
                  <a:srgbClr val="000000"/>
                </a:solidFill>
                <a:effectLst>
                  <a:outerShdw blurRad="38100" dist="38100" dir="2700000" algn="tl">
                    <a:srgbClr val="FFFFFF"/>
                  </a:outerShdw>
                </a:effectLst>
                <a:latin typeface="Times New Roman" charset="0"/>
              </a:rPr>
              <a:t>Your</a:t>
            </a:r>
            <a:r>
              <a:rPr lang="en-US" sz="2000" b="1" dirty="0">
                <a:solidFill>
                  <a:srgbClr val="000000"/>
                </a:solidFill>
                <a:effectLst>
                  <a:outerShdw blurRad="38100" dist="38100" dir="2700000" algn="tl">
                    <a:srgbClr val="FFFFFF"/>
                  </a:outerShdw>
                </a:effectLst>
                <a:latin typeface="Times New Roman" charset="0"/>
              </a:rPr>
              <a:t> </a:t>
            </a:r>
            <a:r>
              <a:rPr lang="en-US" sz="2000" dirty="0"/>
              <a:t>bank incorrectly credits your mortgage account with $10,000. </a:t>
            </a:r>
          </a:p>
          <a:p>
            <a:pPr marL="457200" indent="-457200" algn="ctr" eaLnBrk="0" hangingPunct="0">
              <a:defRPr/>
            </a:pPr>
            <a:endParaRPr lang="en-US" dirty="0"/>
          </a:p>
          <a:p>
            <a:pPr marL="457200" indent="-457200" algn="ctr" eaLnBrk="0" hangingPunct="0">
              <a:defRPr/>
            </a:pPr>
            <a:r>
              <a:rPr lang="en-US" dirty="0"/>
              <a:t>What do </a:t>
            </a:r>
            <a:r>
              <a:rPr lang="en-US" b="1" i="1" dirty="0">
                <a:solidFill>
                  <a:srgbClr val="000000"/>
                </a:solidFill>
                <a:effectLst>
                  <a:outerShdw blurRad="38100" dist="38100" dir="2700000" algn="tl">
                    <a:srgbClr val="FFFFFF"/>
                  </a:outerShdw>
                </a:effectLst>
              </a:rPr>
              <a:t>you</a:t>
            </a:r>
            <a:r>
              <a:rPr lang="en-US" dirty="0"/>
              <a:t> do?</a:t>
            </a:r>
          </a:p>
          <a:p>
            <a:pPr marL="457200" indent="-457200" algn="ctr">
              <a:defRPr/>
            </a:pPr>
            <a:endParaRPr lang="en-US" sz="2000" b="1" dirty="0">
              <a:solidFill>
                <a:srgbClr val="000000"/>
              </a:solidFill>
              <a:effectLst>
                <a:outerShdw blurRad="38100" dist="38100" dir="2700000" algn="tl">
                  <a:srgbClr val="FFFFFF"/>
                </a:outerShdw>
              </a:effectLst>
              <a:latin typeface="Times New Roman" charset="0"/>
            </a:endParaRPr>
          </a:p>
        </p:txBody>
      </p:sp>
      <p:sp>
        <p:nvSpPr>
          <p:cNvPr id="202758" name="Rectangle 1030"/>
          <p:cNvSpPr>
            <a:spLocks noChangeArrowheads="1"/>
          </p:cNvSpPr>
          <p:nvPr/>
        </p:nvSpPr>
        <p:spPr bwMode="auto">
          <a:xfrm>
            <a:off x="1919289" y="4005264"/>
            <a:ext cx="8410575" cy="1944687"/>
          </a:xfrm>
          <a:prstGeom prst="rect">
            <a:avLst/>
          </a:prstGeom>
          <a:solidFill>
            <a:schemeClr val="accent1"/>
          </a:solidFill>
          <a:ln w="12700">
            <a:solidFill>
              <a:schemeClr val="tx1"/>
            </a:solidFill>
            <a:miter lim="800000"/>
            <a:headEnd/>
            <a:tailEnd/>
          </a:ln>
          <a:effectLst/>
        </p:spPr>
        <p:txBody>
          <a:bodyPr wrap="none" lIns="92075" tIns="46038" rIns="92075" bIns="46038"/>
          <a:lstStyle/>
          <a:p>
            <a:pPr marL="457200" indent="-457200" algn="ctr">
              <a:defRPr/>
            </a:pPr>
            <a:r>
              <a:rPr lang="en-US" b="1" i="1" dirty="0">
                <a:solidFill>
                  <a:schemeClr val="tx2"/>
                </a:solidFill>
                <a:effectLst>
                  <a:outerShdw blurRad="38100" dist="38100" dir="2700000" algn="tl">
                    <a:srgbClr val="FFFFFF"/>
                  </a:outerShdw>
                </a:effectLst>
              </a:rPr>
              <a:t>Ethical Problem 3 </a:t>
            </a:r>
          </a:p>
          <a:p>
            <a:pPr marL="457200" indent="-457200" algn="ctr">
              <a:defRPr/>
            </a:pPr>
            <a:r>
              <a:rPr lang="en-US" sz="2000" b="1" dirty="0">
                <a:solidFill>
                  <a:schemeClr val="tx2"/>
                </a:solidFill>
                <a:effectLst>
                  <a:outerShdw blurRad="38100" dist="38100" dir="2700000" algn="tl">
                    <a:srgbClr val="FFFFFF"/>
                  </a:outerShdw>
                </a:effectLst>
              </a:rPr>
              <a:t>   </a:t>
            </a:r>
            <a:r>
              <a:rPr lang="en-US" sz="2000" b="1" dirty="0">
                <a:effectLst>
                  <a:outerShdw blurRad="38100" dist="38100" dir="2700000" algn="tl">
                    <a:srgbClr val="FFFFFF"/>
                  </a:outerShdw>
                </a:effectLst>
              </a:rPr>
              <a:t>Your lecturer makes an input error and gives you a HD for a group</a:t>
            </a:r>
          </a:p>
          <a:p>
            <a:pPr marL="457200" indent="-457200" algn="ctr">
              <a:defRPr/>
            </a:pPr>
            <a:r>
              <a:rPr lang="en-US" sz="2000" b="1" dirty="0">
                <a:effectLst>
                  <a:outerShdw blurRad="38100" dist="38100" dir="2700000" algn="tl">
                    <a:srgbClr val="FFFFFF"/>
                  </a:outerShdw>
                </a:effectLst>
              </a:rPr>
              <a:t> assignment but the rest of the group get a P?</a:t>
            </a:r>
          </a:p>
          <a:p>
            <a:pPr marL="457200" indent="-457200" algn="ctr">
              <a:defRPr/>
            </a:pPr>
            <a:r>
              <a:rPr lang="en-US" sz="2000" dirty="0">
                <a:effectLst>
                  <a:outerShdw blurRad="38100" dist="38100" dir="2700000" algn="tl">
                    <a:srgbClr val="FFFFFF"/>
                  </a:outerShdw>
                </a:effectLst>
              </a:rPr>
              <a:t>.</a:t>
            </a:r>
          </a:p>
          <a:p>
            <a:pPr marL="457200" indent="-457200" algn="ctr" eaLnBrk="0" hangingPunct="0">
              <a:defRPr/>
            </a:pPr>
            <a:r>
              <a:rPr lang="en-US" dirty="0"/>
              <a:t>What do </a:t>
            </a:r>
            <a:r>
              <a:rPr lang="en-US" b="1" i="1" dirty="0">
                <a:solidFill>
                  <a:srgbClr val="000000"/>
                </a:solidFill>
                <a:effectLst>
                  <a:outerShdw blurRad="38100" dist="38100" dir="2700000" algn="tl">
                    <a:srgbClr val="FFFFFF"/>
                  </a:outerShdw>
                </a:effectLst>
              </a:rPr>
              <a:t>you</a:t>
            </a:r>
            <a:r>
              <a:rPr lang="en-US" dirty="0"/>
              <a:t> do?</a:t>
            </a:r>
          </a:p>
          <a:p>
            <a:pPr marL="457200" indent="-457200" algn="ctr">
              <a:defRPr/>
            </a:pPr>
            <a:endParaRPr lang="en-US" sz="2000" dirty="0"/>
          </a:p>
          <a:p>
            <a:pPr marL="457200" indent="-457200" algn="ctr">
              <a:defRPr/>
            </a:pPr>
            <a:endParaRPr lang="en-US" sz="2000" dirty="0">
              <a:solidFill>
                <a:srgbClr val="000000"/>
              </a:solidFill>
              <a:effectLst>
                <a:outerShdw blurRad="38100" dist="38100" dir="2700000" algn="tl">
                  <a:srgbClr val="FFFFFF"/>
                </a:outerShdw>
              </a:effectLst>
            </a:endParaRPr>
          </a:p>
          <a:p>
            <a:pPr marL="457200" indent="-457200" algn="ctr" eaLnBrk="0" hangingPunct="0">
              <a:defRPr/>
            </a:pPr>
            <a:endParaRPr lang="en-US" sz="3200" dirty="0">
              <a:solidFill>
                <a:srgbClr val="000000"/>
              </a:solidFill>
              <a:effectLst>
                <a:outerShdw blurRad="38100" dist="38100" dir="2700000" algn="tl">
                  <a:srgbClr val="FFFFFF"/>
                </a:outerShdw>
              </a:effectLst>
              <a:latin typeface="Times New Roman"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22347570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02755"/>
                                        </p:tgtEl>
                                        <p:attrNameLst>
                                          <p:attrName>style.visibility</p:attrName>
                                        </p:attrNameLst>
                                      </p:cBhvr>
                                      <p:to>
                                        <p:strVal val="visible"/>
                                      </p:to>
                                    </p:set>
                                    <p:animEffect transition="in" filter="strips(downRight)">
                                      <p:cBhvr>
                                        <p:cTn id="7" dur="500"/>
                                        <p:tgtEl>
                                          <p:spTgt spid="20275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02756"/>
                                        </p:tgtEl>
                                        <p:attrNameLst>
                                          <p:attrName>style.visibility</p:attrName>
                                        </p:attrNameLst>
                                      </p:cBhvr>
                                      <p:to>
                                        <p:strVal val="visible"/>
                                      </p:to>
                                    </p:set>
                                    <p:animEffect transition="in" filter="strips(downRight)">
                                      <p:cBhvr>
                                        <p:cTn id="12" dur="500"/>
                                        <p:tgtEl>
                                          <p:spTgt spid="20275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02758"/>
                                        </p:tgtEl>
                                        <p:attrNameLst>
                                          <p:attrName>style.visibility</p:attrName>
                                        </p:attrNameLst>
                                      </p:cBhvr>
                                      <p:to>
                                        <p:strVal val="visible"/>
                                      </p:to>
                                    </p:set>
                                    <p:animEffect transition="in" filter="strips(downRight)">
                                      <p:cBhvr>
                                        <p:cTn id="17" dur="500"/>
                                        <p:tgtEl>
                                          <p:spTgt spid="202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animBg="1" autoUpdateAnimBg="0"/>
      <p:bldP spid="202756" grpId="0" animBg="1" autoUpdateAnimBg="0"/>
      <p:bldP spid="202758"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81200" y="274638"/>
            <a:ext cx="8229600" cy="747712"/>
          </a:xfrm>
        </p:spPr>
        <p:txBody>
          <a:bodyPr/>
          <a:lstStyle/>
          <a:p>
            <a:pPr eaLnBrk="1" hangingPunct="1"/>
            <a:r>
              <a:rPr lang="en-US" sz="3400" b="1" dirty="0" smtClean="0"/>
              <a:t>Objectives </a:t>
            </a:r>
            <a:r>
              <a:rPr lang="en-US" sz="3400" b="1" dirty="0"/>
              <a:t>for </a:t>
            </a:r>
            <a:r>
              <a:rPr lang="en-US" sz="3400" b="1" dirty="0" smtClean="0"/>
              <a:t>today</a:t>
            </a:r>
            <a:endParaRPr lang="en-US" sz="3400" b="1" dirty="0"/>
          </a:p>
        </p:txBody>
      </p:sp>
      <p:sp>
        <p:nvSpPr>
          <p:cNvPr id="4099" name="Rectangle 3"/>
          <p:cNvSpPr>
            <a:spLocks noGrp="1" noChangeArrowheads="1"/>
          </p:cNvSpPr>
          <p:nvPr>
            <p:ph idx="1"/>
          </p:nvPr>
        </p:nvSpPr>
        <p:spPr>
          <a:xfrm>
            <a:off x="1847528" y="1124744"/>
            <a:ext cx="8424936" cy="5733256"/>
          </a:xfrm>
        </p:spPr>
        <p:txBody>
          <a:bodyPr/>
          <a:lstStyle/>
          <a:p>
            <a:pPr eaLnBrk="1" hangingPunct="1"/>
            <a:r>
              <a:rPr lang="en-US" sz="2000" dirty="0"/>
              <a:t>What is professional ethics</a:t>
            </a:r>
          </a:p>
          <a:p>
            <a:pPr eaLnBrk="1" hangingPunct="1"/>
            <a:r>
              <a:rPr lang="en-US" sz="2000" dirty="0"/>
              <a:t>Understand and be aware of ethical problems, ethical dilemmas and ethical theories</a:t>
            </a:r>
          </a:p>
          <a:p>
            <a:pPr eaLnBrk="1" hangingPunct="1"/>
            <a:r>
              <a:rPr lang="en-US" sz="2000" dirty="0"/>
              <a:t>Apply ethical principles, decision-making frameworks to solve dilemmas </a:t>
            </a:r>
          </a:p>
          <a:p>
            <a:pPr eaLnBrk="1" hangingPunct="1"/>
            <a:r>
              <a:rPr lang="en-US" sz="2000" dirty="0"/>
              <a:t>Why it is important to study ethical theories </a:t>
            </a:r>
          </a:p>
          <a:p>
            <a:pPr eaLnBrk="1" hangingPunct="1"/>
            <a:r>
              <a:rPr lang="en-US" sz="2000" dirty="0"/>
              <a:t>What are the main ethical theories</a:t>
            </a:r>
          </a:p>
          <a:p>
            <a:pPr eaLnBrk="1" hangingPunct="1"/>
            <a:r>
              <a:rPr lang="en-US" sz="2000" dirty="0"/>
              <a:t>Explain the Kohlberg theory of moral reasoning</a:t>
            </a:r>
          </a:p>
          <a:p>
            <a:pPr eaLnBrk="1" hangingPunct="1"/>
            <a:r>
              <a:rPr lang="en-US" sz="2000" dirty="0" smtClean="0"/>
              <a:t>Explore the link to </a:t>
            </a:r>
            <a:r>
              <a:rPr lang="en-US" sz="2000" dirty="0"/>
              <a:t>the Code of ethics for </a:t>
            </a:r>
            <a:r>
              <a:rPr lang="en-US" sz="2000" dirty="0" smtClean="0"/>
              <a:t>Financial Counselors (FCA, 2012)</a:t>
            </a:r>
            <a:endParaRPr lang="en-US" sz="2000" dirty="0"/>
          </a:p>
          <a:p>
            <a:pPr eaLnBrk="1" hangingPunct="1"/>
            <a:endParaRPr lang="en-US" sz="2500" dirty="0"/>
          </a:p>
          <a:p>
            <a:pPr eaLnBrk="1" hangingPunct="1">
              <a:buFont typeface="Wingdings" pitchFamily="2" charset="2"/>
              <a:buNone/>
            </a:pPr>
            <a:endParaRPr lang="en-US" sz="1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2379166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bldLst>
      <p:bldP spid="409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9536" y="548681"/>
            <a:ext cx="8363272" cy="5001419"/>
          </a:xfrm>
        </p:spPr>
        <p:txBody>
          <a:bodyPr>
            <a:normAutofit fontScale="70000" lnSpcReduction="20000"/>
          </a:bodyPr>
          <a:lstStyle/>
          <a:p>
            <a:pPr>
              <a:lnSpc>
                <a:spcPct val="90000"/>
              </a:lnSpc>
              <a:buFontTx/>
              <a:buChar char="•"/>
              <a:defRPr/>
            </a:pPr>
            <a:r>
              <a:rPr lang="en-AU" sz="2200" b="1" dirty="0">
                <a:solidFill>
                  <a:srgbClr val="000000"/>
                </a:solidFill>
                <a:effectLst>
                  <a:outerShdw blurRad="38100" dist="38100" dir="2700000" algn="tl">
                    <a:srgbClr val="C0C0C0"/>
                  </a:outerShdw>
                </a:effectLst>
              </a:rPr>
              <a:t>On a piece of paper write an answer (and reasoning for your answer/why?) to the above problems..</a:t>
            </a:r>
          </a:p>
          <a:p>
            <a:pPr>
              <a:lnSpc>
                <a:spcPct val="90000"/>
              </a:lnSpc>
              <a:buFontTx/>
              <a:buChar char="•"/>
              <a:defRPr/>
            </a:pPr>
            <a:r>
              <a:rPr lang="en-AU" sz="2200" b="1" dirty="0">
                <a:solidFill>
                  <a:srgbClr val="000000"/>
                </a:solidFill>
                <a:effectLst>
                  <a:outerShdw blurRad="38100" dist="38100" dir="2700000" algn="tl">
                    <a:srgbClr val="C0C0C0"/>
                  </a:outerShdw>
                </a:effectLst>
              </a:rPr>
              <a:t>Do you keep the $1000 or do you give in to the police?</a:t>
            </a:r>
          </a:p>
          <a:p>
            <a:pPr>
              <a:lnSpc>
                <a:spcPct val="90000"/>
              </a:lnSpc>
              <a:defRPr/>
            </a:pPr>
            <a:endParaRPr lang="en-AU" sz="2200" b="1" dirty="0">
              <a:solidFill>
                <a:srgbClr val="000000"/>
              </a:solidFill>
              <a:effectLst>
                <a:outerShdw blurRad="38100" dist="38100" dir="2700000" algn="tl">
                  <a:srgbClr val="C0C0C0"/>
                </a:outerShdw>
              </a:effectLst>
            </a:endParaRPr>
          </a:p>
          <a:p>
            <a:pPr>
              <a:lnSpc>
                <a:spcPct val="90000"/>
              </a:lnSpc>
              <a:buFontTx/>
              <a:buChar char="•"/>
              <a:defRPr/>
            </a:pPr>
            <a:r>
              <a:rPr lang="en-AU" sz="2200" b="1" dirty="0">
                <a:solidFill>
                  <a:srgbClr val="000000"/>
                </a:solidFill>
                <a:effectLst>
                  <a:outerShdw blurRad="38100" dist="38100" dir="2700000" algn="tl">
                    <a:srgbClr val="C0C0C0"/>
                  </a:outerShdw>
                </a:effectLst>
              </a:rPr>
              <a:t>Do you tell the bank?? Tell bank because :	you are scared of the bank finding out or is it because the $ money is not yours and therefore should tell the bank???</a:t>
            </a:r>
          </a:p>
          <a:p>
            <a:pPr>
              <a:lnSpc>
                <a:spcPct val="90000"/>
              </a:lnSpc>
              <a:defRPr/>
            </a:pPr>
            <a:endParaRPr lang="en-AU" sz="2200" b="1" dirty="0">
              <a:solidFill>
                <a:srgbClr val="000000"/>
              </a:solidFill>
              <a:effectLst>
                <a:outerShdw blurRad="38100" dist="38100" dir="2700000" algn="tl">
                  <a:srgbClr val="C0C0C0"/>
                </a:outerShdw>
              </a:effectLst>
            </a:endParaRPr>
          </a:p>
          <a:p>
            <a:pPr>
              <a:lnSpc>
                <a:spcPct val="90000"/>
              </a:lnSpc>
              <a:buFontTx/>
              <a:buChar char="•"/>
              <a:defRPr/>
            </a:pPr>
            <a:r>
              <a:rPr lang="en-AU" sz="2200" b="1" dirty="0">
                <a:solidFill>
                  <a:srgbClr val="000000"/>
                </a:solidFill>
                <a:effectLst>
                  <a:outerShdw blurRad="38100" dist="38100" dir="2700000" algn="tl">
                    <a:srgbClr val="C0C0C0"/>
                  </a:outerShdw>
                </a:effectLst>
              </a:rPr>
              <a:t>Do you inform your lecturer of the mistake?  Y/No, and why? </a:t>
            </a:r>
          </a:p>
          <a:p>
            <a:pPr>
              <a:lnSpc>
                <a:spcPct val="90000"/>
              </a:lnSpc>
              <a:defRPr/>
            </a:pPr>
            <a:endParaRPr lang="en-AU" sz="2200" b="1" dirty="0">
              <a:solidFill>
                <a:srgbClr val="000000"/>
              </a:solidFill>
              <a:effectLst>
                <a:outerShdw blurRad="38100" dist="38100" dir="2700000" algn="tl">
                  <a:srgbClr val="C0C0C0"/>
                </a:outerShdw>
              </a:effectLst>
            </a:endParaRPr>
          </a:p>
          <a:p>
            <a:pPr>
              <a:lnSpc>
                <a:spcPct val="90000"/>
              </a:lnSpc>
              <a:defRPr/>
            </a:pPr>
            <a:r>
              <a:rPr lang="en-AU" sz="2200" b="1" dirty="0">
                <a:solidFill>
                  <a:srgbClr val="000000"/>
                </a:solidFill>
                <a:effectLst>
                  <a:outerShdw blurRad="38100" dist="38100" dir="2700000" algn="tl">
                    <a:srgbClr val="C0C0C0"/>
                  </a:outerShdw>
                </a:effectLst>
              </a:rPr>
              <a:t>But the important point here is not just what action you take but also the REASON WHY the rationale for your decision.  </a:t>
            </a:r>
          </a:p>
          <a:p>
            <a:pPr>
              <a:lnSpc>
                <a:spcPct val="90000"/>
              </a:lnSpc>
              <a:defRPr/>
            </a:pPr>
            <a:endParaRPr lang="en-AU" sz="2200" b="1" dirty="0">
              <a:solidFill>
                <a:srgbClr val="000000"/>
              </a:solidFill>
              <a:effectLst>
                <a:outerShdw blurRad="38100" dist="38100" dir="2700000" algn="tl">
                  <a:srgbClr val="C0C0C0"/>
                </a:outerShdw>
              </a:effectLst>
            </a:endParaRPr>
          </a:p>
          <a:p>
            <a:pPr>
              <a:lnSpc>
                <a:spcPct val="90000"/>
              </a:lnSpc>
              <a:defRPr/>
            </a:pPr>
            <a:r>
              <a:rPr lang="en-AU" sz="2200" b="1" dirty="0">
                <a:solidFill>
                  <a:srgbClr val="000000"/>
                </a:solidFill>
                <a:effectLst>
                  <a:outerShdw blurRad="38100" dist="38100" dir="2700000" algn="tl">
                    <a:srgbClr val="C0C0C0"/>
                  </a:outerShdw>
                </a:effectLst>
              </a:rPr>
              <a:t>The decision you make all depends on many reasons but in particular your level of moral development and reasoning</a:t>
            </a:r>
          </a:p>
          <a:p>
            <a:pPr>
              <a:lnSpc>
                <a:spcPct val="90000"/>
              </a:lnSpc>
              <a:defRPr/>
            </a:pPr>
            <a:endParaRPr lang="en-AU" sz="2200" b="1" dirty="0">
              <a:solidFill>
                <a:srgbClr val="000000"/>
              </a:solidFill>
              <a:effectLst>
                <a:outerShdw blurRad="38100" dist="38100" dir="2700000" algn="tl">
                  <a:srgbClr val="C0C0C0"/>
                </a:outerShdw>
              </a:effectLst>
            </a:endParaRPr>
          </a:p>
          <a:p>
            <a:pPr>
              <a:lnSpc>
                <a:spcPct val="90000"/>
              </a:lnSpc>
              <a:defRPr/>
            </a:pPr>
            <a:r>
              <a:rPr lang="en-AU" sz="2200" b="1" dirty="0">
                <a:solidFill>
                  <a:srgbClr val="000000"/>
                </a:solidFill>
                <a:effectLst>
                  <a:outerShdw blurRad="38100" dist="38100" dir="2700000" algn="tl">
                    <a:srgbClr val="C0C0C0"/>
                  </a:outerShdw>
                </a:effectLst>
              </a:rPr>
              <a:t>Your decision can be the same as the person next to you </a:t>
            </a:r>
          </a:p>
          <a:p>
            <a:pPr>
              <a:lnSpc>
                <a:spcPct val="90000"/>
              </a:lnSpc>
              <a:defRPr/>
            </a:pPr>
            <a:r>
              <a:rPr lang="en-AU" sz="2200" b="1" dirty="0">
                <a:solidFill>
                  <a:srgbClr val="000000"/>
                </a:solidFill>
                <a:effectLst>
                  <a:outerShdw blurRad="38100" dist="38100" dir="2700000" algn="tl">
                    <a:srgbClr val="C0C0C0"/>
                  </a:outerShdw>
                </a:effectLst>
              </a:rPr>
              <a:t>But the reason behind the decision can be very different, </a:t>
            </a:r>
          </a:p>
          <a:p>
            <a:pPr>
              <a:lnSpc>
                <a:spcPct val="90000"/>
              </a:lnSpc>
              <a:defRPr/>
            </a:pPr>
            <a:r>
              <a:rPr lang="en-AU" sz="2200" b="1" dirty="0">
                <a:solidFill>
                  <a:srgbClr val="000000"/>
                </a:solidFill>
                <a:effectLst>
                  <a:outerShdw blurRad="38100" dist="38100" dir="2700000" algn="tl">
                    <a:srgbClr val="C0C0C0"/>
                  </a:outerShdw>
                </a:effectLst>
              </a:rPr>
              <a:t>and we will see this when we look at Kohlberg’s theory of moral reasoning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2962332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p:spPr>
        <p:txBody>
          <a:bodyPr vert="horz" lIns="0" tIns="0" rIns="0" bIns="0" rtlCol="0" anchor="b">
            <a:normAutofit/>
          </a:bodyPr>
          <a:lstStyle/>
          <a:p>
            <a:pPr eaLnBrk="1" hangingPunct="1"/>
            <a:r>
              <a:rPr lang="en-US" b="1" dirty="0" smtClean="0"/>
              <a:t>        </a:t>
            </a:r>
            <a:r>
              <a:rPr lang="en-US" b="1" dirty="0" err="1" smtClean="0"/>
              <a:t>Rationalising</a:t>
            </a:r>
            <a:r>
              <a:rPr lang="en-US" b="1" dirty="0" smtClean="0"/>
              <a:t> </a:t>
            </a:r>
            <a:br>
              <a:rPr lang="en-US" b="1" dirty="0" smtClean="0"/>
            </a:br>
            <a:r>
              <a:rPr lang="en-US" b="1" dirty="0" smtClean="0"/>
              <a:t>        unethical behaviour</a:t>
            </a:r>
          </a:p>
        </p:txBody>
      </p:sp>
      <p:sp>
        <p:nvSpPr>
          <p:cNvPr id="171011" name="Rectangle 3"/>
          <p:cNvSpPr>
            <a:spLocks noChangeArrowheads="1"/>
          </p:cNvSpPr>
          <p:nvPr/>
        </p:nvSpPr>
        <p:spPr bwMode="auto">
          <a:xfrm>
            <a:off x="2071688" y="2466975"/>
            <a:ext cx="4570412" cy="914400"/>
          </a:xfrm>
          <a:prstGeom prst="rect">
            <a:avLst/>
          </a:prstGeom>
          <a:solidFill>
            <a:schemeClr val="accent1">
              <a:alpha val="99001"/>
            </a:schemeClr>
          </a:solidFill>
          <a:ln w="12700">
            <a:miter lim="800000"/>
            <a:headEnd/>
            <a:tailEnd/>
          </a:ln>
          <a:effectLst/>
          <a:scene3d>
            <a:camera prst="legacyObliqueTopLeft"/>
            <a:lightRig rig="legacyFlat3" dir="t"/>
          </a:scene3d>
          <a:sp3d extrusionH="430200" prstMaterial="legacyMatte">
            <a:bevelT w="13500" h="13500" prst="angle"/>
            <a:bevelB w="13500" h="13500" prst="angle"/>
            <a:extrusionClr>
              <a:schemeClr val="accent1"/>
            </a:extrusionClr>
          </a:sp3d>
        </p:spPr>
        <p:txBody>
          <a:bodyPr wrap="none" lIns="92075" tIns="46038" rIns="92075" bIns="46038" anchor="ctr">
            <a:flatTx/>
          </a:bodyPr>
          <a:lstStyle/>
          <a:p>
            <a:pPr marL="457200" indent="-457200" eaLnBrk="0" hangingPunct="0">
              <a:defRPr/>
            </a:pPr>
            <a:r>
              <a:rPr lang="en-US" sz="3200" b="1" dirty="0">
                <a:solidFill>
                  <a:srgbClr val="000000"/>
                </a:solidFill>
                <a:effectLst>
                  <a:outerShdw blurRad="38100" dist="38100" dir="2700000" algn="tl">
                    <a:srgbClr val="FFFFFF"/>
                  </a:outerShdw>
                </a:effectLst>
                <a:latin typeface="Times New Roman" charset="0"/>
              </a:rPr>
              <a:t>Everyone does it</a:t>
            </a:r>
          </a:p>
        </p:txBody>
      </p:sp>
      <p:sp>
        <p:nvSpPr>
          <p:cNvPr id="171012" name="Rectangle 4"/>
          <p:cNvSpPr>
            <a:spLocks noChangeArrowheads="1"/>
          </p:cNvSpPr>
          <p:nvPr/>
        </p:nvSpPr>
        <p:spPr bwMode="auto">
          <a:xfrm>
            <a:off x="2071688" y="3746500"/>
            <a:ext cx="6399212" cy="914400"/>
          </a:xfrm>
          <a:prstGeom prst="rect">
            <a:avLst/>
          </a:prstGeom>
          <a:solidFill>
            <a:schemeClr val="accent1">
              <a:alpha val="99001"/>
            </a:schemeClr>
          </a:solidFill>
          <a:ln w="12700">
            <a:miter lim="800000"/>
            <a:headEnd/>
            <a:tailEnd/>
          </a:ln>
          <a:effectLst/>
          <a:scene3d>
            <a:camera prst="legacyObliqueTopLeft"/>
            <a:lightRig rig="legacyFlat3" dir="t"/>
          </a:scene3d>
          <a:sp3d extrusionH="430200" prstMaterial="legacyMatte">
            <a:bevelT w="13500" h="13500" prst="angle"/>
            <a:bevelB w="13500" h="13500" prst="angle"/>
            <a:extrusionClr>
              <a:schemeClr val="accent1"/>
            </a:extrusionClr>
          </a:sp3d>
        </p:spPr>
        <p:txBody>
          <a:bodyPr wrap="none" lIns="92075" tIns="46038" rIns="92075" bIns="46038" anchor="ctr">
            <a:flatTx/>
          </a:bodyPr>
          <a:lstStyle/>
          <a:p>
            <a:pPr eaLnBrk="0" hangingPunct="0">
              <a:defRPr/>
            </a:pPr>
            <a:r>
              <a:rPr lang="en-US" sz="3200" b="1" dirty="0">
                <a:solidFill>
                  <a:srgbClr val="000000"/>
                </a:solidFill>
                <a:effectLst>
                  <a:outerShdw blurRad="38100" dist="38100" dir="2700000" algn="tl">
                    <a:srgbClr val="FFFFFF"/>
                  </a:outerShdw>
                </a:effectLst>
                <a:latin typeface="Times New Roman" charset="0"/>
              </a:rPr>
              <a:t>If it’s legal, it’s ethical</a:t>
            </a:r>
          </a:p>
        </p:txBody>
      </p:sp>
      <p:sp>
        <p:nvSpPr>
          <p:cNvPr id="171013" name="Rectangle 5"/>
          <p:cNvSpPr>
            <a:spLocks noChangeArrowheads="1"/>
          </p:cNvSpPr>
          <p:nvPr/>
        </p:nvSpPr>
        <p:spPr bwMode="auto">
          <a:xfrm>
            <a:off x="2071689" y="5027613"/>
            <a:ext cx="8226425" cy="914400"/>
          </a:xfrm>
          <a:prstGeom prst="rect">
            <a:avLst/>
          </a:prstGeom>
          <a:solidFill>
            <a:schemeClr val="accent1">
              <a:alpha val="99001"/>
            </a:schemeClr>
          </a:solidFill>
          <a:ln w="12700">
            <a:miter lim="800000"/>
            <a:headEnd/>
            <a:tailEnd/>
          </a:ln>
          <a:effectLst/>
          <a:scene3d>
            <a:camera prst="legacyObliqueTopLeft"/>
            <a:lightRig rig="legacyFlat3" dir="t"/>
          </a:scene3d>
          <a:sp3d extrusionH="430200" prstMaterial="legacyMatte">
            <a:bevelT w="13500" h="13500" prst="angle"/>
            <a:bevelB w="13500" h="13500" prst="angle"/>
            <a:extrusionClr>
              <a:schemeClr val="accent1"/>
            </a:extrusionClr>
          </a:sp3d>
        </p:spPr>
        <p:txBody>
          <a:bodyPr wrap="none" lIns="92075" tIns="46038" rIns="92075" bIns="46038" anchor="ctr">
            <a:flatTx/>
          </a:bodyPr>
          <a:lstStyle/>
          <a:p>
            <a:pPr eaLnBrk="0" hangingPunct="0">
              <a:defRPr/>
            </a:pPr>
            <a:r>
              <a:rPr lang="en-US" sz="3200" b="1" dirty="0">
                <a:solidFill>
                  <a:srgbClr val="000000"/>
                </a:solidFill>
                <a:effectLst>
                  <a:outerShdw blurRad="38100" dist="38100" dir="2700000" algn="tl">
                    <a:srgbClr val="FFFFFF"/>
                  </a:outerShdw>
                </a:effectLst>
                <a:latin typeface="Times New Roman" charset="0"/>
              </a:rPr>
              <a:t>Likelihood of discovery and consequences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35175039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71011"/>
                                        </p:tgtEl>
                                        <p:attrNameLst>
                                          <p:attrName>style.visibility</p:attrName>
                                        </p:attrNameLst>
                                      </p:cBhvr>
                                      <p:to>
                                        <p:strVal val="visible"/>
                                      </p:to>
                                    </p:set>
                                    <p:animEffect transition="in" filter="strips(downRight)">
                                      <p:cBhvr>
                                        <p:cTn id="7" dur="500"/>
                                        <p:tgtEl>
                                          <p:spTgt spid="1710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71012"/>
                                        </p:tgtEl>
                                        <p:attrNameLst>
                                          <p:attrName>style.visibility</p:attrName>
                                        </p:attrNameLst>
                                      </p:cBhvr>
                                      <p:to>
                                        <p:strVal val="visible"/>
                                      </p:to>
                                    </p:set>
                                    <p:animEffect transition="in" filter="strips(downRight)">
                                      <p:cBhvr>
                                        <p:cTn id="12" dur="500"/>
                                        <p:tgtEl>
                                          <p:spTgt spid="17101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71013"/>
                                        </p:tgtEl>
                                        <p:attrNameLst>
                                          <p:attrName>style.visibility</p:attrName>
                                        </p:attrNameLst>
                                      </p:cBhvr>
                                      <p:to>
                                        <p:strVal val="visible"/>
                                      </p:to>
                                    </p:set>
                                    <p:animEffect transition="in" filter="strips(downRight)">
                                      <p:cBhvr>
                                        <p:cTn id="17" dur="500"/>
                                        <p:tgtEl>
                                          <p:spTgt spid="171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animBg="1" autoUpdateAnimBg="0"/>
      <p:bldP spid="171012" grpId="0" animBg="1" autoUpdateAnimBg="0"/>
      <p:bldP spid="171013"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134" y="487955"/>
            <a:ext cx="10515600" cy="1325563"/>
          </a:xfrm>
        </p:spPr>
        <p:txBody>
          <a:bodyPr/>
          <a:lstStyle/>
          <a:p>
            <a:r>
              <a:rPr lang="en-AU" dirty="0"/>
              <a:t>RSA ANIMATE: The Truth About Dishonesty</a:t>
            </a:r>
            <a:br>
              <a:rPr lang="en-AU" dirty="0"/>
            </a:br>
            <a:endParaRPr lang="en-AU" dirty="0"/>
          </a:p>
        </p:txBody>
      </p:sp>
      <p:pic>
        <p:nvPicPr>
          <p:cNvPr id="4" name="XBmJay_qdNc"/>
          <p:cNvPicPr>
            <a:picLocks noGrp="1" noRot="1" noChangeAspect="1"/>
          </p:cNvPicPr>
          <p:nvPr>
            <p:ph idx="1"/>
            <a:videoFile r:link="rId1"/>
          </p:nvPr>
        </p:nvPicPr>
        <p:blipFill>
          <a:blip r:embed="rId4"/>
          <a:stretch>
            <a:fillRect/>
          </a:stretch>
        </p:blipFill>
        <p:spPr>
          <a:xfrm>
            <a:off x="1828599" y="1173192"/>
            <a:ext cx="8919914" cy="568480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1986115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vert="horz" lIns="0" tIns="0" rIns="0" bIns="0" rtlCol="0" anchor="b">
            <a:normAutofit/>
          </a:bodyPr>
          <a:lstStyle/>
          <a:p>
            <a:pPr eaLnBrk="1" hangingPunct="1"/>
            <a:r>
              <a:rPr lang="en-US" b="1" dirty="0" smtClean="0"/>
              <a:t>          Ethical dilemma</a:t>
            </a:r>
          </a:p>
        </p:txBody>
      </p:sp>
      <p:sp>
        <p:nvSpPr>
          <p:cNvPr id="169987" name="Rectangle 3"/>
          <p:cNvSpPr>
            <a:spLocks noChangeArrowheads="1"/>
          </p:cNvSpPr>
          <p:nvPr/>
        </p:nvSpPr>
        <p:spPr bwMode="auto">
          <a:xfrm>
            <a:off x="2846389" y="2100263"/>
            <a:ext cx="6581775" cy="1828800"/>
          </a:xfrm>
          <a:prstGeom prst="rect">
            <a:avLst/>
          </a:prstGeom>
          <a:solidFill>
            <a:schemeClr val="accent1">
              <a:alpha val="99001"/>
            </a:schemeClr>
          </a:solidFill>
          <a:ln w="12700">
            <a:miter lim="800000"/>
            <a:headEnd/>
            <a:tailEnd/>
          </a:ln>
          <a:effectLst/>
          <a:scene3d>
            <a:camera prst="legacyPerspectiveTop"/>
            <a:lightRig rig="legacyFlat3" dir="b"/>
          </a:scene3d>
          <a:sp3d extrusionH="3630600" prstMaterial="legacyMatte">
            <a:bevelT w="13500" h="13500" prst="angle"/>
            <a:bevelB w="13500" h="13500" prst="angle"/>
            <a:extrusionClr>
              <a:schemeClr val="accent1"/>
            </a:extrusionClr>
          </a:sp3d>
        </p:spPr>
        <p:txBody>
          <a:bodyPr wrap="none" lIns="92075" tIns="46038" rIns="92075" bIns="46038" anchor="ctr">
            <a:flatTx/>
          </a:bodyPr>
          <a:lstStyle/>
          <a:p>
            <a:pPr algn="ctr" eaLnBrk="0" hangingPunct="0">
              <a:defRPr/>
            </a:pPr>
            <a:r>
              <a:rPr lang="en-US" sz="3200" b="1" dirty="0">
                <a:solidFill>
                  <a:srgbClr val="000000"/>
                </a:solidFill>
                <a:effectLst>
                  <a:outerShdw blurRad="38100" dist="38100" dir="2700000" algn="tl">
                    <a:srgbClr val="FFFFFF"/>
                  </a:outerShdw>
                </a:effectLst>
                <a:latin typeface="Times New Roman" charset="0"/>
              </a:rPr>
              <a:t>A situation in which a decision must</a:t>
            </a:r>
          </a:p>
          <a:p>
            <a:pPr algn="ctr" eaLnBrk="0" hangingPunct="0">
              <a:defRPr/>
            </a:pPr>
            <a:r>
              <a:rPr lang="en-US" sz="3200" b="1" dirty="0">
                <a:solidFill>
                  <a:srgbClr val="000000"/>
                </a:solidFill>
                <a:effectLst>
                  <a:outerShdw blurRad="38100" dist="38100" dir="2700000" algn="tl">
                    <a:srgbClr val="FFFFFF"/>
                  </a:outerShdw>
                </a:effectLst>
                <a:latin typeface="Times New Roman" charset="0"/>
              </a:rPr>
              <a:t> be made in the face of </a:t>
            </a:r>
            <a:r>
              <a:rPr lang="en-US" sz="3200" b="1" u="sng" dirty="0">
                <a:solidFill>
                  <a:srgbClr val="000000"/>
                </a:solidFill>
                <a:effectLst>
                  <a:outerShdw blurRad="38100" dist="38100" dir="2700000" algn="tl">
                    <a:srgbClr val="FFFFFF"/>
                  </a:outerShdw>
                </a:effectLst>
                <a:latin typeface="Times New Roman" charset="0"/>
              </a:rPr>
              <a:t>conflicting</a:t>
            </a:r>
            <a:r>
              <a:rPr lang="en-US" sz="3200" b="1" dirty="0">
                <a:solidFill>
                  <a:srgbClr val="000000"/>
                </a:solidFill>
                <a:effectLst>
                  <a:outerShdw blurRad="38100" dist="38100" dir="2700000" algn="tl">
                    <a:srgbClr val="FFFFFF"/>
                  </a:outerShdw>
                </a:effectLst>
                <a:latin typeface="Times New Roman" charset="0"/>
              </a:rPr>
              <a:t> </a:t>
            </a:r>
          </a:p>
          <a:p>
            <a:pPr algn="ctr" eaLnBrk="0" hangingPunct="0">
              <a:defRPr/>
            </a:pPr>
            <a:r>
              <a:rPr lang="en-US" sz="3200" b="1" u="sng" dirty="0">
                <a:solidFill>
                  <a:srgbClr val="000000"/>
                </a:solidFill>
                <a:effectLst>
                  <a:outerShdw blurRad="38100" dist="38100" dir="2700000" algn="tl">
                    <a:srgbClr val="FFFFFF"/>
                  </a:outerShdw>
                </a:effectLst>
                <a:latin typeface="Times New Roman" charset="0"/>
              </a:rPr>
              <a:t>moral duties</a:t>
            </a:r>
            <a:r>
              <a:rPr lang="en-US" sz="3200" b="1" dirty="0">
                <a:solidFill>
                  <a:srgbClr val="000000"/>
                </a:solidFill>
                <a:effectLst>
                  <a:outerShdw blurRad="38100" dist="38100" dir="2700000" algn="tl">
                    <a:srgbClr val="FFFFFF"/>
                  </a:outerShdw>
                </a:effectLst>
                <a:latin typeface="Times New Roman" charset="0"/>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1013744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9987"/>
                                        </p:tgtEl>
                                        <p:attrNameLst>
                                          <p:attrName>style.visibility</p:attrName>
                                        </p:attrNameLst>
                                      </p:cBhvr>
                                      <p:to>
                                        <p:strVal val="visible"/>
                                      </p:to>
                                    </p:set>
                                    <p:animEffect transition="in" filter="wipe(up)">
                                      <p:cBhvr>
                                        <p:cTn id="7" dur="500"/>
                                        <p:tgtEl>
                                          <p:spTgt spid="169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ea typeface="ＭＳ Ｐゴシック" pitchFamily="-106" charset="-128"/>
              </a:rPr>
              <a:t>       What is an Ethical Dilemma?</a:t>
            </a:r>
          </a:p>
        </p:txBody>
      </p:sp>
      <p:sp>
        <p:nvSpPr>
          <p:cNvPr id="25603" name="Content Placeholder 2"/>
          <p:cNvSpPr>
            <a:spLocks noGrp="1"/>
          </p:cNvSpPr>
          <p:nvPr>
            <p:ph idx="1"/>
          </p:nvPr>
        </p:nvSpPr>
        <p:spPr>
          <a:xfrm>
            <a:off x="2057400" y="1981201"/>
            <a:ext cx="7556500" cy="4144963"/>
          </a:xfrm>
        </p:spPr>
        <p:txBody>
          <a:bodyPr/>
          <a:lstStyle/>
          <a:p>
            <a:pPr eaLnBrk="1" hangingPunct="1">
              <a:buSzPct val="49000"/>
            </a:pPr>
            <a:r>
              <a:rPr lang="en-US" dirty="0">
                <a:ea typeface="ＭＳ Ｐゴシック" pitchFamily="-106" charset="-128"/>
              </a:rPr>
              <a:t> A situation where </a:t>
            </a:r>
            <a:r>
              <a:rPr lang="en-US" u="sng" dirty="0">
                <a:ea typeface="ＭＳ Ｐゴシック" pitchFamily="-106" charset="-128"/>
              </a:rPr>
              <a:t>values are in conflict</a:t>
            </a:r>
          </a:p>
          <a:p>
            <a:pPr lvl="1" eaLnBrk="1" hangingPunct="1">
              <a:buSzPct val="49000"/>
            </a:pPr>
            <a:r>
              <a:rPr lang="en-US" sz="2600" dirty="0">
                <a:ea typeface="ＭＳ Ｐゴシック" pitchFamily="-106" charset="-128"/>
              </a:rPr>
              <a:t> Two or more values you hold dear - or – </a:t>
            </a:r>
          </a:p>
          <a:p>
            <a:pPr lvl="1" eaLnBrk="1" hangingPunct="1">
              <a:buSzPct val="49000"/>
            </a:pPr>
            <a:r>
              <a:rPr lang="en-US" sz="2600" dirty="0">
                <a:ea typeface="ＭＳ Ｐゴシック" pitchFamily="-106" charset="-128"/>
              </a:rPr>
              <a:t>Personal value conflicts with organizational  value</a:t>
            </a:r>
          </a:p>
          <a:p>
            <a:pPr lvl="1" eaLnBrk="1" hangingPunct="1">
              <a:buSzPct val="49000"/>
            </a:pPr>
            <a:endParaRPr lang="en-US" sz="2600" dirty="0">
              <a:ea typeface="ＭＳ Ｐゴシック" pitchFamily="-106" charset="-128"/>
            </a:endParaRPr>
          </a:p>
          <a:p>
            <a:pPr lvl="1" eaLnBrk="1" hangingPunct="1">
              <a:buSzPct val="49000"/>
            </a:pPr>
            <a:endParaRPr lang="en-US" sz="2600" dirty="0">
              <a:ea typeface="ＭＳ Ｐゴシック" pitchFamily="-106" charset="-128"/>
            </a:endParaRPr>
          </a:p>
          <a:p>
            <a:pPr lvl="1" eaLnBrk="1" hangingPunct="1">
              <a:buSzPct val="49000"/>
            </a:pPr>
            <a:endParaRPr lang="en-US" sz="2600" dirty="0">
              <a:ea typeface="ＭＳ Ｐゴシック" pitchFamily="-106" charset="-128"/>
            </a:endParaRPr>
          </a:p>
          <a:p>
            <a:pPr>
              <a:buFont typeface="Wingdings" pitchFamily="2" charset="2"/>
              <a:buNone/>
            </a:pPr>
            <a:endParaRPr lang="en-US" dirty="0" smtClean="0">
              <a:ea typeface="ＭＳ Ｐゴシック" pitchFamily="-106" charset="-128"/>
            </a:endParaRPr>
          </a:p>
        </p:txBody>
      </p:sp>
      <p:sp>
        <p:nvSpPr>
          <p:cNvPr id="4" name="Right Arrow 3"/>
          <p:cNvSpPr>
            <a:spLocks noChangeArrowheads="1"/>
          </p:cNvSpPr>
          <p:nvPr/>
        </p:nvSpPr>
        <p:spPr bwMode="auto">
          <a:xfrm>
            <a:off x="3429000" y="4419600"/>
            <a:ext cx="1600200" cy="865188"/>
          </a:xfrm>
          <a:prstGeom prst="rightArrow">
            <a:avLst>
              <a:gd name="adj1" fmla="val 50000"/>
              <a:gd name="adj2" fmla="val 49998"/>
            </a:avLst>
          </a:prstGeom>
          <a:solidFill>
            <a:schemeClr val="accent1"/>
          </a:solidFill>
          <a:ln w="9525" algn="ctr">
            <a:solidFill>
              <a:schemeClr val="tx1"/>
            </a:solidFill>
            <a:round/>
            <a:headEnd/>
            <a:tailEnd/>
          </a:ln>
        </p:spPr>
        <p:txBody>
          <a:bodyPr/>
          <a:lstStyle/>
          <a:p>
            <a:pPr>
              <a:defRPr/>
            </a:pPr>
            <a:endParaRPr lang="en-US" dirty="0">
              <a:latin typeface="Times New Roman" pitchFamily="-108" charset="0"/>
              <a:ea typeface="ＭＳ Ｐゴシック" pitchFamily="-108" charset="-128"/>
            </a:endParaRPr>
          </a:p>
        </p:txBody>
      </p:sp>
      <p:sp>
        <p:nvSpPr>
          <p:cNvPr id="5" name="Right Arrow 4"/>
          <p:cNvSpPr>
            <a:spLocks noChangeArrowheads="1"/>
          </p:cNvSpPr>
          <p:nvPr/>
        </p:nvSpPr>
        <p:spPr bwMode="auto">
          <a:xfrm rot="10800000">
            <a:off x="6172200" y="4419600"/>
            <a:ext cx="1600200" cy="914400"/>
          </a:xfrm>
          <a:prstGeom prst="rightArrow">
            <a:avLst>
              <a:gd name="adj1" fmla="val 50000"/>
              <a:gd name="adj2" fmla="val 49999"/>
            </a:avLst>
          </a:prstGeom>
          <a:solidFill>
            <a:schemeClr val="accent1"/>
          </a:solidFill>
          <a:ln w="9525" algn="ctr">
            <a:solidFill>
              <a:schemeClr val="tx1"/>
            </a:solidFill>
            <a:round/>
            <a:headEnd/>
            <a:tailEnd/>
          </a:ln>
        </p:spPr>
        <p:txBody>
          <a:bodyPr/>
          <a:lstStyle/>
          <a:p>
            <a:pPr>
              <a:defRPr/>
            </a:pPr>
            <a:endParaRPr lang="en-US" dirty="0">
              <a:latin typeface="Times New Roman" pitchFamily="-108" charset="0"/>
              <a:ea typeface="ＭＳ Ｐゴシック" pitchFamily="-108" charset="-128"/>
            </a:endParaRPr>
          </a:p>
        </p:txBody>
      </p:sp>
      <p:sp>
        <p:nvSpPr>
          <p:cNvPr id="6" name="TextBox 5"/>
          <p:cNvSpPr txBox="1"/>
          <p:nvPr/>
        </p:nvSpPr>
        <p:spPr>
          <a:xfrm>
            <a:off x="3505200" y="5486400"/>
            <a:ext cx="4495800" cy="400050"/>
          </a:xfrm>
          <a:prstGeom prst="rect">
            <a:avLst/>
          </a:prstGeom>
          <a:noFill/>
        </p:spPr>
        <p:txBody>
          <a:bodyPr>
            <a:spAutoFit/>
          </a:bodyPr>
          <a:lstStyle/>
          <a:p>
            <a:pPr>
              <a:defRPr/>
            </a:pPr>
            <a:r>
              <a:rPr lang="en-US" sz="2000" dirty="0">
                <a:cs typeface="ＭＳ Ｐゴシック" pitchFamily="-106" charset="-128"/>
              </a:rPr>
              <a:t>  </a:t>
            </a:r>
            <a:r>
              <a:rPr lang="en-US" sz="2000" dirty="0">
                <a:solidFill>
                  <a:schemeClr val="tx2">
                    <a:lumMod val="90000"/>
                    <a:lumOff val="10000"/>
                  </a:schemeClr>
                </a:solidFill>
                <a:cs typeface="ＭＳ Ｐゴシック" pitchFamily="-106" charset="-128"/>
              </a:rPr>
              <a:t>Value                                       Value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3780480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pPr>
              <a:lnSpc>
                <a:spcPct val="90000"/>
              </a:lnSpc>
            </a:pPr>
            <a:r>
              <a:rPr lang="en-AU" b="1" u="sng" dirty="0"/>
              <a:t>An ethical dilemma</a:t>
            </a:r>
            <a:r>
              <a:rPr lang="en-AU" dirty="0"/>
              <a:t> arises when there are 2 or more equally and compelling alternative courses of action without a clear resolution. </a:t>
            </a:r>
          </a:p>
          <a:p>
            <a:pPr>
              <a:lnSpc>
                <a:spcPct val="90000"/>
              </a:lnSpc>
            </a:pPr>
            <a:endParaRPr lang="en-AU" dirty="0"/>
          </a:p>
          <a:p>
            <a:pPr>
              <a:lnSpc>
                <a:spcPct val="90000"/>
              </a:lnSpc>
            </a:pPr>
            <a:r>
              <a:rPr lang="en-AU" dirty="0"/>
              <a:t>The conflict could involve 2 or more obligations (work or family),</a:t>
            </a:r>
          </a:p>
          <a:p>
            <a:pPr marL="302066" indent="-302066"/>
            <a:r>
              <a:rPr lang="en-AU" dirty="0"/>
              <a:t>duties (to the boss/customer), </a:t>
            </a:r>
          </a:p>
          <a:p>
            <a:pPr marL="302066" indent="-302066"/>
            <a:r>
              <a:rPr lang="en-AU" dirty="0"/>
              <a:t>principles ethical/religious (integrity, confidentiality) </a:t>
            </a:r>
          </a:p>
          <a:p>
            <a:pPr marL="302066" indent="-302066"/>
            <a:r>
              <a:rPr lang="en-AU" dirty="0"/>
              <a:t>rules or loyalties (boss or colleagues/ one friend over the other.</a:t>
            </a:r>
          </a:p>
          <a:p>
            <a:pPr>
              <a:lnSpc>
                <a:spcPct val="90000"/>
              </a:lnSpc>
            </a:pPr>
            <a:endParaRPr lang="en-AU" dirty="0"/>
          </a:p>
          <a:p>
            <a:pPr>
              <a:lnSpc>
                <a:spcPct val="90000"/>
              </a:lnSpc>
            </a:pPr>
            <a:r>
              <a:rPr lang="en-AU" dirty="0"/>
              <a:t>Similarly each alternative has a positive and a negative outcome.  </a:t>
            </a:r>
          </a:p>
          <a:p>
            <a:pPr>
              <a:lnSpc>
                <a:spcPct val="90000"/>
              </a:lnSpc>
            </a:pPr>
            <a:r>
              <a:rPr lang="en-AU" dirty="0"/>
              <a:t>And Choosing one alternative is at the expense of the other.</a:t>
            </a:r>
          </a:p>
          <a:p>
            <a:pPr>
              <a:lnSpc>
                <a:spcPct val="90000"/>
              </a:lnSpc>
            </a:pPr>
            <a:endParaRPr lang="en-AU" dirty="0"/>
          </a:p>
          <a:p>
            <a:pPr>
              <a:lnSpc>
                <a:spcPct val="90000"/>
              </a:lnSpc>
            </a:pPr>
            <a:r>
              <a:rPr lang="en-AU" dirty="0"/>
              <a:t>So what are some examples of ethical </a:t>
            </a:r>
            <a:r>
              <a:rPr lang="en-AU" dirty="0" smtClean="0"/>
              <a:t>dilemmas?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333764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81200" y="274638"/>
            <a:ext cx="8229600" cy="417512"/>
          </a:xfrm>
        </p:spPr>
        <p:txBody>
          <a:bodyPr>
            <a:normAutofit fontScale="90000"/>
          </a:bodyPr>
          <a:lstStyle/>
          <a:p>
            <a:pPr eaLnBrk="1" hangingPunct="1"/>
            <a:r>
              <a:rPr lang="en-US" sz="3400" b="1" dirty="0"/>
              <a:t>Ethical Dilemmas</a:t>
            </a:r>
          </a:p>
        </p:txBody>
      </p:sp>
      <p:sp>
        <p:nvSpPr>
          <p:cNvPr id="197636" name="Rectangle 4"/>
          <p:cNvSpPr>
            <a:spLocks noChangeArrowheads="1"/>
          </p:cNvSpPr>
          <p:nvPr/>
        </p:nvSpPr>
        <p:spPr bwMode="auto">
          <a:xfrm>
            <a:off x="1847851" y="981076"/>
            <a:ext cx="8410575" cy="2016125"/>
          </a:xfrm>
          <a:prstGeom prst="rect">
            <a:avLst/>
          </a:prstGeom>
          <a:solidFill>
            <a:schemeClr val="accent1"/>
          </a:solidFill>
          <a:ln w="12700">
            <a:solidFill>
              <a:schemeClr val="tx1"/>
            </a:solidFill>
            <a:miter lim="800000"/>
            <a:headEnd/>
            <a:tailEnd/>
          </a:ln>
          <a:effectLst/>
        </p:spPr>
        <p:txBody>
          <a:bodyPr wrap="none" lIns="92075" tIns="46038" rIns="92075" bIns="46038"/>
          <a:lstStyle/>
          <a:p>
            <a:pPr marL="457200" indent="-457200" algn="ctr">
              <a:defRPr/>
            </a:pPr>
            <a:r>
              <a:rPr lang="en-US" sz="2200" b="1" i="1" dirty="0">
                <a:solidFill>
                  <a:schemeClr val="tx2"/>
                </a:solidFill>
                <a:effectLst>
                  <a:outerShdw blurRad="38100" dist="38100" dir="2700000" algn="tl">
                    <a:srgbClr val="FFFFFF"/>
                  </a:outerShdw>
                </a:effectLst>
              </a:rPr>
              <a:t>Ethical Dilemma 1 </a:t>
            </a:r>
          </a:p>
          <a:p>
            <a:pPr marL="457200" indent="-457200" algn="ctr">
              <a:defRPr/>
            </a:pPr>
            <a:r>
              <a:rPr lang="en-US" sz="2200" dirty="0"/>
              <a:t>You</a:t>
            </a:r>
            <a:r>
              <a:rPr lang="en-US" sz="2200" b="1" dirty="0">
                <a:solidFill>
                  <a:srgbClr val="000000"/>
                </a:solidFill>
                <a:effectLst>
                  <a:outerShdw blurRad="38100" dist="38100" dir="2700000" algn="tl">
                    <a:srgbClr val="FFFFFF"/>
                  </a:outerShdw>
                </a:effectLst>
                <a:latin typeface="Times New Roman" charset="0"/>
              </a:rPr>
              <a:t> </a:t>
            </a:r>
            <a:r>
              <a:rPr lang="en-US" sz="2200" dirty="0"/>
              <a:t>are asked by your manager to conduct surveillance on your</a:t>
            </a:r>
          </a:p>
          <a:p>
            <a:pPr marL="457200" indent="-457200" algn="ctr">
              <a:defRPr/>
            </a:pPr>
            <a:r>
              <a:rPr lang="en-US" sz="2200" dirty="0"/>
              <a:t> co-workers to determine who is using the Internet during working</a:t>
            </a:r>
          </a:p>
          <a:p>
            <a:pPr marL="457200" indent="-457200" algn="ctr">
              <a:defRPr/>
            </a:pPr>
            <a:r>
              <a:rPr lang="en-US" sz="2200" dirty="0"/>
              <a:t> hours to download music</a:t>
            </a:r>
            <a:r>
              <a:rPr lang="en-US" sz="2000" dirty="0"/>
              <a:t> </a:t>
            </a:r>
          </a:p>
        </p:txBody>
      </p:sp>
      <p:sp>
        <p:nvSpPr>
          <p:cNvPr id="197637" name="Rectangle 5"/>
          <p:cNvSpPr>
            <a:spLocks noChangeArrowheads="1"/>
          </p:cNvSpPr>
          <p:nvPr/>
        </p:nvSpPr>
        <p:spPr bwMode="auto">
          <a:xfrm>
            <a:off x="1847851" y="3429000"/>
            <a:ext cx="8208963" cy="2305050"/>
          </a:xfrm>
          <a:prstGeom prst="rect">
            <a:avLst/>
          </a:prstGeom>
          <a:solidFill>
            <a:schemeClr val="accent1"/>
          </a:solidFill>
          <a:ln w="12700">
            <a:solidFill>
              <a:schemeClr val="tx1"/>
            </a:solidFill>
            <a:miter lim="800000"/>
            <a:headEnd/>
            <a:tailEnd/>
          </a:ln>
          <a:effectLst/>
        </p:spPr>
        <p:txBody>
          <a:bodyPr wrap="none" lIns="92075" tIns="46038" rIns="92075" bIns="46038"/>
          <a:lstStyle/>
          <a:p>
            <a:pPr marL="457200" indent="-457200" algn="ctr">
              <a:defRPr/>
            </a:pPr>
            <a:r>
              <a:rPr lang="en-US" sz="2200" b="1" i="1" dirty="0">
                <a:solidFill>
                  <a:schemeClr val="tx2"/>
                </a:solidFill>
                <a:effectLst>
                  <a:outerShdw blurRad="38100" dist="38100" dir="2700000" algn="tl">
                    <a:srgbClr val="FFFFFF"/>
                  </a:outerShdw>
                </a:effectLst>
              </a:rPr>
              <a:t>Ethical Dilemma 2</a:t>
            </a:r>
          </a:p>
          <a:p>
            <a:pPr marL="457200" indent="-457200" algn="ctr">
              <a:defRPr/>
            </a:pPr>
            <a:r>
              <a:rPr lang="en-US" sz="2200" dirty="0"/>
              <a:t>One of your clients tells you that they are considering</a:t>
            </a:r>
          </a:p>
          <a:p>
            <a:pPr marL="457200" indent="-457200" algn="ctr">
              <a:defRPr/>
            </a:pPr>
            <a:r>
              <a:rPr lang="en-US" sz="2200" dirty="0"/>
              <a:t> investing in another company to whom you also provide services.  </a:t>
            </a:r>
          </a:p>
          <a:p>
            <a:pPr marL="457200" indent="-457200" algn="ctr">
              <a:defRPr/>
            </a:pPr>
            <a:r>
              <a:rPr lang="en-US" sz="2200" dirty="0"/>
              <a:t>Through your involvement with this company you know that its CEO </a:t>
            </a:r>
          </a:p>
          <a:p>
            <a:pPr marL="457200" indent="-457200" algn="ctr">
              <a:defRPr/>
            </a:pPr>
            <a:r>
              <a:rPr lang="en-US" sz="2200" dirty="0"/>
              <a:t>is currently being investigated for fraud</a:t>
            </a:r>
          </a:p>
          <a:p>
            <a:pPr marL="457200" indent="-457200" algn="ctr" eaLnBrk="0" hangingPunct="0">
              <a:defRPr/>
            </a:pPr>
            <a:endParaRPr lang="en-US" sz="2200" b="1" dirty="0">
              <a:solidFill>
                <a:srgbClr val="000000"/>
              </a:solidFill>
              <a:effectLst>
                <a:outerShdw blurRad="38100" dist="38100" dir="2700000" algn="tl">
                  <a:srgbClr val="FFFFFF"/>
                </a:outerShdw>
              </a:effectLst>
              <a:latin typeface="Times New Roman"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320728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97636"/>
                                        </p:tgtEl>
                                        <p:attrNameLst>
                                          <p:attrName>style.visibility</p:attrName>
                                        </p:attrNameLst>
                                      </p:cBhvr>
                                      <p:to>
                                        <p:strVal val="visible"/>
                                      </p:to>
                                    </p:set>
                                    <p:animEffect transition="in" filter="strips(downRight)">
                                      <p:cBhvr>
                                        <p:cTn id="7" dur="500"/>
                                        <p:tgtEl>
                                          <p:spTgt spid="19763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97637"/>
                                        </p:tgtEl>
                                        <p:attrNameLst>
                                          <p:attrName>style.visibility</p:attrName>
                                        </p:attrNameLst>
                                      </p:cBhvr>
                                      <p:to>
                                        <p:strVal val="visible"/>
                                      </p:to>
                                    </p:set>
                                    <p:animEffect transition="in" filter="strips(downRight)">
                                      <p:cBhvr>
                                        <p:cTn id="12" dur="500"/>
                                        <p:tgtEl>
                                          <p:spTgt spid="197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animBg="1" autoUpdateAnimBg="0"/>
      <p:bldP spid="197637"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81200" y="274638"/>
            <a:ext cx="8229600" cy="417512"/>
          </a:xfrm>
        </p:spPr>
        <p:txBody>
          <a:bodyPr>
            <a:normAutofit fontScale="90000"/>
          </a:bodyPr>
          <a:lstStyle/>
          <a:p>
            <a:pPr eaLnBrk="1" hangingPunct="1"/>
            <a:r>
              <a:rPr lang="en-US" sz="3400" b="1" dirty="0"/>
              <a:t>Ethical Dilemmas</a:t>
            </a:r>
          </a:p>
        </p:txBody>
      </p:sp>
      <p:sp>
        <p:nvSpPr>
          <p:cNvPr id="197636" name="Rectangle 4"/>
          <p:cNvSpPr>
            <a:spLocks noChangeArrowheads="1"/>
          </p:cNvSpPr>
          <p:nvPr/>
        </p:nvSpPr>
        <p:spPr bwMode="auto">
          <a:xfrm>
            <a:off x="1890712" y="2413061"/>
            <a:ext cx="8410575" cy="2016125"/>
          </a:xfrm>
          <a:prstGeom prst="rect">
            <a:avLst/>
          </a:prstGeom>
          <a:solidFill>
            <a:schemeClr val="accent1"/>
          </a:solidFill>
          <a:ln w="12700">
            <a:solidFill>
              <a:schemeClr val="tx1"/>
            </a:solidFill>
            <a:miter lim="800000"/>
            <a:headEnd/>
            <a:tailEnd/>
          </a:ln>
          <a:effectLst/>
        </p:spPr>
        <p:txBody>
          <a:bodyPr wrap="none" lIns="92075" tIns="46038" rIns="92075" bIns="46038"/>
          <a:lstStyle/>
          <a:p>
            <a:pPr marL="457200" indent="-457200" algn="ctr">
              <a:defRPr/>
            </a:pPr>
            <a:r>
              <a:rPr lang="en-US" sz="2200" b="1" i="1" dirty="0">
                <a:solidFill>
                  <a:schemeClr val="tx2"/>
                </a:solidFill>
                <a:effectLst>
                  <a:outerShdw blurRad="38100" dist="38100" dir="2700000" algn="tl">
                    <a:srgbClr val="FFFFFF"/>
                  </a:outerShdw>
                </a:effectLst>
              </a:rPr>
              <a:t>Ethical </a:t>
            </a:r>
            <a:r>
              <a:rPr lang="en-US" sz="2200" b="1" i="1" dirty="0" smtClean="0">
                <a:solidFill>
                  <a:schemeClr val="tx2"/>
                </a:solidFill>
                <a:effectLst>
                  <a:outerShdw blurRad="38100" dist="38100" dir="2700000" algn="tl">
                    <a:srgbClr val="FFFFFF"/>
                  </a:outerShdw>
                </a:effectLst>
              </a:rPr>
              <a:t>Dilemmas</a:t>
            </a:r>
            <a:endParaRPr lang="en-US" sz="2200" b="1" i="1" dirty="0">
              <a:solidFill>
                <a:schemeClr val="tx2"/>
              </a:solidFill>
              <a:effectLst>
                <a:outerShdw blurRad="38100" dist="38100" dir="2700000" algn="tl">
                  <a:srgbClr val="FFFFFF"/>
                </a:outerShdw>
              </a:effectLst>
            </a:endParaRPr>
          </a:p>
          <a:p>
            <a:pPr marL="457200" indent="-457200" algn="ctr">
              <a:defRPr/>
            </a:pPr>
            <a:r>
              <a:rPr lang="en-US" sz="2200" dirty="0" smtClean="0"/>
              <a:t>What are some Financial Counselling Ethical Dilemmas you can think off?</a:t>
            </a:r>
            <a:r>
              <a:rPr lang="en-US" sz="2000" dirty="0" smtClean="0"/>
              <a:t> </a:t>
            </a:r>
            <a:endParaRPr lang="en-US"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339553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97636"/>
                                        </p:tgtEl>
                                        <p:attrNameLst>
                                          <p:attrName>style.visibility</p:attrName>
                                        </p:attrNameLst>
                                      </p:cBhvr>
                                      <p:to>
                                        <p:strVal val="visible"/>
                                      </p:to>
                                    </p:set>
                                    <p:animEffect transition="in" filter="strips(downRight)">
                                      <p:cBhvr>
                                        <p:cTn id="7" dur="500"/>
                                        <p:tgtEl>
                                          <p:spTgt spid="197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703512" y="0"/>
            <a:ext cx="8507288" cy="548680"/>
          </a:xfrm>
        </p:spPr>
        <p:txBody>
          <a:bodyPr>
            <a:normAutofit fontScale="90000"/>
          </a:bodyPr>
          <a:lstStyle/>
          <a:p>
            <a:pPr eaLnBrk="1" hangingPunct="1"/>
            <a:r>
              <a:rPr lang="en-US" dirty="0" smtClean="0">
                <a:ea typeface="ＭＳ Ｐゴシック" pitchFamily="-106" charset="-128"/>
              </a:rPr>
              <a:t> Example</a:t>
            </a:r>
          </a:p>
        </p:txBody>
      </p:sp>
      <p:sp>
        <p:nvSpPr>
          <p:cNvPr id="26627" name="Rectangle 3"/>
          <p:cNvSpPr>
            <a:spLocks noGrp="1" noChangeArrowheads="1"/>
          </p:cNvSpPr>
          <p:nvPr>
            <p:ph idx="1"/>
          </p:nvPr>
        </p:nvSpPr>
        <p:spPr>
          <a:xfrm>
            <a:off x="1703512" y="548680"/>
            <a:ext cx="9252520" cy="6309320"/>
          </a:xfrm>
        </p:spPr>
        <p:txBody>
          <a:bodyPr>
            <a:normAutofit lnSpcReduction="10000"/>
          </a:bodyPr>
          <a:lstStyle/>
          <a:p>
            <a:pPr marL="0" indent="0">
              <a:buNone/>
            </a:pPr>
            <a:r>
              <a:rPr lang="en-US" dirty="0" smtClean="0">
                <a:ea typeface="ＭＳ Ｐゴシック" pitchFamily="-106" charset="-128"/>
              </a:rPr>
              <a:t>One of your colleagues comes to you and confides in you that they are really struggling with a client and just wish that they would take some responsibility for their actions and behaviours as they are frustrated with continually having to assist them with their finances. They know that they have mental health issues but because they’ve displayed a level of functioning in appointments they believe they have capacity to make decisions and take more ownership of the issues. They express that they have so much work to do and not enough time to keep assisting them so they will do the minimum to assist them as nothing seems to work with them. You express your care and concern for them as a worker but suggest that reflecting on their own reactions may be helpful as it could be impacting their ability to assist their client. The worker says that it’s not about them and they’re fine it’s the client and thanks you for listening and say’s we’ve all got clients like this.</a:t>
            </a:r>
            <a:br>
              <a:rPr lang="en-US" dirty="0" smtClean="0">
                <a:ea typeface="ＭＳ Ｐゴシック" pitchFamily="-106" charset="-128"/>
              </a:rPr>
            </a:br>
            <a:r>
              <a:rPr lang="en-US" dirty="0">
                <a:ea typeface="ＭＳ Ｐゴシック" pitchFamily="-106" charset="-128"/>
              </a:rPr>
              <a:t/>
            </a:r>
            <a:br>
              <a:rPr lang="en-US" dirty="0">
                <a:ea typeface="ＭＳ Ｐゴシック" pitchFamily="-106" charset="-128"/>
              </a:rPr>
            </a:br>
            <a:r>
              <a:rPr lang="en-US" dirty="0" smtClean="0">
                <a:ea typeface="ＭＳ Ｐゴシック" pitchFamily="-106" charset="-128"/>
              </a:rPr>
              <a:t>What do you do?</a:t>
            </a:r>
          </a:p>
          <a:p>
            <a:pPr marL="0" indent="0"/>
            <a:endParaRPr lang="en-US" dirty="0" smtClean="0">
              <a:ea typeface="ＭＳ Ｐゴシック" pitchFamily="-106" charset="-128"/>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1388180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ea typeface="ＭＳ Ｐゴシック" pitchFamily="-106" charset="-128"/>
              </a:rPr>
              <a:t>      Why Bother Talking about Ethics?</a:t>
            </a:r>
          </a:p>
        </p:txBody>
      </p:sp>
      <p:sp>
        <p:nvSpPr>
          <p:cNvPr id="30723" name="Content Placeholder 2"/>
          <p:cNvSpPr>
            <a:spLocks noGrp="1"/>
          </p:cNvSpPr>
          <p:nvPr>
            <p:ph idx="1"/>
          </p:nvPr>
        </p:nvSpPr>
        <p:spPr>
          <a:xfrm>
            <a:off x="1524000" y="1196754"/>
            <a:ext cx="8820472" cy="5184575"/>
          </a:xfrm>
        </p:spPr>
        <p:txBody>
          <a:bodyPr>
            <a:normAutofit/>
          </a:bodyPr>
          <a:lstStyle/>
          <a:p>
            <a:pPr eaLnBrk="1" hangingPunct="1">
              <a:lnSpc>
                <a:spcPct val="90000"/>
              </a:lnSpc>
            </a:pPr>
            <a:endParaRPr lang="en-AU" dirty="0" smtClean="0">
              <a:solidFill>
                <a:srgbClr val="000066"/>
              </a:solidFill>
            </a:endParaRPr>
          </a:p>
          <a:p>
            <a:pPr eaLnBrk="1" hangingPunct="1">
              <a:lnSpc>
                <a:spcPct val="90000"/>
              </a:lnSpc>
            </a:pPr>
            <a:r>
              <a:rPr lang="en-AU" dirty="0" smtClean="0">
                <a:solidFill>
                  <a:srgbClr val="000066"/>
                </a:solidFill>
              </a:rPr>
              <a:t>Helps practitioners to detect issues more perceptively and understand the reasons for acting ethically</a:t>
            </a:r>
            <a:r>
              <a:rPr lang="en-AU" dirty="0" smtClean="0"/>
              <a:t>. </a:t>
            </a:r>
          </a:p>
          <a:p>
            <a:pPr eaLnBrk="1" hangingPunct="1">
              <a:lnSpc>
                <a:spcPct val="90000"/>
              </a:lnSpc>
            </a:pPr>
            <a:endParaRPr lang="en-AU" dirty="0" smtClean="0">
              <a:solidFill>
                <a:srgbClr val="000066"/>
              </a:solidFill>
            </a:endParaRPr>
          </a:p>
          <a:p>
            <a:pPr eaLnBrk="1" hangingPunct="1">
              <a:lnSpc>
                <a:spcPct val="90000"/>
              </a:lnSpc>
            </a:pPr>
            <a:r>
              <a:rPr lang="en-AU" dirty="0" smtClean="0">
                <a:solidFill>
                  <a:srgbClr val="000066"/>
                </a:solidFill>
              </a:rPr>
              <a:t>Help prevent, detect and deter fraudulent reporting (Treadway Commission 1987)</a:t>
            </a:r>
            <a:r>
              <a:rPr lang="en-AU" baseline="30000" dirty="0" smtClean="0">
                <a:solidFill>
                  <a:srgbClr val="000066"/>
                </a:solidFill>
              </a:rPr>
              <a:t>2</a:t>
            </a:r>
            <a:r>
              <a:rPr lang="en-AU" dirty="0" smtClean="0">
                <a:solidFill>
                  <a:srgbClr val="000066"/>
                </a:solidFill>
              </a:rPr>
              <a:t>. </a:t>
            </a:r>
          </a:p>
          <a:p>
            <a:pPr eaLnBrk="1" hangingPunct="1">
              <a:lnSpc>
                <a:spcPct val="90000"/>
              </a:lnSpc>
            </a:pPr>
            <a:endParaRPr lang="en-AU" dirty="0" smtClean="0">
              <a:solidFill>
                <a:srgbClr val="000066"/>
              </a:solidFill>
            </a:endParaRPr>
          </a:p>
          <a:p>
            <a:pPr eaLnBrk="1" hangingPunct="1">
              <a:lnSpc>
                <a:spcPct val="90000"/>
              </a:lnSpc>
            </a:pPr>
            <a:r>
              <a:rPr lang="en-AU" dirty="0" smtClean="0">
                <a:solidFill>
                  <a:srgbClr val="000066"/>
                </a:solidFill>
              </a:rPr>
              <a:t>Value shaping is a contentious issue and ethics education is unlikely to convert a deviant human being.</a:t>
            </a:r>
          </a:p>
          <a:p>
            <a:pPr eaLnBrk="1" hangingPunct="1">
              <a:lnSpc>
                <a:spcPct val="90000"/>
              </a:lnSpc>
              <a:buNone/>
            </a:pPr>
            <a:r>
              <a:rPr lang="en-AU" dirty="0" smtClean="0"/>
              <a:t> </a:t>
            </a:r>
          </a:p>
          <a:p>
            <a:endParaRPr lang="en-US" dirty="0" smtClean="0">
              <a:ea typeface="ＭＳ Ｐゴシック" pitchFamily="-106" charset="-128"/>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2710017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p:cNvSpPr>
            <a:spLocks noGrp="1"/>
          </p:cNvSpPr>
          <p:nvPr>
            <p:ph type="title"/>
          </p:nvPr>
        </p:nvSpPr>
        <p:spPr>
          <a:xfrm>
            <a:off x="2022475" y="484188"/>
            <a:ext cx="7556500" cy="2152724"/>
          </a:xfrm>
        </p:spPr>
        <p:txBody>
          <a:bodyPr>
            <a:normAutofit fontScale="90000"/>
          </a:bodyPr>
          <a:lstStyle/>
          <a:p>
            <a:r>
              <a:rPr lang="en-US" dirty="0" smtClean="0">
                <a:ea typeface="ＭＳ Ｐゴシック" pitchFamily="-106" charset="-128"/>
              </a:rPr>
              <a:t>We will start with Ethics and the Individual: You…and then we will move onto the Financial Counselling profession and industry context.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967496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ea typeface="ＭＳ Ｐゴシック" pitchFamily="-106" charset="-128"/>
              </a:rPr>
              <a:t>       Why study Ethics?</a:t>
            </a:r>
          </a:p>
        </p:txBody>
      </p:sp>
      <p:sp>
        <p:nvSpPr>
          <p:cNvPr id="30723" name="Content Placeholder 2"/>
          <p:cNvSpPr>
            <a:spLocks noGrp="1"/>
          </p:cNvSpPr>
          <p:nvPr>
            <p:ph idx="1"/>
          </p:nvPr>
        </p:nvSpPr>
        <p:spPr>
          <a:xfrm>
            <a:off x="1919536" y="836712"/>
            <a:ext cx="8604448" cy="5472608"/>
          </a:xfrm>
        </p:spPr>
        <p:txBody>
          <a:bodyPr>
            <a:noAutofit/>
          </a:bodyPr>
          <a:lstStyle/>
          <a:p>
            <a:pPr eaLnBrk="1" hangingPunct="1">
              <a:lnSpc>
                <a:spcPct val="90000"/>
              </a:lnSpc>
            </a:pPr>
            <a:endParaRPr lang="en-AU" sz="2400" dirty="0">
              <a:solidFill>
                <a:srgbClr val="000066"/>
              </a:solidFill>
            </a:endParaRPr>
          </a:p>
          <a:p>
            <a:pPr eaLnBrk="1" hangingPunct="1">
              <a:lnSpc>
                <a:spcPct val="90000"/>
              </a:lnSpc>
            </a:pPr>
            <a:r>
              <a:rPr lang="en-AU" sz="1800" dirty="0">
                <a:solidFill>
                  <a:srgbClr val="000066"/>
                </a:solidFill>
              </a:rPr>
              <a:t>Conflicting principles may lead to difficulties in determining what is right  </a:t>
            </a:r>
          </a:p>
          <a:p>
            <a:pPr eaLnBrk="1" hangingPunct="1">
              <a:lnSpc>
                <a:spcPct val="90000"/>
              </a:lnSpc>
            </a:pPr>
            <a:endParaRPr lang="en-AU" sz="1800" dirty="0">
              <a:solidFill>
                <a:srgbClr val="000066"/>
              </a:solidFill>
            </a:endParaRPr>
          </a:p>
          <a:p>
            <a:pPr eaLnBrk="1" hangingPunct="1">
              <a:lnSpc>
                <a:spcPct val="90000"/>
              </a:lnSpc>
            </a:pPr>
            <a:r>
              <a:rPr lang="en-AU" sz="1800" dirty="0">
                <a:solidFill>
                  <a:srgbClr val="000066"/>
                </a:solidFill>
              </a:rPr>
              <a:t>Identify basic principles that can be applied to action </a:t>
            </a:r>
          </a:p>
          <a:p>
            <a:pPr eaLnBrk="1" hangingPunct="1">
              <a:lnSpc>
                <a:spcPct val="90000"/>
              </a:lnSpc>
            </a:pPr>
            <a:endParaRPr lang="en-AU" sz="1800" dirty="0">
              <a:solidFill>
                <a:srgbClr val="000066"/>
              </a:solidFill>
            </a:endParaRPr>
          </a:p>
          <a:p>
            <a:pPr eaLnBrk="1" hangingPunct="1">
              <a:lnSpc>
                <a:spcPct val="90000"/>
              </a:lnSpc>
            </a:pPr>
            <a:r>
              <a:rPr lang="en-AU" sz="1800" dirty="0">
                <a:solidFill>
                  <a:srgbClr val="000066"/>
                </a:solidFill>
              </a:rPr>
              <a:t>Help develop ethical reasoning skills to assist with ethical dilemmas</a:t>
            </a:r>
          </a:p>
          <a:p>
            <a:pPr eaLnBrk="1" hangingPunct="1">
              <a:lnSpc>
                <a:spcPct val="90000"/>
              </a:lnSpc>
            </a:pPr>
            <a:endParaRPr lang="en-AU" sz="1800" dirty="0">
              <a:solidFill>
                <a:srgbClr val="000066"/>
              </a:solidFill>
            </a:endParaRPr>
          </a:p>
          <a:p>
            <a:pPr eaLnBrk="1" hangingPunct="1">
              <a:lnSpc>
                <a:spcPct val="90000"/>
              </a:lnSpc>
            </a:pPr>
            <a:r>
              <a:rPr lang="en-AU" sz="1800" dirty="0">
                <a:solidFill>
                  <a:srgbClr val="000066"/>
                </a:solidFill>
              </a:rPr>
              <a:t>Individuals may hold inadequate beliefs and applying them to dilemma examples may reveal the inadequacy of these beliefs</a:t>
            </a:r>
          </a:p>
          <a:p>
            <a:pPr eaLnBrk="1" hangingPunct="1">
              <a:lnSpc>
                <a:spcPct val="90000"/>
              </a:lnSpc>
            </a:pPr>
            <a:endParaRPr lang="en-AU" sz="1800" dirty="0">
              <a:solidFill>
                <a:srgbClr val="000066"/>
              </a:solidFill>
            </a:endParaRPr>
          </a:p>
          <a:p>
            <a:pPr eaLnBrk="1" hangingPunct="1">
              <a:lnSpc>
                <a:spcPct val="90000"/>
              </a:lnSpc>
            </a:pPr>
            <a:r>
              <a:rPr lang="en-AU" sz="1800" dirty="0">
                <a:solidFill>
                  <a:srgbClr val="000066"/>
                </a:solidFill>
              </a:rPr>
              <a:t>Understand whether and why opinions are worth holding.</a:t>
            </a:r>
          </a:p>
          <a:p>
            <a:pPr eaLnBrk="1" hangingPunct="1">
              <a:lnSpc>
                <a:spcPct val="90000"/>
              </a:lnSpc>
            </a:pPr>
            <a:endParaRPr lang="en-AU" sz="1800" dirty="0">
              <a:solidFill>
                <a:srgbClr val="000066"/>
              </a:solidFill>
            </a:endParaRPr>
          </a:p>
          <a:p>
            <a:pPr eaLnBrk="1" hangingPunct="1">
              <a:lnSpc>
                <a:spcPct val="90000"/>
              </a:lnSpc>
            </a:pPr>
            <a:r>
              <a:rPr lang="en-AU" sz="1800" dirty="0">
                <a:solidFill>
                  <a:srgbClr val="000066"/>
                </a:solidFill>
              </a:rPr>
              <a:t>Understand the rationale behind decision-making</a:t>
            </a:r>
          </a:p>
          <a:p>
            <a:pPr eaLnBrk="1" hangingPunct="1">
              <a:lnSpc>
                <a:spcPct val="90000"/>
              </a:lnSpc>
            </a:pPr>
            <a:endParaRPr lang="en-AU" sz="1800" dirty="0">
              <a:solidFill>
                <a:srgbClr val="000066"/>
              </a:solidFill>
            </a:endParaRPr>
          </a:p>
          <a:p>
            <a:pPr eaLnBrk="1" hangingPunct="1">
              <a:lnSpc>
                <a:spcPct val="90000"/>
              </a:lnSpc>
            </a:pPr>
            <a:r>
              <a:rPr lang="en-AU" sz="1800" dirty="0">
                <a:solidFill>
                  <a:srgbClr val="000066"/>
                </a:solidFill>
              </a:rPr>
              <a:t>What should be done and why? </a:t>
            </a:r>
          </a:p>
          <a:p>
            <a:pPr eaLnBrk="1" hangingPunct="1">
              <a:lnSpc>
                <a:spcPct val="90000"/>
              </a:lnSpc>
              <a:buNone/>
            </a:pPr>
            <a:r>
              <a:rPr lang="en-AU" sz="1800" dirty="0">
                <a:solidFill>
                  <a:srgbClr val="000066"/>
                </a:solidFill>
              </a:rPr>
              <a:t>	Have a checklist of questions to ask yourself to determine what the outcome should be.</a:t>
            </a:r>
            <a:endParaRPr lang="en-US" sz="1800" dirty="0">
              <a:ea typeface="ＭＳ Ｐゴシック" pitchFamily="-106" charset="-128"/>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1510101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solidFill>
            <a:schemeClr val="bg1"/>
          </a:solidFill>
          <a:ln>
            <a:solidFill>
              <a:schemeClr val="bg1"/>
            </a:solidFill>
          </a:ln>
        </p:spPr>
        <p:txBody>
          <a:bodyPr/>
          <a:lstStyle/>
          <a:p>
            <a:pPr eaLnBrk="1" hangingPunct="1"/>
            <a:r>
              <a:rPr lang="en-AU" altLang="en-US" sz="4000" dirty="0" smtClean="0">
                <a:solidFill>
                  <a:srgbClr val="000000"/>
                </a:solidFill>
              </a:rPr>
              <a:t>       What guides what we do?</a:t>
            </a:r>
            <a:endParaRPr lang="en-AU" altLang="en-US" sz="4000" dirty="0">
              <a:solidFill>
                <a:srgbClr val="000000"/>
              </a:solidFill>
            </a:endParaRPr>
          </a:p>
        </p:txBody>
      </p:sp>
      <p:sp>
        <p:nvSpPr>
          <p:cNvPr id="3" name="Content Placeholder 2"/>
          <p:cNvSpPr>
            <a:spLocks noGrp="1"/>
          </p:cNvSpPr>
          <p:nvPr>
            <p:ph idx="4294967295"/>
          </p:nvPr>
        </p:nvSpPr>
        <p:spPr>
          <a:solidFill>
            <a:schemeClr val="bg1"/>
          </a:solidFill>
        </p:spPr>
        <p:txBody>
          <a:bodyPr rtlCol="0">
            <a:normAutofit/>
          </a:bodyPr>
          <a:lstStyle/>
          <a:p>
            <a:pPr>
              <a:defRPr/>
            </a:pPr>
            <a:r>
              <a:rPr lang="en-AU" dirty="0" smtClean="0"/>
              <a:t>Where </a:t>
            </a:r>
            <a:r>
              <a:rPr lang="en-AU" dirty="0"/>
              <a:t>do you draw </a:t>
            </a:r>
            <a:r>
              <a:rPr lang="en-AU" dirty="0" smtClean="0"/>
              <a:t>from to </a:t>
            </a:r>
            <a:r>
              <a:rPr lang="en-AU" dirty="0"/>
              <a:t>determine what you </a:t>
            </a:r>
            <a:r>
              <a:rPr lang="en-AU" dirty="0" smtClean="0"/>
              <a:t>do when working with people?  </a:t>
            </a:r>
            <a:endParaRPr lang="en-AU" dirty="0"/>
          </a:p>
          <a:p>
            <a:pPr>
              <a:defRPr/>
            </a:pPr>
            <a:r>
              <a:rPr lang="en-AU" dirty="0"/>
              <a:t>What guides </a:t>
            </a:r>
            <a:r>
              <a:rPr lang="en-AU" dirty="0" smtClean="0"/>
              <a:t>you?  </a:t>
            </a:r>
            <a:endParaRPr lang="en-AU" dirty="0"/>
          </a:p>
          <a:p>
            <a:pPr>
              <a:defRPr/>
            </a:pPr>
            <a:r>
              <a:rPr lang="en-AU" dirty="0"/>
              <a:t>What do you draw from in your training and qualifications?  </a:t>
            </a:r>
          </a:p>
          <a:p>
            <a:pPr>
              <a:defRPr/>
            </a:pPr>
            <a:r>
              <a:rPr lang="en-AU" dirty="0"/>
              <a:t>What do you transfer into your practice and role?   </a:t>
            </a:r>
          </a:p>
          <a:p>
            <a:pPr>
              <a:defRPr/>
            </a:pPr>
            <a:r>
              <a:rPr lang="en-AU" dirty="0"/>
              <a:t>What are the current </a:t>
            </a:r>
            <a:r>
              <a:rPr lang="en-AU" dirty="0" smtClean="0"/>
              <a:t>beliefs and values </a:t>
            </a:r>
            <a:r>
              <a:rPr lang="en-AU" dirty="0"/>
              <a:t>that may be influencing or impacting on your practice and work</a:t>
            </a:r>
            <a:r>
              <a:rPr lang="en-AU" dirty="0" smtClean="0"/>
              <a:t>?</a:t>
            </a:r>
          </a:p>
          <a:p>
            <a:pPr marL="0" indent="0">
              <a:buNone/>
              <a:defRPr/>
            </a:pPr>
            <a:endParaRPr lang="en-AU" dirty="0"/>
          </a:p>
          <a:p>
            <a:pPr>
              <a:defRPr/>
            </a:pPr>
            <a:endParaRPr lang="en-AU"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377288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260726" y="792163"/>
            <a:ext cx="3914661" cy="400752"/>
          </a:xfrm>
          <a:prstGeom prst="rect">
            <a:avLst/>
          </a:prstGeom>
          <a:noFill/>
          <a:ln w="9525">
            <a:noFill/>
            <a:miter lim="800000"/>
            <a:headEnd/>
            <a:tailEnd/>
          </a:ln>
        </p:spPr>
        <p:txBody>
          <a:bodyPr wrap="none" lIns="92075" tIns="46038" rIns="92075" bIns="46038">
            <a:spAutoFit/>
          </a:bodyPr>
          <a:lstStyle/>
          <a:p>
            <a:pPr eaLnBrk="0" hangingPunct="0">
              <a:defRPr/>
            </a:pPr>
            <a:r>
              <a:rPr lang="en-US" sz="2000" b="1" dirty="0">
                <a:solidFill>
                  <a:srgbClr val="330F42"/>
                </a:solidFill>
                <a:cs typeface="ＭＳ Ｐゴシック" pitchFamily="-106" charset="-128"/>
              </a:rPr>
              <a:t>CHARACTERISTICS OF INDIVIDUALS</a:t>
            </a:r>
          </a:p>
        </p:txBody>
      </p:sp>
      <p:sp>
        <p:nvSpPr>
          <p:cNvPr id="32771" name="Rectangle 3"/>
          <p:cNvSpPr>
            <a:spLocks noChangeArrowheads="1"/>
          </p:cNvSpPr>
          <p:nvPr/>
        </p:nvSpPr>
        <p:spPr bwMode="auto">
          <a:xfrm>
            <a:off x="3717925" y="1249363"/>
            <a:ext cx="1985928" cy="585418"/>
          </a:xfrm>
          <a:prstGeom prst="rect">
            <a:avLst/>
          </a:prstGeom>
          <a:noFill/>
          <a:ln w="9525">
            <a:noFill/>
            <a:miter lim="800000"/>
            <a:headEnd/>
            <a:tailEnd/>
          </a:ln>
        </p:spPr>
        <p:txBody>
          <a:bodyPr wrap="none" lIns="92075" tIns="46038" rIns="92075" bIns="46038">
            <a:spAutoFit/>
          </a:bodyPr>
          <a:lstStyle/>
          <a:p>
            <a:pPr eaLnBrk="0" hangingPunct="0">
              <a:defRPr/>
            </a:pPr>
            <a:r>
              <a:rPr lang="en-US" sz="1600" dirty="0">
                <a:cs typeface="ＭＳ Ｐゴシック" pitchFamily="-106" charset="-128"/>
              </a:rPr>
              <a:t>Individual Differences</a:t>
            </a:r>
          </a:p>
          <a:p>
            <a:pPr eaLnBrk="0" hangingPunct="0">
              <a:defRPr/>
            </a:pPr>
            <a:r>
              <a:rPr lang="en-US" sz="1600" dirty="0">
                <a:cs typeface="ＭＳ Ｐゴシック" pitchFamily="-106" charset="-128"/>
              </a:rPr>
              <a:t>Cognitive Biases</a:t>
            </a:r>
          </a:p>
        </p:txBody>
      </p:sp>
      <p:sp>
        <p:nvSpPr>
          <p:cNvPr id="32772" name="Rectangle 4"/>
          <p:cNvSpPr>
            <a:spLocks noChangeArrowheads="1"/>
          </p:cNvSpPr>
          <p:nvPr/>
        </p:nvSpPr>
        <p:spPr bwMode="auto">
          <a:xfrm>
            <a:off x="3108325" y="4830763"/>
            <a:ext cx="4303294" cy="400752"/>
          </a:xfrm>
          <a:prstGeom prst="rect">
            <a:avLst/>
          </a:prstGeom>
          <a:noFill/>
          <a:ln w="9525">
            <a:noFill/>
            <a:miter lim="800000"/>
            <a:headEnd/>
            <a:tailEnd/>
          </a:ln>
        </p:spPr>
        <p:txBody>
          <a:bodyPr wrap="none" lIns="92075" tIns="46038" rIns="92075" bIns="46038">
            <a:spAutoFit/>
          </a:bodyPr>
          <a:lstStyle/>
          <a:p>
            <a:pPr eaLnBrk="0" hangingPunct="0">
              <a:defRPr/>
            </a:pPr>
            <a:r>
              <a:rPr lang="en-US" sz="2000" b="1" dirty="0">
                <a:solidFill>
                  <a:srgbClr val="330F42"/>
                </a:solidFill>
                <a:cs typeface="ＭＳ Ｐゴシック" pitchFamily="-106" charset="-128"/>
              </a:rPr>
              <a:t>CHARACTERISTICS OF ORGANIZATIONS</a:t>
            </a:r>
          </a:p>
        </p:txBody>
      </p:sp>
      <p:sp>
        <p:nvSpPr>
          <p:cNvPr id="32773" name="Rectangle 5"/>
          <p:cNvSpPr>
            <a:spLocks noChangeArrowheads="1"/>
          </p:cNvSpPr>
          <p:nvPr/>
        </p:nvSpPr>
        <p:spPr bwMode="auto">
          <a:xfrm>
            <a:off x="3489326" y="5211763"/>
            <a:ext cx="3158109" cy="585418"/>
          </a:xfrm>
          <a:prstGeom prst="rect">
            <a:avLst/>
          </a:prstGeom>
          <a:noFill/>
          <a:ln w="9525">
            <a:noFill/>
            <a:miter lim="800000"/>
            <a:headEnd/>
            <a:tailEnd/>
          </a:ln>
        </p:spPr>
        <p:txBody>
          <a:bodyPr wrap="none" lIns="92075" tIns="46038" rIns="92075" bIns="46038">
            <a:spAutoFit/>
          </a:bodyPr>
          <a:lstStyle/>
          <a:p>
            <a:pPr eaLnBrk="0" hangingPunct="0">
              <a:defRPr/>
            </a:pPr>
            <a:r>
              <a:rPr lang="en-US" sz="1600" dirty="0">
                <a:cs typeface="ＭＳ Ｐゴシック" pitchFamily="-106" charset="-128"/>
              </a:rPr>
              <a:t>Group and Organizational Pressures</a:t>
            </a:r>
          </a:p>
          <a:p>
            <a:pPr eaLnBrk="0" hangingPunct="0">
              <a:defRPr/>
            </a:pPr>
            <a:r>
              <a:rPr lang="en-US" sz="1600" dirty="0">
                <a:cs typeface="ＭＳ Ｐゴシック" pitchFamily="-106" charset="-128"/>
              </a:rPr>
              <a:t>Organizational Culture</a:t>
            </a:r>
          </a:p>
        </p:txBody>
      </p:sp>
      <p:sp>
        <p:nvSpPr>
          <p:cNvPr id="32774" name="Line 6"/>
          <p:cNvSpPr>
            <a:spLocks noChangeShapeType="1"/>
          </p:cNvSpPr>
          <p:nvPr/>
        </p:nvSpPr>
        <p:spPr bwMode="auto">
          <a:xfrm>
            <a:off x="2590800" y="2590800"/>
            <a:ext cx="7391400" cy="0"/>
          </a:xfrm>
          <a:prstGeom prst="line">
            <a:avLst/>
          </a:prstGeom>
          <a:noFill/>
          <a:ln w="12700">
            <a:solidFill>
              <a:schemeClr val="tx1"/>
            </a:solidFill>
            <a:round/>
            <a:headEnd type="none" w="sm" len="sm"/>
            <a:tailEnd type="none" w="sm" len="sm"/>
          </a:ln>
        </p:spPr>
        <p:txBody>
          <a:bodyPr/>
          <a:lstStyle/>
          <a:p>
            <a:endParaRPr lang="en-AU" dirty="0"/>
          </a:p>
        </p:txBody>
      </p:sp>
      <p:sp>
        <p:nvSpPr>
          <p:cNvPr id="32775" name="Line 7"/>
          <p:cNvSpPr>
            <a:spLocks noChangeShapeType="1"/>
          </p:cNvSpPr>
          <p:nvPr/>
        </p:nvSpPr>
        <p:spPr bwMode="auto">
          <a:xfrm>
            <a:off x="2590800" y="4038600"/>
            <a:ext cx="7391400" cy="0"/>
          </a:xfrm>
          <a:prstGeom prst="line">
            <a:avLst/>
          </a:prstGeom>
          <a:noFill/>
          <a:ln w="12700">
            <a:solidFill>
              <a:schemeClr val="tx1"/>
            </a:solidFill>
            <a:round/>
            <a:headEnd type="none" w="sm" len="sm"/>
            <a:tailEnd type="none" w="sm" len="sm"/>
          </a:ln>
        </p:spPr>
        <p:txBody>
          <a:bodyPr/>
          <a:lstStyle/>
          <a:p>
            <a:endParaRPr lang="en-AU" dirty="0"/>
          </a:p>
        </p:txBody>
      </p:sp>
      <p:sp>
        <p:nvSpPr>
          <p:cNvPr id="32776" name="Rectangle 8"/>
          <p:cNvSpPr>
            <a:spLocks noChangeArrowheads="1"/>
          </p:cNvSpPr>
          <p:nvPr/>
        </p:nvSpPr>
        <p:spPr bwMode="auto">
          <a:xfrm>
            <a:off x="2651126" y="3108325"/>
            <a:ext cx="1511119" cy="708528"/>
          </a:xfrm>
          <a:prstGeom prst="rect">
            <a:avLst/>
          </a:prstGeom>
          <a:noFill/>
          <a:ln w="9525">
            <a:noFill/>
            <a:miter lim="800000"/>
            <a:headEnd/>
            <a:tailEnd/>
          </a:ln>
        </p:spPr>
        <p:txBody>
          <a:bodyPr wrap="none" lIns="92075" tIns="46038" rIns="92075" bIns="46038">
            <a:spAutoFit/>
          </a:bodyPr>
          <a:lstStyle/>
          <a:p>
            <a:pPr eaLnBrk="0" hangingPunct="0">
              <a:defRPr/>
            </a:pPr>
            <a:r>
              <a:rPr lang="en-US" sz="2000" b="1" dirty="0">
                <a:cs typeface="ＭＳ Ｐゴシック" pitchFamily="-106" charset="-128"/>
              </a:rPr>
              <a:t>MORAL</a:t>
            </a:r>
          </a:p>
          <a:p>
            <a:pPr eaLnBrk="0" hangingPunct="0">
              <a:defRPr/>
            </a:pPr>
            <a:r>
              <a:rPr lang="en-US" sz="2000" b="1" dirty="0">
                <a:cs typeface="ＭＳ Ｐゴシック" pitchFamily="-106" charset="-128"/>
              </a:rPr>
              <a:t>AWARENESS</a:t>
            </a:r>
          </a:p>
        </p:txBody>
      </p:sp>
      <p:sp>
        <p:nvSpPr>
          <p:cNvPr id="32777" name="Line 9"/>
          <p:cNvSpPr>
            <a:spLocks noChangeShapeType="1"/>
          </p:cNvSpPr>
          <p:nvPr/>
        </p:nvSpPr>
        <p:spPr bwMode="auto">
          <a:xfrm>
            <a:off x="4724400" y="3429000"/>
            <a:ext cx="609600" cy="0"/>
          </a:xfrm>
          <a:prstGeom prst="line">
            <a:avLst/>
          </a:prstGeom>
          <a:noFill/>
          <a:ln w="12700">
            <a:solidFill>
              <a:schemeClr val="tx1"/>
            </a:solidFill>
            <a:round/>
            <a:headEnd type="none" w="sm" len="sm"/>
            <a:tailEnd type="stealth" w="med" len="lg"/>
          </a:ln>
        </p:spPr>
        <p:txBody>
          <a:bodyPr/>
          <a:lstStyle/>
          <a:p>
            <a:endParaRPr lang="en-AU" dirty="0"/>
          </a:p>
        </p:txBody>
      </p:sp>
      <p:sp>
        <p:nvSpPr>
          <p:cNvPr id="32778" name="Rectangle 10"/>
          <p:cNvSpPr>
            <a:spLocks noChangeArrowheads="1"/>
          </p:cNvSpPr>
          <p:nvPr/>
        </p:nvSpPr>
        <p:spPr bwMode="auto">
          <a:xfrm>
            <a:off x="5546726" y="3184525"/>
            <a:ext cx="1407437" cy="708528"/>
          </a:xfrm>
          <a:prstGeom prst="rect">
            <a:avLst/>
          </a:prstGeom>
          <a:noFill/>
          <a:ln w="9525">
            <a:noFill/>
            <a:miter lim="800000"/>
            <a:headEnd/>
            <a:tailEnd/>
          </a:ln>
        </p:spPr>
        <p:txBody>
          <a:bodyPr wrap="none" lIns="92075" tIns="46038" rIns="92075" bIns="46038">
            <a:spAutoFit/>
          </a:bodyPr>
          <a:lstStyle/>
          <a:p>
            <a:pPr eaLnBrk="0" hangingPunct="0">
              <a:defRPr/>
            </a:pPr>
            <a:r>
              <a:rPr lang="en-US" sz="2000" b="1" dirty="0">
                <a:cs typeface="ＭＳ Ｐゴシック" pitchFamily="-106" charset="-128"/>
              </a:rPr>
              <a:t>ETHICAL</a:t>
            </a:r>
          </a:p>
          <a:p>
            <a:pPr eaLnBrk="0" hangingPunct="0">
              <a:defRPr/>
            </a:pPr>
            <a:r>
              <a:rPr lang="en-US" sz="2000" b="1" dirty="0">
                <a:cs typeface="ＭＳ Ｐゴシック" pitchFamily="-106" charset="-128"/>
              </a:rPr>
              <a:t>JUDGMENT</a:t>
            </a:r>
          </a:p>
        </p:txBody>
      </p:sp>
      <p:sp>
        <p:nvSpPr>
          <p:cNvPr id="32779" name="Line 11"/>
          <p:cNvSpPr>
            <a:spLocks noChangeShapeType="1"/>
          </p:cNvSpPr>
          <p:nvPr/>
        </p:nvSpPr>
        <p:spPr bwMode="auto">
          <a:xfrm>
            <a:off x="7467600" y="3429000"/>
            <a:ext cx="609600" cy="0"/>
          </a:xfrm>
          <a:prstGeom prst="line">
            <a:avLst/>
          </a:prstGeom>
          <a:noFill/>
          <a:ln w="12700">
            <a:solidFill>
              <a:schemeClr val="tx1"/>
            </a:solidFill>
            <a:round/>
            <a:headEnd type="none" w="sm" len="sm"/>
            <a:tailEnd type="stealth" w="med" len="lg"/>
          </a:ln>
        </p:spPr>
        <p:txBody>
          <a:bodyPr/>
          <a:lstStyle/>
          <a:p>
            <a:endParaRPr lang="en-AU" dirty="0"/>
          </a:p>
        </p:txBody>
      </p:sp>
      <p:sp>
        <p:nvSpPr>
          <p:cNvPr id="32780" name="Rectangle 12"/>
          <p:cNvSpPr>
            <a:spLocks noChangeArrowheads="1"/>
          </p:cNvSpPr>
          <p:nvPr/>
        </p:nvSpPr>
        <p:spPr bwMode="auto">
          <a:xfrm>
            <a:off x="8137525" y="3184525"/>
            <a:ext cx="1298112" cy="708528"/>
          </a:xfrm>
          <a:prstGeom prst="rect">
            <a:avLst/>
          </a:prstGeom>
          <a:noFill/>
          <a:ln w="9525">
            <a:noFill/>
            <a:miter lim="800000"/>
            <a:headEnd/>
            <a:tailEnd/>
          </a:ln>
        </p:spPr>
        <p:txBody>
          <a:bodyPr wrap="none" lIns="92075" tIns="46038" rIns="92075" bIns="46038">
            <a:spAutoFit/>
          </a:bodyPr>
          <a:lstStyle/>
          <a:p>
            <a:pPr eaLnBrk="0" hangingPunct="0">
              <a:defRPr/>
            </a:pPr>
            <a:r>
              <a:rPr lang="en-US" sz="2000" b="1" dirty="0">
                <a:cs typeface="ＭＳ Ｐゴシック" pitchFamily="-106" charset="-128"/>
              </a:rPr>
              <a:t>ETHICAL</a:t>
            </a:r>
          </a:p>
          <a:p>
            <a:pPr eaLnBrk="0" hangingPunct="0">
              <a:defRPr/>
            </a:pPr>
            <a:r>
              <a:rPr lang="en-US" sz="2000" b="1" dirty="0">
                <a:cs typeface="ＭＳ Ｐゴシック" pitchFamily="-106" charset="-128"/>
              </a:rPr>
              <a:t>BEHAVIOR</a:t>
            </a:r>
          </a:p>
        </p:txBody>
      </p:sp>
      <p:sp>
        <p:nvSpPr>
          <p:cNvPr id="32781" name="Line 13"/>
          <p:cNvSpPr>
            <a:spLocks noChangeShapeType="1"/>
          </p:cNvSpPr>
          <p:nvPr/>
        </p:nvSpPr>
        <p:spPr bwMode="auto">
          <a:xfrm>
            <a:off x="5715000" y="4144963"/>
            <a:ext cx="0" cy="685800"/>
          </a:xfrm>
          <a:prstGeom prst="line">
            <a:avLst/>
          </a:prstGeom>
          <a:noFill/>
          <a:ln w="50800">
            <a:solidFill>
              <a:schemeClr val="tx1"/>
            </a:solidFill>
            <a:round/>
            <a:headEnd type="stealth" w="med" len="lg"/>
            <a:tailEnd type="none" w="sm" len="sm"/>
          </a:ln>
        </p:spPr>
        <p:txBody>
          <a:bodyPr/>
          <a:lstStyle/>
          <a:p>
            <a:endParaRPr lang="en-AU" dirty="0"/>
          </a:p>
        </p:txBody>
      </p:sp>
      <p:sp>
        <p:nvSpPr>
          <p:cNvPr id="32782" name="Line 14"/>
          <p:cNvSpPr>
            <a:spLocks noChangeShapeType="1"/>
          </p:cNvSpPr>
          <p:nvPr/>
        </p:nvSpPr>
        <p:spPr bwMode="auto">
          <a:xfrm>
            <a:off x="5715000" y="1690688"/>
            <a:ext cx="0" cy="762000"/>
          </a:xfrm>
          <a:prstGeom prst="line">
            <a:avLst/>
          </a:prstGeom>
          <a:noFill/>
          <a:ln w="50800">
            <a:solidFill>
              <a:schemeClr val="tx1"/>
            </a:solidFill>
            <a:round/>
            <a:headEnd type="none" w="sm" len="sm"/>
            <a:tailEnd type="stealth" w="med" len="lg"/>
          </a:ln>
        </p:spPr>
        <p:txBody>
          <a:bodyPr/>
          <a:lstStyle/>
          <a:p>
            <a:endParaRPr lang="en-AU" dirty="0"/>
          </a:p>
        </p:txBody>
      </p:sp>
      <p:sp>
        <p:nvSpPr>
          <p:cNvPr id="32783" name="Rectangle 15"/>
          <p:cNvSpPr>
            <a:spLocks noChangeArrowheads="1"/>
          </p:cNvSpPr>
          <p:nvPr/>
        </p:nvSpPr>
        <p:spPr bwMode="auto">
          <a:xfrm>
            <a:off x="2209800" y="2590800"/>
            <a:ext cx="7804150" cy="400050"/>
          </a:xfrm>
          <a:prstGeom prst="rect">
            <a:avLst/>
          </a:prstGeom>
          <a:noFill/>
          <a:ln w="9525">
            <a:noFill/>
            <a:miter lim="800000"/>
            <a:headEnd/>
            <a:tailEnd/>
          </a:ln>
        </p:spPr>
        <p:txBody>
          <a:bodyPr lIns="92075" tIns="46038" rIns="92075" bIns="46038">
            <a:spAutoFit/>
          </a:bodyPr>
          <a:lstStyle/>
          <a:p>
            <a:pPr lvl="1" algn="ctr" eaLnBrk="0" hangingPunct="0">
              <a:defRPr/>
            </a:pPr>
            <a:r>
              <a:rPr lang="en-US" sz="2000" b="1" i="1" dirty="0">
                <a:solidFill>
                  <a:srgbClr val="330F42"/>
                </a:solidFill>
                <a:cs typeface="ＭＳ Ｐゴシック" pitchFamily="-106" charset="-128"/>
              </a:rPr>
              <a:t>Process of Individual Ethical Decision-Making Behavior</a:t>
            </a:r>
          </a:p>
        </p:txBody>
      </p:sp>
      <p:sp>
        <p:nvSpPr>
          <p:cNvPr id="32784" name="Line 16"/>
          <p:cNvSpPr>
            <a:spLocks noChangeShapeType="1"/>
          </p:cNvSpPr>
          <p:nvPr/>
        </p:nvSpPr>
        <p:spPr bwMode="auto">
          <a:xfrm>
            <a:off x="9982200" y="2590800"/>
            <a:ext cx="0" cy="1447800"/>
          </a:xfrm>
          <a:prstGeom prst="line">
            <a:avLst/>
          </a:prstGeom>
          <a:noFill/>
          <a:ln w="12700">
            <a:solidFill>
              <a:schemeClr val="tx1"/>
            </a:solidFill>
            <a:round/>
            <a:headEnd type="none" w="sm" len="sm"/>
            <a:tailEnd type="none" w="sm" len="sm"/>
          </a:ln>
        </p:spPr>
        <p:txBody>
          <a:bodyPr/>
          <a:lstStyle/>
          <a:p>
            <a:endParaRPr lang="en-AU" dirty="0"/>
          </a:p>
        </p:txBody>
      </p:sp>
      <p:sp>
        <p:nvSpPr>
          <p:cNvPr id="32785" name="Line 17"/>
          <p:cNvSpPr>
            <a:spLocks noChangeShapeType="1"/>
          </p:cNvSpPr>
          <p:nvPr/>
        </p:nvSpPr>
        <p:spPr bwMode="auto">
          <a:xfrm>
            <a:off x="2590800" y="2590800"/>
            <a:ext cx="0" cy="1447800"/>
          </a:xfrm>
          <a:prstGeom prst="line">
            <a:avLst/>
          </a:prstGeom>
          <a:noFill/>
          <a:ln w="12700">
            <a:solidFill>
              <a:schemeClr val="tx1"/>
            </a:solidFill>
            <a:round/>
            <a:headEnd type="none" w="sm" len="sm"/>
            <a:tailEnd type="none" w="sm" len="sm"/>
          </a:ln>
        </p:spPr>
        <p:txBody>
          <a:bodyPr/>
          <a:lstStyle/>
          <a:p>
            <a:endParaRPr lang="en-AU"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18948933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1668544" y="1"/>
            <a:ext cx="8480344" cy="576263"/>
          </a:xfrm>
        </p:spPr>
        <p:txBody>
          <a:bodyPr>
            <a:normAutofit fontScale="90000"/>
          </a:bodyPr>
          <a:lstStyle/>
          <a:p>
            <a:pPr algn="l" eaLnBrk="1" hangingPunct="1"/>
            <a:r>
              <a:rPr lang="en-AU" altLang="en-US" sz="4000" dirty="0"/>
              <a:t>Your Personal </a:t>
            </a:r>
            <a:r>
              <a:rPr lang="en-AU" altLang="en-US" sz="4000" dirty="0" smtClean="0"/>
              <a:t>Practice Framework</a:t>
            </a:r>
            <a:endParaRPr lang="en-AU" altLang="en-US" sz="4000" dirty="0"/>
          </a:p>
        </p:txBody>
      </p:sp>
      <p:graphicFrame>
        <p:nvGraphicFramePr>
          <p:cNvPr id="74786" name="Group 34"/>
          <p:cNvGraphicFramePr>
            <a:graphicFrameLocks noGrp="1"/>
          </p:cNvGraphicFramePr>
          <p:nvPr>
            <p:ph sz="half" idx="1"/>
            <p:extLst/>
          </p:nvPr>
        </p:nvGraphicFramePr>
        <p:xfrm>
          <a:off x="1774825" y="663488"/>
          <a:ext cx="8642350" cy="6069503"/>
        </p:xfrm>
        <a:graphic>
          <a:graphicData uri="http://schemas.openxmlformats.org/drawingml/2006/table">
            <a:tbl>
              <a:tblPr/>
              <a:tblGrid>
                <a:gridCol w="2881313"/>
                <a:gridCol w="2879725"/>
                <a:gridCol w="2881312"/>
              </a:tblGrid>
              <a:tr h="302629">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400" b="1" i="0" u="none" strike="noStrike" cap="none" normalizeH="0" baseline="0" dirty="0" smtClean="0">
                          <a:ln>
                            <a:noFill/>
                          </a:ln>
                          <a:solidFill>
                            <a:schemeClr val="tx1"/>
                          </a:solidFill>
                          <a:effectLst/>
                          <a:latin typeface="Arial" charset="0"/>
                          <a:cs typeface="Times New Roman" pitchFamily="18" charset="0"/>
                        </a:rPr>
                        <a:t>Professional/ Practice Skills</a:t>
                      </a:r>
                      <a:endParaRPr kumimoji="0" lang="en-AU" altLang="en-US" sz="1400" b="0"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400" b="1" i="0" u="none" strike="noStrike" cap="none" normalizeH="0" baseline="0" smtClean="0">
                          <a:ln>
                            <a:noFill/>
                          </a:ln>
                          <a:solidFill>
                            <a:schemeClr val="tx1"/>
                          </a:solidFill>
                          <a:effectLst/>
                          <a:latin typeface="Arial" charset="0"/>
                          <a:cs typeface="Times New Roman" pitchFamily="18" charset="0"/>
                        </a:rPr>
                        <a:t>Professional Knowledge</a:t>
                      </a:r>
                      <a:endParaRPr kumimoji="0" lang="en-AU" altLang="en-US" sz="14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400" b="1" i="0" u="none" strike="noStrike" cap="none" normalizeH="0" baseline="0" smtClean="0">
                          <a:ln>
                            <a:noFill/>
                          </a:ln>
                          <a:solidFill>
                            <a:schemeClr val="tx1"/>
                          </a:solidFill>
                          <a:effectLst/>
                          <a:latin typeface="Arial" charset="0"/>
                          <a:cs typeface="Times New Roman" pitchFamily="18" charset="0"/>
                        </a:rPr>
                        <a:t>Theory &amp; Research</a:t>
                      </a:r>
                      <a:endParaRPr kumimoji="0" lang="en-AU" altLang="en-US" sz="14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2209187">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Arial" charset="0"/>
                          <a:cs typeface="Times New Roman" pitchFamily="18" charset="0"/>
                        </a:rPr>
                        <a:t>Cultural Practice</a:t>
                      </a:r>
                      <a:endParaRPr kumimoji="0" lang="en-AU"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Arial" charset="0"/>
                          <a:cs typeface="Times New Roman" pitchFamily="18" charset="0"/>
                        </a:rPr>
                        <a:t>Communication skills</a:t>
                      </a:r>
                      <a:endParaRPr kumimoji="0" lang="en-AU"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Arial" charset="0"/>
                          <a:cs typeface="Times New Roman" pitchFamily="18" charset="0"/>
                        </a:rPr>
                        <a:t>Micro skills</a:t>
                      </a:r>
                      <a:endParaRPr kumimoji="0" lang="en-AU"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Arial" charset="0"/>
                          <a:cs typeface="Times New Roman" pitchFamily="18" charset="0"/>
                        </a:rPr>
                        <a:t>Interpersonal skills</a:t>
                      </a:r>
                      <a:endParaRPr kumimoji="0" lang="en-AU"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Arial" charset="0"/>
                          <a:cs typeface="Times New Roman" pitchFamily="18" charset="0"/>
                        </a:rPr>
                        <a:t>Reflection skills</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Arial" charset="0"/>
                          <a:cs typeface="Times New Roman" pitchFamily="18" charset="0"/>
                        </a:rPr>
                        <a:t>Awareness of self</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Arial" charset="0"/>
                          <a:cs typeface="Times New Roman" pitchFamily="18" charset="0"/>
                        </a:rPr>
                        <a:t>Awareness and use of power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Arial" charset="0"/>
                          <a:cs typeface="Times New Roman" pitchFamily="18" charset="0"/>
                        </a:rPr>
                        <a:t>Self-care strategies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Arial" charset="0"/>
                          <a:cs typeface="Times New Roman" pitchFamily="18" charset="0"/>
                        </a:rPr>
                        <a:t>Respectful boundaries</a:t>
                      </a:r>
                      <a:endParaRPr kumimoji="0" lang="en-AU"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Calibri"/>
                          <a:cs typeface="Times New Roman" pitchFamily="18" charset="0"/>
                        </a:rPr>
                        <a:t> </a:t>
                      </a:r>
                      <a:endParaRPr kumimoji="0" lang="en-AU"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Arial" charset="0"/>
                          <a:cs typeface="Times New Roman" pitchFamily="18" charset="0"/>
                        </a:rPr>
                        <a:t>Legislation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Arial" charset="0"/>
                          <a:cs typeface="Times New Roman" pitchFamily="18" charset="0"/>
                        </a:rPr>
                        <a:t>Knowledge of the industry</a:t>
                      </a:r>
                      <a:endParaRPr kumimoji="0" lang="en-AU"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Arial" charset="0"/>
                          <a:cs typeface="Times New Roman" pitchFamily="18" charset="0"/>
                        </a:rPr>
                        <a:t>Reading</a:t>
                      </a:r>
                      <a:endParaRPr kumimoji="0" lang="en-AU"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Arial" charset="0"/>
                          <a:cs typeface="Times New Roman" pitchFamily="18" charset="0"/>
                        </a:rPr>
                        <a:t>Training</a:t>
                      </a:r>
                      <a:endParaRPr kumimoji="0" lang="en-AU"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Arial" charset="0"/>
                          <a:cs typeface="Times New Roman" pitchFamily="18" charset="0"/>
                        </a:rPr>
                        <a:t>Professional &amp; personal lived experience</a:t>
                      </a:r>
                      <a:endParaRPr kumimoji="0" lang="en-AU"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Arial" charset="0"/>
                          <a:cs typeface="Times New Roman" pitchFamily="18" charset="0"/>
                        </a:rPr>
                        <a:t>Conferences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Arial" charset="0"/>
                          <a:cs typeface="Times New Roman" pitchFamily="18" charset="0"/>
                        </a:rPr>
                        <a:t>Policy &amp; procedures</a:t>
                      </a:r>
                      <a:endParaRPr kumimoji="0" lang="en-AU"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4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Arial" charset="0"/>
                          <a:cs typeface="Times New Roman" pitchFamily="18" charset="0"/>
                        </a:rPr>
                        <a:t>Qualifications &amp; training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Arial" charset="0"/>
                          <a:cs typeface="Times New Roman" pitchFamily="18" charset="0"/>
                        </a:rPr>
                        <a:t>Philosophy </a:t>
                      </a:r>
                      <a:endParaRPr kumimoji="0" lang="en-AU"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Arial" charset="0"/>
                          <a:cs typeface="Times New Roman" pitchFamily="18" charset="0"/>
                        </a:rPr>
                        <a:t>Theories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4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Calibri"/>
                          <a:cs typeface="Times New Roman" pitchFamily="18" charset="0"/>
                        </a:rPr>
                        <a:t> </a:t>
                      </a:r>
                      <a:endParaRPr kumimoji="0" lang="en-AU"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Calibri"/>
                          <a:cs typeface="Times New Roman" pitchFamily="18" charset="0"/>
                        </a:rPr>
                        <a:t> </a:t>
                      </a:r>
                      <a:endParaRPr kumimoji="0" lang="en-AU" altLang="en-US" sz="1400" b="0" i="0" u="none" strike="noStrike" cap="none" normalizeH="0" baseline="0" dirty="0" smtClean="0">
                        <a:ln>
                          <a:noFill/>
                        </a:ln>
                        <a:solidFill>
                          <a:schemeClr val="tx1"/>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461183">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400" b="1" i="0" u="none" strike="noStrike" cap="none" normalizeH="0" baseline="0" smtClean="0">
                          <a:ln>
                            <a:noFill/>
                          </a:ln>
                          <a:solidFill>
                            <a:schemeClr val="tx1"/>
                          </a:solidFill>
                          <a:effectLst/>
                          <a:latin typeface="Arial" charset="0"/>
                          <a:cs typeface="Times New Roman" pitchFamily="18" charset="0"/>
                        </a:rPr>
                        <a:t>Beliefs/Values</a:t>
                      </a:r>
                      <a:endParaRPr kumimoji="0" lang="en-AU" altLang="en-US" sz="14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400" b="1" i="0" u="none" strike="noStrike" cap="none" normalizeH="0" baseline="0" smtClean="0">
                          <a:ln>
                            <a:noFill/>
                          </a:ln>
                          <a:solidFill>
                            <a:schemeClr val="tx1"/>
                          </a:solidFill>
                          <a:effectLst/>
                          <a:latin typeface="Arial" charset="0"/>
                          <a:cs typeface="Times New Roman" pitchFamily="18" charset="0"/>
                        </a:rPr>
                        <a:t>Professional Identity</a:t>
                      </a:r>
                      <a:endParaRPr kumimoji="0" lang="en-AU" altLang="en-US" sz="14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400" b="1" i="0" u="none" strike="noStrike" cap="none" normalizeH="0" baseline="0" smtClean="0">
                          <a:ln>
                            <a:noFill/>
                          </a:ln>
                          <a:solidFill>
                            <a:schemeClr val="tx1"/>
                          </a:solidFill>
                          <a:effectLst/>
                          <a:latin typeface="Arial" charset="0"/>
                          <a:cs typeface="Times New Roman" pitchFamily="18" charset="0"/>
                        </a:rPr>
                        <a:t>Organisational Context</a:t>
                      </a:r>
                      <a:endParaRPr kumimoji="0" lang="en-AU" altLang="en-US" sz="1400" b="0" i="0" u="none" strike="noStrike" cap="none" normalizeH="0" baseline="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3056545">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Arial" charset="0"/>
                          <a:cs typeface="Times New Roman" pitchFamily="18" charset="0"/>
                        </a:rPr>
                        <a:t>Beliefs and values about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Arial" charset="0"/>
                          <a:cs typeface="Times New Roman" pitchFamily="18" charset="0"/>
                        </a:rPr>
                        <a:t>Humanity</a:t>
                      </a:r>
                      <a:endParaRPr kumimoji="0" lang="en-AU"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Arial" charset="0"/>
                          <a:cs typeface="Times New Roman" pitchFamily="18" charset="0"/>
                        </a:rPr>
                        <a:t>Culture</a:t>
                      </a:r>
                      <a:endParaRPr kumimoji="0" lang="en-AU"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Arial" charset="0"/>
                          <a:cs typeface="Times New Roman" pitchFamily="18" charset="0"/>
                        </a:rPr>
                        <a:t>Gender</a:t>
                      </a:r>
                      <a:endParaRPr kumimoji="0" lang="en-AU"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Arial" charset="0"/>
                          <a:cs typeface="Times New Roman" pitchFamily="18" charset="0"/>
                        </a:rPr>
                        <a:t>Identity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Arial" charset="0"/>
                          <a:cs typeface="Times New Roman" pitchFamily="18" charset="0"/>
                        </a:rPr>
                        <a:t>Fairness and justice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Arial" charset="0"/>
                          <a:cs typeface="Times New Roman" pitchFamily="18" charset="0"/>
                        </a:rPr>
                        <a:t>Religion, world view, spirituality</a:t>
                      </a:r>
                      <a:endParaRPr kumimoji="0" lang="en-AU"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Arial" charset="0"/>
                          <a:cs typeface="Times New Roman" pitchFamily="18" charset="0"/>
                        </a:rPr>
                        <a:t>Society -values, norms, politics</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Arial" charset="0"/>
                          <a:cs typeface="Times New Roman" pitchFamily="18" charset="0"/>
                        </a:rPr>
                        <a:t>What do we believe about people whose behaviour we find disgusting?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Arial" charset="0"/>
                          <a:cs typeface="Times New Roman" pitchFamily="18" charset="0"/>
                        </a:rPr>
                        <a:t>The use of power &amp; control</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Arial" charset="0"/>
                          <a:cs typeface="Times New Roman" pitchFamily="18" charset="0"/>
                        </a:rPr>
                        <a:t>The end justifies the means?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400" b="0"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Arial" charset="0"/>
                          <a:cs typeface="Times New Roman" pitchFamily="18" charset="0"/>
                        </a:rPr>
                        <a:t>Attributes</a:t>
                      </a:r>
                      <a:endParaRPr kumimoji="0" lang="en-AU"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Arial" charset="0"/>
                          <a:cs typeface="Times New Roman" pitchFamily="18" charset="0"/>
                        </a:rPr>
                        <a:t>Behaviours</a:t>
                      </a:r>
                      <a:endParaRPr kumimoji="0" lang="en-AU"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Arial" charset="0"/>
                          <a:cs typeface="Times New Roman" pitchFamily="18" charset="0"/>
                        </a:rPr>
                        <a:t>Language framework</a:t>
                      </a:r>
                      <a:endParaRPr kumimoji="0" lang="en-AU"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Arial" charset="0"/>
                          <a:cs typeface="Times New Roman" pitchFamily="18" charset="0"/>
                        </a:rPr>
                        <a:t>Professional development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Arial" charset="0"/>
                          <a:cs typeface="Times New Roman" pitchFamily="18" charset="0"/>
                        </a:rPr>
                        <a:t>Professional membership</a:t>
                      </a:r>
                      <a:endParaRPr kumimoji="0" lang="en-AU"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Calibri"/>
                          <a:cs typeface="Times New Roman" pitchFamily="18" charset="0"/>
                        </a:rPr>
                        <a:t> </a:t>
                      </a:r>
                      <a:endParaRPr kumimoji="0" lang="en-AU" altLang="en-US" sz="1400" b="0"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buFont typeface="Arial" charset="0"/>
                        <a:defRPr sz="2800">
                          <a:solidFill>
                            <a:schemeClr val="tx1"/>
                          </a:solidFill>
                          <a:latin typeface="Calibri" pitchFamily="34" charset="0"/>
                        </a:defRPr>
                      </a:lvl1pPr>
                      <a:lvl2pPr>
                        <a:spcBef>
                          <a:spcPct val="20000"/>
                        </a:spcBef>
                        <a:buFont typeface="Arial" charset="0"/>
                        <a:defRPr sz="2400">
                          <a:solidFill>
                            <a:schemeClr val="tx1"/>
                          </a:solidFill>
                          <a:latin typeface="Calibri" pitchFamily="34" charset="0"/>
                        </a:defRPr>
                      </a:lvl2pPr>
                      <a:lvl3pPr>
                        <a:spcBef>
                          <a:spcPct val="20000"/>
                        </a:spcBef>
                        <a:buFont typeface="Arial" charset="0"/>
                        <a:defRPr sz="2000">
                          <a:solidFill>
                            <a:schemeClr val="tx1"/>
                          </a:solidFill>
                          <a:latin typeface="Calibri" pitchFamily="34" charset="0"/>
                        </a:defRPr>
                      </a:lvl3pPr>
                      <a:lvl4pPr>
                        <a:spcBef>
                          <a:spcPct val="20000"/>
                        </a:spcBef>
                        <a:buFont typeface="Arial" charset="0"/>
                        <a:defRPr>
                          <a:solidFill>
                            <a:schemeClr val="tx1"/>
                          </a:solidFill>
                          <a:latin typeface="Calibri" pitchFamily="34" charset="0"/>
                        </a:defRPr>
                      </a:lvl4pPr>
                      <a:lvl5pPr>
                        <a:spcBef>
                          <a:spcPct val="20000"/>
                        </a:spcBef>
                        <a:buFont typeface="Arial" charset="0"/>
                        <a:defRPr>
                          <a:solidFill>
                            <a:schemeClr val="tx1"/>
                          </a:solidFill>
                          <a:latin typeface="Calibri" pitchFamily="34" charset="0"/>
                        </a:defRPr>
                      </a:lvl5pPr>
                      <a:lvl6pPr fontAlgn="base">
                        <a:spcBef>
                          <a:spcPct val="20000"/>
                        </a:spcBef>
                        <a:spcAft>
                          <a:spcPct val="0"/>
                        </a:spcAft>
                        <a:buFont typeface="Arial" charset="0"/>
                        <a:defRPr>
                          <a:solidFill>
                            <a:schemeClr val="tx1"/>
                          </a:solidFill>
                          <a:latin typeface="Calibri" pitchFamily="34" charset="0"/>
                        </a:defRPr>
                      </a:lvl6pPr>
                      <a:lvl7pPr fontAlgn="base">
                        <a:spcBef>
                          <a:spcPct val="20000"/>
                        </a:spcBef>
                        <a:spcAft>
                          <a:spcPct val="0"/>
                        </a:spcAft>
                        <a:buFont typeface="Arial" charset="0"/>
                        <a:defRPr>
                          <a:solidFill>
                            <a:schemeClr val="tx1"/>
                          </a:solidFill>
                          <a:latin typeface="Calibri" pitchFamily="34" charset="0"/>
                        </a:defRPr>
                      </a:lvl7pPr>
                      <a:lvl8pPr fontAlgn="base">
                        <a:spcBef>
                          <a:spcPct val="20000"/>
                        </a:spcBef>
                        <a:spcAft>
                          <a:spcPct val="0"/>
                        </a:spcAft>
                        <a:buFont typeface="Arial" charset="0"/>
                        <a:defRPr>
                          <a:solidFill>
                            <a:schemeClr val="tx1"/>
                          </a:solidFill>
                          <a:latin typeface="Calibri" pitchFamily="34" charset="0"/>
                        </a:defRPr>
                      </a:lvl8pPr>
                      <a:lvl9pPr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Arial" charset="0"/>
                          <a:cs typeface="Times New Roman" pitchFamily="18" charset="0"/>
                        </a:rPr>
                        <a:t>Values &amp; Mission</a:t>
                      </a:r>
                      <a:endParaRPr kumimoji="0" lang="en-AU"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Arial" charset="0"/>
                          <a:cs typeface="Times New Roman" pitchFamily="18" charset="0"/>
                        </a:rPr>
                        <a:t>Organisational Structure</a:t>
                      </a:r>
                      <a:endParaRPr kumimoji="0" lang="en-AU"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Arial" charset="0"/>
                          <a:cs typeface="Times New Roman" pitchFamily="18" charset="0"/>
                        </a:rPr>
                        <a:t>Culture </a:t>
                      </a:r>
                      <a:endParaRPr kumimoji="0" lang="en-AU"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Arial" charset="0"/>
                          <a:cs typeface="Times New Roman" pitchFamily="18" charset="0"/>
                        </a:rPr>
                        <a:t>Funding</a:t>
                      </a:r>
                      <a:endParaRPr kumimoji="0" lang="en-AU"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Arial" charset="0"/>
                          <a:cs typeface="Times New Roman" pitchFamily="18" charset="0"/>
                        </a:rPr>
                        <a:t>Legislation</a:t>
                      </a:r>
                      <a:endParaRPr kumimoji="0" lang="en-AU"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Arial" charset="0"/>
                          <a:cs typeface="Times New Roman" pitchFamily="18" charset="0"/>
                        </a:rPr>
                        <a:t>Policies &amp; procedures</a:t>
                      </a:r>
                      <a:endParaRPr kumimoji="0" lang="en-AU" alt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0" i="0" u="none" strike="noStrike" cap="none" normalizeH="0" baseline="0" dirty="0" smtClean="0">
                          <a:ln>
                            <a:noFill/>
                          </a:ln>
                          <a:solidFill>
                            <a:schemeClr val="tx1"/>
                          </a:solidFill>
                          <a:effectLst/>
                          <a:latin typeface="Arial" charset="0"/>
                          <a:cs typeface="Times New Roman" pitchFamily="18" charset="0"/>
                        </a:rPr>
                        <a:t>Staff group &amp; team dynamics</a:t>
                      </a:r>
                      <a:endParaRPr kumimoji="0" lang="en-AU" altLang="en-US" sz="1400" b="0" i="0" u="none" strike="noStrike" cap="none" normalizeH="0" baseline="0" dirty="0" smtClean="0">
                        <a:ln>
                          <a:noFill/>
                        </a:ln>
                        <a:solidFill>
                          <a:schemeClr val="tx1"/>
                        </a:solidFill>
                        <a:effectLst/>
                        <a:latin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2928368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3061" y="0"/>
            <a:ext cx="10558020" cy="6947555"/>
          </a:xfrm>
          <a:prstGeom prst="rect">
            <a:avLst/>
          </a:prstGeom>
        </p:spPr>
      </p:pic>
    </p:spTree>
    <p:extLst>
      <p:ext uri="{BB962C8B-B14F-4D97-AF65-F5344CB8AC3E}">
        <p14:creationId xmlns:p14="http://schemas.microsoft.com/office/powerpoint/2010/main" val="2786890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93194" y="0"/>
            <a:ext cx="8345510" cy="6858000"/>
          </a:xfrm>
          <a:prstGeom prst="rect">
            <a:avLst/>
          </a:prstGeom>
        </p:spPr>
      </p:pic>
    </p:spTree>
    <p:extLst>
      <p:ext uri="{BB962C8B-B14F-4D97-AF65-F5344CB8AC3E}">
        <p14:creationId xmlns:p14="http://schemas.microsoft.com/office/powerpoint/2010/main" val="1624422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4"/>
          <p:cNvSpPr>
            <a:spLocks noGrp="1"/>
          </p:cNvSpPr>
          <p:nvPr>
            <p:ph type="title"/>
          </p:nvPr>
        </p:nvSpPr>
        <p:spPr/>
        <p:txBody>
          <a:bodyPr>
            <a:normAutofit/>
          </a:bodyPr>
          <a:lstStyle/>
          <a:p>
            <a:r>
              <a:rPr lang="en-US" dirty="0" smtClean="0">
                <a:ea typeface="ＭＳ Ｐゴシック" pitchFamily="-106" charset="-128"/>
              </a:rPr>
              <a:t>       Relationship Between Ethics and the Law</a:t>
            </a:r>
          </a:p>
        </p:txBody>
      </p:sp>
      <p:pic>
        <p:nvPicPr>
          <p:cNvPr id="33795" name="Picture 2"/>
          <p:cNvPicPr>
            <a:picLocks noChangeAspect="1" noChangeArrowheads="1"/>
          </p:cNvPicPr>
          <p:nvPr/>
        </p:nvPicPr>
        <p:blipFill>
          <a:blip r:embed="rId3" cstate="print"/>
          <a:srcRect/>
          <a:stretch>
            <a:fillRect/>
          </a:stretch>
        </p:blipFill>
        <p:spPr bwMode="auto">
          <a:xfrm>
            <a:off x="4859338" y="2089150"/>
            <a:ext cx="2686050" cy="3435350"/>
          </a:xfrm>
          <a:prstGeom prst="rect">
            <a:avLst/>
          </a:prstGeom>
          <a:solidFill>
            <a:schemeClr val="tx2"/>
          </a:solidFill>
          <a:ln w="9525">
            <a:noFill/>
            <a:miter lim="800000"/>
            <a:headEnd/>
            <a:tailEnd/>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2522596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nvPr>
        </p:nvGraphicFramePr>
        <p:xfrm>
          <a:off x="838200" y="180304"/>
          <a:ext cx="10508087" cy="5996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1383473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734530" y="1"/>
          <a:ext cx="8504173" cy="6709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4093845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4841" y="128790"/>
            <a:ext cx="11755993" cy="6507680"/>
          </a:xfrm>
        </p:spPr>
      </p:pic>
      <p:sp>
        <p:nvSpPr>
          <p:cNvPr id="3" name="TextBox 2"/>
          <p:cNvSpPr txBox="1"/>
          <p:nvPr/>
        </p:nvSpPr>
        <p:spPr>
          <a:xfrm>
            <a:off x="244618" y="965915"/>
            <a:ext cx="5718219" cy="1077218"/>
          </a:xfrm>
          <a:prstGeom prst="rect">
            <a:avLst/>
          </a:prstGeom>
          <a:noFill/>
        </p:spPr>
        <p:txBody>
          <a:bodyPr wrap="square" rtlCol="0">
            <a:spAutoFit/>
          </a:bodyPr>
          <a:lstStyle/>
          <a:p>
            <a:r>
              <a:rPr lang="en-AU" sz="3200" dirty="0"/>
              <a:t>Values-led business goes beyond the rules</a:t>
            </a:r>
            <a:r>
              <a:rPr lang="en-AU" sz="3200" dirty="0" smtClean="0"/>
              <a:t>: Spirit </a:t>
            </a:r>
            <a:r>
              <a:rPr lang="en-AU" sz="3200" dirty="0"/>
              <a:t>not just letter </a:t>
            </a:r>
            <a:r>
              <a:rPr lang="en-AU" sz="2000" dirty="0" smtClean="0"/>
              <a:t>- FSA</a:t>
            </a:r>
            <a:endParaRPr lang="en-US" sz="2000" dirty="0"/>
          </a:p>
        </p:txBody>
      </p:sp>
    </p:spTree>
    <p:extLst>
      <p:ext uri="{BB962C8B-B14F-4D97-AF65-F5344CB8AC3E}">
        <p14:creationId xmlns:p14="http://schemas.microsoft.com/office/powerpoint/2010/main" val="3680750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705" y="0"/>
            <a:ext cx="10515600" cy="1325563"/>
          </a:xfrm>
        </p:spPr>
        <p:txBody>
          <a:bodyPr/>
          <a:lstStyle/>
          <a:p>
            <a:r>
              <a:rPr lang="en-US" dirty="0" smtClean="0"/>
              <a:t>Train/ Trolley problem Good Place Explanation</a:t>
            </a:r>
            <a:endParaRPr lang="en-AU" dirty="0"/>
          </a:p>
        </p:txBody>
      </p:sp>
      <p:sp>
        <p:nvSpPr>
          <p:cNvPr id="3" name="Content Placeholder 2"/>
          <p:cNvSpPr>
            <a:spLocks noGrp="1"/>
          </p:cNvSpPr>
          <p:nvPr>
            <p:ph idx="1"/>
          </p:nvPr>
        </p:nvSpPr>
        <p:spPr/>
        <p:txBody>
          <a:bodyPr/>
          <a:lstStyle/>
          <a:p>
            <a:r>
              <a:rPr lang="en-AU" dirty="0"/>
              <a:t>https://www.youtube.com/watch?v=vfIdNV22LQM</a:t>
            </a:r>
          </a:p>
          <a:p>
            <a:endParaRPr lang="en-AU" dirty="0"/>
          </a:p>
        </p:txBody>
      </p:sp>
    </p:spTree>
    <p:extLst>
      <p:ext uri="{BB962C8B-B14F-4D97-AF65-F5344CB8AC3E}">
        <p14:creationId xmlns:p14="http://schemas.microsoft.com/office/powerpoint/2010/main" val="4167135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ChangeArrowheads="1"/>
          </p:cNvSpPr>
          <p:nvPr>
            <p:ph type="title"/>
          </p:nvPr>
        </p:nvSpPr>
        <p:spPr>
          <a:xfrm>
            <a:off x="1774826" y="357995"/>
            <a:ext cx="10515600" cy="1325563"/>
          </a:xfrm>
          <a:noFill/>
        </p:spPr>
        <p:txBody>
          <a:bodyPr vert="horz" lIns="0" tIns="0" rIns="0" bIns="0" rtlCol="0" anchor="b">
            <a:normAutofit/>
          </a:bodyPr>
          <a:lstStyle/>
          <a:p>
            <a:pPr eaLnBrk="1" hangingPunct="1"/>
            <a:r>
              <a:rPr lang="en-US" sz="2600" b="1" dirty="0" smtClean="0"/>
              <a:t>American </a:t>
            </a:r>
            <a:r>
              <a:rPr lang="en-US" sz="2600" b="1" dirty="0"/>
              <a:t>Accounting Association (AAA) Model for Resolving Ethical </a:t>
            </a:r>
            <a:r>
              <a:rPr lang="en-US" sz="2600" b="1" dirty="0" smtClean="0"/>
              <a:t>Dilemmas</a:t>
            </a:r>
            <a:endParaRPr lang="en-US" sz="2600" b="1" dirty="0"/>
          </a:p>
        </p:txBody>
      </p:sp>
      <p:sp>
        <p:nvSpPr>
          <p:cNvPr id="31747" name="Rectangle 1027"/>
          <p:cNvSpPr>
            <a:spLocks noGrp="1" noChangeArrowheads="1"/>
          </p:cNvSpPr>
          <p:nvPr>
            <p:ph idx="1"/>
          </p:nvPr>
        </p:nvSpPr>
        <p:spPr>
          <a:xfrm>
            <a:off x="1774826" y="2133600"/>
            <a:ext cx="8893175" cy="4319588"/>
          </a:xfrm>
        </p:spPr>
        <p:txBody>
          <a:bodyPr/>
          <a:lstStyle/>
          <a:p>
            <a:pPr marL="0" indent="0" defTabSz="893763">
              <a:lnSpc>
                <a:spcPct val="120000"/>
              </a:lnSpc>
              <a:spcBef>
                <a:spcPct val="0"/>
              </a:spcBef>
              <a:buClr>
                <a:schemeClr val="bg1"/>
              </a:buClr>
              <a:buNone/>
            </a:pPr>
            <a:r>
              <a:rPr lang="en-US" dirty="0" smtClean="0">
                <a:solidFill>
                  <a:srgbClr val="000000"/>
                </a:solidFill>
              </a:rPr>
              <a:t>1. Determine the facts</a:t>
            </a:r>
            <a:r>
              <a:rPr lang="en-US" dirty="0" smtClean="0"/>
              <a:t> </a:t>
            </a:r>
          </a:p>
          <a:p>
            <a:pPr marL="0" indent="0" defTabSz="893763">
              <a:lnSpc>
                <a:spcPct val="120000"/>
              </a:lnSpc>
              <a:spcBef>
                <a:spcPct val="0"/>
              </a:spcBef>
              <a:buClr>
                <a:schemeClr val="bg1"/>
              </a:buClr>
              <a:buNone/>
            </a:pPr>
            <a:r>
              <a:rPr lang="en-US" dirty="0" smtClean="0">
                <a:solidFill>
                  <a:srgbClr val="000000"/>
                </a:solidFill>
              </a:rPr>
              <a:t>2. Define the ethical issue</a:t>
            </a:r>
          </a:p>
          <a:p>
            <a:pPr marL="0" indent="0" defTabSz="893763">
              <a:spcBef>
                <a:spcPct val="0"/>
              </a:spcBef>
              <a:buClr>
                <a:schemeClr val="bg1"/>
              </a:buClr>
              <a:buNone/>
            </a:pPr>
            <a:r>
              <a:rPr lang="en-US" dirty="0" smtClean="0">
                <a:solidFill>
                  <a:srgbClr val="000000"/>
                </a:solidFill>
              </a:rPr>
              <a:t>3. Identify the major principles, rules and values</a:t>
            </a:r>
            <a:r>
              <a:rPr lang="en-US" dirty="0" smtClean="0"/>
              <a:t> </a:t>
            </a:r>
          </a:p>
          <a:p>
            <a:pPr marL="0" indent="0" defTabSz="893763">
              <a:spcBef>
                <a:spcPct val="0"/>
              </a:spcBef>
              <a:buClr>
                <a:schemeClr val="bg1"/>
              </a:buClr>
              <a:buNone/>
            </a:pPr>
            <a:r>
              <a:rPr lang="en-US" dirty="0" smtClean="0">
                <a:solidFill>
                  <a:srgbClr val="000000"/>
                </a:solidFill>
              </a:rPr>
              <a:t>4. Specify the alternatives</a:t>
            </a:r>
          </a:p>
          <a:p>
            <a:pPr marL="0" indent="0" defTabSz="893763">
              <a:spcBef>
                <a:spcPct val="0"/>
              </a:spcBef>
              <a:buClr>
                <a:schemeClr val="bg1"/>
              </a:buClr>
              <a:buNone/>
            </a:pPr>
            <a:r>
              <a:rPr lang="en-US" dirty="0" smtClean="0">
                <a:solidFill>
                  <a:srgbClr val="000000"/>
                </a:solidFill>
              </a:rPr>
              <a:t>5. Compare alternatives</a:t>
            </a:r>
          </a:p>
          <a:p>
            <a:pPr marL="0" indent="0" defTabSz="893763">
              <a:spcBef>
                <a:spcPct val="0"/>
              </a:spcBef>
              <a:buClr>
                <a:schemeClr val="bg1"/>
              </a:buClr>
              <a:buNone/>
            </a:pPr>
            <a:r>
              <a:rPr lang="en-US" dirty="0" smtClean="0">
                <a:solidFill>
                  <a:srgbClr val="000000"/>
                </a:solidFill>
              </a:rPr>
              <a:t>6. Assess the consequence of each alternative</a:t>
            </a:r>
          </a:p>
          <a:p>
            <a:pPr marL="0" indent="0" defTabSz="893763">
              <a:spcBef>
                <a:spcPct val="0"/>
              </a:spcBef>
              <a:buClr>
                <a:schemeClr val="bg1"/>
              </a:buClr>
              <a:buNone/>
            </a:pPr>
            <a:r>
              <a:rPr lang="en-US" dirty="0" smtClean="0">
                <a:solidFill>
                  <a:srgbClr val="000000"/>
                </a:solidFill>
              </a:rPr>
              <a:t>7. Make a decision</a:t>
            </a:r>
            <a:endParaRPr lang="en-AU" dirty="0" smtClean="0"/>
          </a:p>
          <a:p>
            <a:pPr marL="0" indent="0" defTabSz="893763">
              <a:buNone/>
            </a:pPr>
            <a:endParaRPr lang="en-AU"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2962522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AU" dirty="0" smtClean="0"/>
              <a:t>       Why study Ethical theories?</a:t>
            </a:r>
          </a:p>
        </p:txBody>
      </p:sp>
      <p:sp>
        <p:nvSpPr>
          <p:cNvPr id="32771" name="Rectangle 3"/>
          <p:cNvSpPr>
            <a:spLocks noGrp="1" noChangeArrowheads="1"/>
          </p:cNvSpPr>
          <p:nvPr>
            <p:ph idx="1"/>
          </p:nvPr>
        </p:nvSpPr>
        <p:spPr/>
        <p:txBody>
          <a:bodyPr/>
          <a:lstStyle/>
          <a:p>
            <a:pPr eaLnBrk="1" hangingPunct="1"/>
            <a:endParaRPr lang="en-AU" dirty="0" smtClean="0"/>
          </a:p>
          <a:p>
            <a:pPr eaLnBrk="1" hangingPunct="1"/>
            <a:r>
              <a:rPr lang="en-AU" dirty="0" smtClean="0"/>
              <a:t>help to explain why a person believes that one action is right or wrong.  </a:t>
            </a:r>
          </a:p>
          <a:p>
            <a:pPr eaLnBrk="1" hangingPunct="1"/>
            <a:endParaRPr lang="en-AU" dirty="0" smtClean="0"/>
          </a:p>
          <a:p>
            <a:pPr eaLnBrk="1" hangingPunct="1"/>
            <a:r>
              <a:rPr lang="en-AU" dirty="0" smtClean="0"/>
              <a:t>To understand and analyse how people make ethical decisions.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41518157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Rectangle 2"/>
          <p:cNvSpPr>
            <a:spLocks noGrp="1" noChangeArrowheads="1"/>
          </p:cNvSpPr>
          <p:nvPr>
            <p:ph type="title"/>
          </p:nvPr>
        </p:nvSpPr>
        <p:spPr/>
        <p:txBody>
          <a:bodyPr/>
          <a:lstStyle/>
          <a:p>
            <a:pPr eaLnBrk="1" hangingPunct="1"/>
            <a:r>
              <a:rPr lang="en-AU" sz="3400" dirty="0" smtClean="0"/>
              <a:t>             Normative </a:t>
            </a:r>
            <a:r>
              <a:rPr lang="en-AU" sz="3400" dirty="0"/>
              <a:t>ethical theories:  A concept map</a:t>
            </a:r>
          </a:p>
        </p:txBody>
      </p:sp>
      <p:graphicFrame>
        <p:nvGraphicFramePr>
          <p:cNvPr id="2" name="Diagram 1"/>
          <p:cNvGraphicFramePr/>
          <p:nvPr/>
        </p:nvGraphicFramePr>
        <p:xfrm>
          <a:off x="1847850" y="1916114"/>
          <a:ext cx="82296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39712587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AU" sz="3600" dirty="0" smtClean="0">
                <a:solidFill>
                  <a:srgbClr val="000066"/>
                </a:solidFill>
              </a:rPr>
              <a:t>         Normative </a:t>
            </a:r>
            <a:r>
              <a:rPr lang="en-AU" sz="3600" dirty="0">
                <a:solidFill>
                  <a:srgbClr val="000066"/>
                </a:solidFill>
              </a:rPr>
              <a:t>theories on ethics</a:t>
            </a:r>
          </a:p>
        </p:txBody>
      </p:sp>
      <p:sp>
        <p:nvSpPr>
          <p:cNvPr id="55299" name="Rectangle 3"/>
          <p:cNvSpPr>
            <a:spLocks noGrp="1" noChangeArrowheads="1"/>
          </p:cNvSpPr>
          <p:nvPr>
            <p:ph idx="1"/>
          </p:nvPr>
        </p:nvSpPr>
        <p:spPr>
          <a:xfrm>
            <a:off x="1828800" y="1844824"/>
            <a:ext cx="8534400" cy="4343400"/>
          </a:xfrm>
        </p:spPr>
        <p:txBody>
          <a:bodyPr/>
          <a:lstStyle/>
          <a:p>
            <a:pPr eaLnBrk="1" hangingPunct="1">
              <a:lnSpc>
                <a:spcPct val="90000"/>
              </a:lnSpc>
            </a:pPr>
            <a:r>
              <a:rPr lang="en-AU" sz="2400" dirty="0">
                <a:solidFill>
                  <a:srgbClr val="000066"/>
                </a:solidFill>
              </a:rPr>
              <a:t>A value judgement on what a person should do rather than what they probably will do </a:t>
            </a:r>
          </a:p>
          <a:p>
            <a:pPr eaLnBrk="1" hangingPunct="1">
              <a:lnSpc>
                <a:spcPct val="90000"/>
              </a:lnSpc>
            </a:pPr>
            <a:endParaRPr lang="en-AU" sz="2400" dirty="0">
              <a:solidFill>
                <a:srgbClr val="000066"/>
              </a:solidFill>
            </a:endParaRPr>
          </a:p>
          <a:p>
            <a:pPr eaLnBrk="1" hangingPunct="1">
              <a:lnSpc>
                <a:spcPct val="90000"/>
              </a:lnSpc>
            </a:pPr>
            <a:r>
              <a:rPr lang="en-AU" sz="2400" dirty="0">
                <a:solidFill>
                  <a:srgbClr val="000066"/>
                </a:solidFill>
              </a:rPr>
              <a:t>They serve as a criteria for judging the ethics of a situation</a:t>
            </a:r>
          </a:p>
          <a:p>
            <a:pPr eaLnBrk="1" hangingPunct="1">
              <a:lnSpc>
                <a:spcPct val="90000"/>
              </a:lnSpc>
            </a:pPr>
            <a:endParaRPr lang="en-AU" sz="2400" dirty="0">
              <a:solidFill>
                <a:srgbClr val="000066"/>
              </a:solidFill>
            </a:endParaRPr>
          </a:p>
          <a:p>
            <a:pPr eaLnBrk="1" hangingPunct="1">
              <a:lnSpc>
                <a:spcPct val="90000"/>
              </a:lnSpc>
            </a:pPr>
            <a:r>
              <a:rPr lang="en-AU" sz="2400" dirty="0">
                <a:solidFill>
                  <a:srgbClr val="000066"/>
                </a:solidFill>
              </a:rPr>
              <a:t>They provide a philosophical approach for making ethical decisions  </a:t>
            </a:r>
          </a:p>
        </p:txBody>
      </p:sp>
      <p:sp>
        <p:nvSpPr>
          <p:cNvPr id="55301" name="Line 11"/>
          <p:cNvSpPr>
            <a:spLocks noChangeShapeType="1"/>
          </p:cNvSpPr>
          <p:nvPr/>
        </p:nvSpPr>
        <p:spPr bwMode="auto">
          <a:xfrm>
            <a:off x="1524000" y="1268413"/>
            <a:ext cx="9144000" cy="0"/>
          </a:xfrm>
          <a:prstGeom prst="line">
            <a:avLst/>
          </a:prstGeom>
          <a:noFill/>
          <a:ln w="127000">
            <a:solidFill>
              <a:srgbClr val="009900"/>
            </a:solidFill>
            <a:round/>
            <a:headEnd/>
            <a:tailEnd/>
          </a:ln>
        </p:spPr>
        <p:txBody>
          <a:bodyPr/>
          <a:lstStyle/>
          <a:p>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3809296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AU" dirty="0" smtClean="0"/>
              <a:t>       What is a normative theory?</a:t>
            </a:r>
          </a:p>
        </p:txBody>
      </p:sp>
      <p:sp>
        <p:nvSpPr>
          <p:cNvPr id="33795" name="Rectangle 3"/>
          <p:cNvSpPr>
            <a:spLocks noGrp="1" noChangeArrowheads="1"/>
          </p:cNvSpPr>
          <p:nvPr>
            <p:ph idx="1"/>
          </p:nvPr>
        </p:nvSpPr>
        <p:spPr/>
        <p:txBody>
          <a:bodyPr/>
          <a:lstStyle/>
          <a:p>
            <a:pPr eaLnBrk="1" hangingPunct="1">
              <a:lnSpc>
                <a:spcPct val="80000"/>
              </a:lnSpc>
            </a:pPr>
            <a:r>
              <a:rPr lang="en-AU" sz="2400" dirty="0"/>
              <a:t>A normative theory is represented by a value judgment on what ‘should’ or ‘ought’ to happen.  </a:t>
            </a:r>
          </a:p>
          <a:p>
            <a:pPr eaLnBrk="1" hangingPunct="1">
              <a:lnSpc>
                <a:spcPct val="80000"/>
              </a:lnSpc>
            </a:pPr>
            <a:endParaRPr lang="en-AU" sz="2400" dirty="0"/>
          </a:p>
          <a:p>
            <a:pPr eaLnBrk="1" hangingPunct="1">
              <a:lnSpc>
                <a:spcPct val="80000"/>
              </a:lnSpc>
            </a:pPr>
            <a:r>
              <a:rPr lang="en-AU" sz="2400" dirty="0"/>
              <a:t>normative theories aim to determine what ought to be done.</a:t>
            </a:r>
          </a:p>
          <a:p>
            <a:pPr marL="0" indent="0" eaLnBrk="1" hangingPunct="1">
              <a:lnSpc>
                <a:spcPct val="80000"/>
              </a:lnSpc>
              <a:buNone/>
            </a:pPr>
            <a:endParaRPr lang="en-AU" sz="2400" dirty="0"/>
          </a:p>
          <a:p>
            <a:pPr eaLnBrk="1" hangingPunct="1">
              <a:lnSpc>
                <a:spcPct val="80000"/>
              </a:lnSpc>
            </a:pPr>
            <a:r>
              <a:rPr lang="en-AU" sz="2400" dirty="0"/>
              <a:t>Example of normative theories – utilitarianism, principles theories and in accounting is triple bottom line (TBL) reporting </a:t>
            </a:r>
          </a:p>
          <a:p>
            <a:pPr eaLnBrk="1" hangingPunct="1">
              <a:lnSpc>
                <a:spcPct val="80000"/>
              </a:lnSpc>
            </a:pPr>
            <a:endParaRPr lang="en-AU" sz="2400" dirty="0"/>
          </a:p>
          <a:p>
            <a:pPr eaLnBrk="1" hangingPunct="1">
              <a:lnSpc>
                <a:spcPct val="80000"/>
              </a:lnSpc>
            </a:pPr>
            <a:r>
              <a:rPr lang="en-AU" sz="2400" dirty="0"/>
              <a:t>TBL reports show the performance of entities in economic, social and environmental matters including costs such as community activities, wastage, pollution and energy emission.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18186163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p:spPr>
        <p:txBody>
          <a:bodyPr vert="horz" lIns="92075" tIns="46038" rIns="92075" bIns="46038" rtlCol="0" anchor="ctr">
            <a:normAutofit/>
          </a:bodyPr>
          <a:lstStyle/>
          <a:p>
            <a:pPr eaLnBrk="1" hangingPunct="1"/>
            <a:r>
              <a:rPr lang="en-US" dirty="0" smtClean="0">
                <a:ea typeface="ＭＳ Ｐゴシック" pitchFamily="-106" charset="-128"/>
              </a:rPr>
              <a:t>        Prescriptive Approaches</a:t>
            </a:r>
          </a:p>
        </p:txBody>
      </p:sp>
      <p:sp>
        <p:nvSpPr>
          <p:cNvPr id="27651" name="Rectangle 3"/>
          <p:cNvSpPr>
            <a:spLocks noGrp="1" noChangeArrowheads="1"/>
          </p:cNvSpPr>
          <p:nvPr>
            <p:ph idx="1"/>
          </p:nvPr>
        </p:nvSpPr>
        <p:spPr>
          <a:xfrm>
            <a:off x="1696278" y="2170681"/>
            <a:ext cx="10515600" cy="4351338"/>
          </a:xfrm>
        </p:spPr>
        <p:txBody>
          <a:bodyPr vert="horz" lIns="92075" tIns="46038" rIns="92075" bIns="46038" rtlCol="0">
            <a:normAutofit/>
          </a:bodyPr>
          <a:lstStyle/>
          <a:p>
            <a:pPr eaLnBrk="1" hangingPunct="1"/>
            <a:r>
              <a:rPr lang="en-US" sz="2400" dirty="0">
                <a:ea typeface="ＭＳ Ｐゴシック" pitchFamily="-106" charset="-128"/>
              </a:rPr>
              <a:t>Focus on </a:t>
            </a:r>
            <a:r>
              <a:rPr lang="en-US" sz="2400" i="1" dirty="0">
                <a:ea typeface="ＭＳ Ｐゴシック" pitchFamily="-106" charset="-128"/>
              </a:rPr>
              <a:t>consequences</a:t>
            </a:r>
            <a:r>
              <a:rPr lang="en-US" sz="2400" dirty="0">
                <a:ea typeface="ＭＳ Ｐゴシック" pitchFamily="-106" charset="-128"/>
              </a:rPr>
              <a:t> (</a:t>
            </a:r>
            <a:r>
              <a:rPr lang="en-US" sz="2400" dirty="0" err="1">
                <a:ea typeface="ＭＳ Ｐゴシック" pitchFamily="-106" charset="-128"/>
              </a:rPr>
              <a:t>consequentialist</a:t>
            </a:r>
            <a:r>
              <a:rPr lang="en-US" sz="2400" dirty="0">
                <a:ea typeface="ＭＳ Ｐゴシック" pitchFamily="-106" charset="-128"/>
              </a:rPr>
              <a:t> theories)</a:t>
            </a:r>
          </a:p>
          <a:p>
            <a:pPr eaLnBrk="1" hangingPunct="1"/>
            <a:endParaRPr lang="en-US" sz="2400" dirty="0">
              <a:ea typeface="ＭＳ Ｐゴシック" pitchFamily="-106" charset="-128"/>
            </a:endParaRPr>
          </a:p>
          <a:p>
            <a:pPr eaLnBrk="1" hangingPunct="1"/>
            <a:r>
              <a:rPr lang="en-US" sz="2400" dirty="0">
                <a:ea typeface="ＭＳ Ｐゴシック" pitchFamily="-106" charset="-128"/>
              </a:rPr>
              <a:t>Focus on </a:t>
            </a:r>
            <a:r>
              <a:rPr lang="en-US" sz="2400" i="1" dirty="0">
                <a:ea typeface="ＭＳ Ｐゴシック" pitchFamily="-106" charset="-128"/>
              </a:rPr>
              <a:t>duties, obligations, principles</a:t>
            </a:r>
            <a:r>
              <a:rPr lang="en-US" sz="2400" dirty="0">
                <a:ea typeface="ＭＳ Ｐゴシック" pitchFamily="-106" charset="-128"/>
              </a:rPr>
              <a:t> (deontological theories)</a:t>
            </a:r>
          </a:p>
          <a:p>
            <a:pPr eaLnBrk="1" hangingPunct="1"/>
            <a:endParaRPr lang="en-US" sz="2400" dirty="0">
              <a:ea typeface="ＭＳ Ｐゴシック" pitchFamily="-106" charset="-128"/>
            </a:endParaRPr>
          </a:p>
          <a:p>
            <a:pPr eaLnBrk="1" hangingPunct="1"/>
            <a:r>
              <a:rPr lang="en-US" sz="2400" dirty="0">
                <a:ea typeface="ＭＳ Ｐゴシック" pitchFamily="-106" charset="-128"/>
              </a:rPr>
              <a:t>Focus on </a:t>
            </a:r>
            <a:r>
              <a:rPr lang="en-US" sz="2400" i="1" dirty="0">
                <a:ea typeface="ＭＳ Ｐゴシック" pitchFamily="-106" charset="-128"/>
              </a:rPr>
              <a:t>integrity</a:t>
            </a:r>
            <a:r>
              <a:rPr lang="en-US" sz="2400" dirty="0">
                <a:ea typeface="ＭＳ Ｐゴシック" pitchFamily="-106" charset="-128"/>
              </a:rPr>
              <a:t> (virtue ethics)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3736586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676400" y="352062"/>
            <a:ext cx="10515600" cy="1325563"/>
          </a:xfrm>
        </p:spPr>
        <p:txBody>
          <a:bodyPr>
            <a:normAutofit/>
          </a:bodyPr>
          <a:lstStyle/>
          <a:p>
            <a:pPr eaLnBrk="1" hangingPunct="1"/>
            <a:r>
              <a:rPr lang="en-US" dirty="0" smtClean="0">
                <a:ea typeface="ＭＳ Ｐゴシック" pitchFamily="-106" charset="-128"/>
              </a:rPr>
              <a:t>Focus on consequences – classic Train/Trolley example	</a:t>
            </a:r>
          </a:p>
        </p:txBody>
      </p:sp>
      <p:sp>
        <p:nvSpPr>
          <p:cNvPr id="29699" name="Content Placeholder 2"/>
          <p:cNvSpPr>
            <a:spLocks noGrp="1"/>
          </p:cNvSpPr>
          <p:nvPr>
            <p:ph idx="1"/>
          </p:nvPr>
        </p:nvSpPr>
        <p:spPr>
          <a:xfrm>
            <a:off x="1905000" y="1484784"/>
            <a:ext cx="8007424" cy="5373216"/>
          </a:xfrm>
        </p:spPr>
        <p:txBody>
          <a:bodyPr/>
          <a:lstStyle/>
          <a:p>
            <a:pPr marL="0" indent="0">
              <a:buNone/>
            </a:pPr>
            <a:r>
              <a:rPr lang="en-US" dirty="0" smtClean="0">
                <a:ea typeface="ＭＳ Ｐゴシック" pitchFamily="-106" charset="-128"/>
              </a:rPr>
              <a:t>A runaway train is hurtling down the tracks toward 5 people who will be killed if it proceeds on its present course. You can save these 5 by diverting the trolley onto a different set of tracks, one that has only 1 person on it, but if you do this that person will be killed.</a:t>
            </a:r>
          </a:p>
          <a:p>
            <a:pPr marL="0" indent="0">
              <a:buNone/>
            </a:pPr>
            <a:endParaRPr lang="en-US" sz="2400" dirty="0">
              <a:solidFill>
                <a:srgbClr val="FF0000"/>
              </a:solidFill>
              <a:ea typeface="ＭＳ Ｐゴシック" pitchFamily="-106" charset="-128"/>
            </a:endParaRPr>
          </a:p>
          <a:p>
            <a:pPr marL="0" indent="0" eaLnBrk="0" hangingPunct="0">
              <a:spcBef>
                <a:spcPct val="30000"/>
              </a:spcBef>
              <a:buNone/>
              <a:defRPr/>
            </a:pPr>
            <a:endParaRPr lang="en-US" sz="2000" dirty="0">
              <a:solidFill>
                <a:srgbClr val="FF0000"/>
              </a:solidFill>
              <a:ea typeface="ＭＳ Ｐゴシック" pitchFamily="-106" charset="-128"/>
            </a:endParaRPr>
          </a:p>
          <a:p>
            <a:pPr marL="0" indent="0">
              <a:buNone/>
            </a:pPr>
            <a:endParaRPr lang="en-US" sz="2400" dirty="0">
              <a:solidFill>
                <a:srgbClr val="FF0000"/>
              </a:solidFill>
              <a:ea typeface="ＭＳ Ｐゴシック" pitchFamily="-106" charset="-12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3091841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Teleological ethics</a:t>
            </a:r>
            <a:endParaRPr lang="en-US" dirty="0"/>
          </a:p>
        </p:txBody>
      </p:sp>
      <p:sp>
        <p:nvSpPr>
          <p:cNvPr id="3" name="Content Placeholder 2"/>
          <p:cNvSpPr>
            <a:spLocks noGrp="1"/>
          </p:cNvSpPr>
          <p:nvPr>
            <p:ph idx="1"/>
          </p:nvPr>
        </p:nvSpPr>
        <p:spPr/>
        <p:txBody>
          <a:bodyPr>
            <a:normAutofit/>
          </a:bodyPr>
          <a:lstStyle/>
          <a:p>
            <a:r>
              <a:rPr lang="en-AU" dirty="0"/>
              <a:t>The word ‘teleological’ comes from the Greek </a:t>
            </a:r>
            <a:r>
              <a:rPr lang="en-AU" i="1" dirty="0" err="1"/>
              <a:t>telos</a:t>
            </a:r>
            <a:r>
              <a:rPr lang="en-AU" i="1" dirty="0"/>
              <a:t>, meaning ‘end’. </a:t>
            </a:r>
          </a:p>
          <a:p>
            <a:r>
              <a:rPr lang="en-AU" b="1" i="1" dirty="0"/>
              <a:t>Teleological theories decide </a:t>
            </a:r>
            <a:r>
              <a:rPr lang="en-AU" dirty="0"/>
              <a:t>whether behaviour is good or bad (ethical or unethical) by looking at the consequences of that behaviour – behaviour is ‘ethical’ if it results in desirable consequences. Discussion of this class of theories revolves around two issues. The first is </a:t>
            </a:r>
            <a:r>
              <a:rPr lang="en-AU" b="1" i="1" dirty="0"/>
              <a:t>to agree on what is a good or desirable consequence </a:t>
            </a:r>
            <a:r>
              <a:rPr lang="en-AU" dirty="0"/>
              <a:t>and the second is </a:t>
            </a:r>
            <a:r>
              <a:rPr lang="en-AU" b="1" i="1" dirty="0"/>
              <a:t>to agree on whose point of view should be adopted in judging behaviour</a:t>
            </a:r>
            <a:r>
              <a:rPr lang="en-AU" dirty="0"/>
              <a:t>.</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3593397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noFill/>
        </p:spPr>
        <p:txBody>
          <a:bodyPr vert="horz" lIns="92075" tIns="46038" rIns="92075" bIns="46038" rtlCol="0" anchor="ctr">
            <a:normAutofit/>
          </a:bodyPr>
          <a:lstStyle/>
          <a:p>
            <a:pPr eaLnBrk="1" hangingPunct="1"/>
            <a:r>
              <a:rPr lang="en-US" dirty="0" smtClean="0">
                <a:ea typeface="ＭＳ Ｐゴシック" pitchFamily="-106" charset="-128"/>
              </a:rPr>
              <a:t>        Focus on Consequences</a:t>
            </a:r>
            <a:br>
              <a:rPr lang="en-US" dirty="0" smtClean="0">
                <a:ea typeface="ＭＳ Ｐゴシック" pitchFamily="-106" charset="-128"/>
              </a:rPr>
            </a:br>
            <a:r>
              <a:rPr lang="en-US" dirty="0" smtClean="0">
                <a:ea typeface="ＭＳ Ｐゴシック" pitchFamily="-106" charset="-128"/>
              </a:rPr>
              <a:t>        </a:t>
            </a:r>
            <a:r>
              <a:rPr lang="en-US" sz="2800" dirty="0" smtClean="0">
                <a:ea typeface="ＭＳ Ｐゴシック" pitchFamily="-106" charset="-128"/>
              </a:rPr>
              <a:t>(</a:t>
            </a:r>
            <a:r>
              <a:rPr lang="en-US" sz="2800" dirty="0">
                <a:ea typeface="ＭＳ Ｐゴシック" pitchFamily="-106" charset="-128"/>
              </a:rPr>
              <a:t>Consequentialist Theories)</a:t>
            </a:r>
          </a:p>
        </p:txBody>
      </p:sp>
      <p:sp>
        <p:nvSpPr>
          <p:cNvPr id="28675" name="Rectangle 3"/>
          <p:cNvSpPr>
            <a:spLocks noGrp="1" noChangeArrowheads="1"/>
          </p:cNvSpPr>
          <p:nvPr>
            <p:ph idx="1"/>
          </p:nvPr>
        </p:nvSpPr>
        <p:spPr>
          <a:xfrm>
            <a:off x="2133600" y="1981200"/>
            <a:ext cx="5334000" cy="3886200"/>
          </a:xfrm>
        </p:spPr>
        <p:txBody>
          <a:bodyPr vert="horz" lIns="92075" tIns="46038" rIns="92075" bIns="46038" rtlCol="0">
            <a:normAutofit/>
          </a:bodyPr>
          <a:lstStyle/>
          <a:p>
            <a:pPr eaLnBrk="1" hangingPunct="1">
              <a:buFontTx/>
              <a:buNone/>
            </a:pPr>
            <a:r>
              <a:rPr lang="en-US" sz="2400">
                <a:ea typeface="ＭＳ Ｐゴシック" pitchFamily="-106" charset="-128"/>
              </a:rPr>
              <a:t>Utilitarianism - best known consequentialist theory</a:t>
            </a:r>
          </a:p>
          <a:p>
            <a:pPr eaLnBrk="1" hangingPunct="1"/>
            <a:r>
              <a:rPr lang="en-US" sz="2400">
                <a:ea typeface="ＭＳ Ｐゴシック" pitchFamily="-106" charset="-128"/>
              </a:rPr>
              <a:t>Identify alternative actions and consequences to stakeholders</a:t>
            </a:r>
          </a:p>
          <a:p>
            <a:pPr eaLnBrk="1" hangingPunct="1"/>
            <a:r>
              <a:rPr lang="en-US" sz="2400">
                <a:ea typeface="ＭＳ Ｐゴシック" pitchFamily="-106" charset="-128"/>
              </a:rPr>
              <a:t>Best decision yields greatest net benefits </a:t>
            </a:r>
            <a:r>
              <a:rPr lang="en-US" sz="2400" i="1">
                <a:ea typeface="ＭＳ Ｐゴシック" pitchFamily="-106" charset="-128"/>
              </a:rPr>
              <a:t>to society</a:t>
            </a:r>
            <a:endParaRPr lang="en-US" sz="2400" u="sng">
              <a:ea typeface="ＭＳ Ｐゴシック" pitchFamily="-106" charset="-128"/>
            </a:endParaRPr>
          </a:p>
          <a:p>
            <a:pPr eaLnBrk="1" hangingPunct="1"/>
            <a:r>
              <a:rPr lang="en-US" sz="2400">
                <a:ea typeface="ＭＳ Ｐゴシック" pitchFamily="-106" charset="-128"/>
              </a:rPr>
              <a:t>Worst decision yields greatest net harms </a:t>
            </a:r>
            <a:r>
              <a:rPr lang="en-US" sz="2400" i="1">
                <a:ea typeface="ＭＳ Ｐゴシック" pitchFamily="-106" charset="-128"/>
              </a:rPr>
              <a:t>to society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4068173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3520" y="365125"/>
            <a:ext cx="10515600" cy="1325563"/>
          </a:xfrm>
        </p:spPr>
        <p:txBody>
          <a:bodyPr/>
          <a:lstStyle/>
          <a:p>
            <a:r>
              <a:rPr lang="en-US" b="1" dirty="0" smtClean="0"/>
              <a:t>     Utilitarian </a:t>
            </a:r>
            <a:r>
              <a:rPr lang="en-US" b="1" dirty="0"/>
              <a:t>principle</a:t>
            </a:r>
            <a:endParaRPr lang="en-US" dirty="0"/>
          </a:p>
        </p:txBody>
      </p:sp>
      <p:sp>
        <p:nvSpPr>
          <p:cNvPr id="3" name="Content Placeholder 2"/>
          <p:cNvSpPr>
            <a:spLocks noGrp="1"/>
          </p:cNvSpPr>
          <p:nvPr>
            <p:ph idx="1"/>
          </p:nvPr>
        </p:nvSpPr>
        <p:spPr>
          <a:xfrm>
            <a:off x="1524000" y="476672"/>
            <a:ext cx="8589640" cy="6093296"/>
          </a:xfrm>
        </p:spPr>
        <p:txBody>
          <a:bodyPr>
            <a:normAutofit/>
          </a:bodyPr>
          <a:lstStyle/>
          <a:p>
            <a:endParaRPr lang="en-AU" dirty="0"/>
          </a:p>
          <a:p>
            <a:endParaRPr lang="en-US" dirty="0" smtClean="0"/>
          </a:p>
          <a:p>
            <a:endParaRPr lang="en-US" dirty="0" smtClean="0"/>
          </a:p>
          <a:p>
            <a:r>
              <a:rPr lang="en-US" dirty="0" smtClean="0"/>
              <a:t>According to </a:t>
            </a:r>
            <a:r>
              <a:rPr lang="en-US" dirty="0"/>
              <a:t>the </a:t>
            </a:r>
            <a:r>
              <a:rPr lang="en-US" b="1" dirty="0"/>
              <a:t>Utilitarian principle</a:t>
            </a:r>
            <a:r>
              <a:rPr lang="en-US" dirty="0"/>
              <a:t>, a decision is ethical if it provides greater net utility than any other decision.  A decision is ethical if it produces the greatest good for the greatest number.   So provided the action results in the desired consequence then it is right.  (Multinational companies use low cost </a:t>
            </a:r>
            <a:r>
              <a:rPr lang="en-US" dirty="0" err="1"/>
              <a:t>labour</a:t>
            </a:r>
            <a:r>
              <a:rPr lang="en-US" dirty="0"/>
              <a:t> in developing countries – good for business and customers)</a:t>
            </a:r>
          </a:p>
          <a:p>
            <a:r>
              <a:rPr lang="en-US" dirty="0"/>
              <a:t>The ends justify the means.  </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4048120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234" y="0"/>
            <a:ext cx="10515600" cy="1325563"/>
          </a:xfrm>
        </p:spPr>
        <p:txBody>
          <a:bodyPr/>
          <a:lstStyle/>
          <a:p>
            <a:r>
              <a:rPr lang="en-US" dirty="0" smtClean="0"/>
              <a:t>Train/ Trolley problem part 2</a:t>
            </a:r>
            <a:endParaRPr lang="en-AU" dirty="0"/>
          </a:p>
        </p:txBody>
      </p:sp>
      <p:sp>
        <p:nvSpPr>
          <p:cNvPr id="3" name="Content Placeholder 2"/>
          <p:cNvSpPr>
            <a:spLocks noGrp="1"/>
          </p:cNvSpPr>
          <p:nvPr>
            <p:ph idx="1"/>
          </p:nvPr>
        </p:nvSpPr>
        <p:spPr/>
        <p:txBody>
          <a:bodyPr/>
          <a:lstStyle/>
          <a:p>
            <a:r>
              <a:rPr lang="en-AU" dirty="0"/>
              <a:t>https://www.youtube.com/watch?v=JWb_svTrcOg</a:t>
            </a:r>
          </a:p>
          <a:p>
            <a:endParaRPr lang="en-AU" dirty="0"/>
          </a:p>
        </p:txBody>
      </p:sp>
    </p:spTree>
    <p:extLst>
      <p:ext uri="{BB962C8B-B14F-4D97-AF65-F5344CB8AC3E}">
        <p14:creationId xmlns:p14="http://schemas.microsoft.com/office/powerpoint/2010/main" val="1121197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Utilitarianism</a:t>
            </a:r>
            <a:endParaRPr lang="en-AU" dirty="0"/>
          </a:p>
        </p:txBody>
      </p:sp>
      <p:sp>
        <p:nvSpPr>
          <p:cNvPr id="3" name="Content Placeholder 2"/>
          <p:cNvSpPr>
            <a:spLocks noGrp="1"/>
          </p:cNvSpPr>
          <p:nvPr>
            <p:ph idx="1"/>
          </p:nvPr>
        </p:nvSpPr>
        <p:spPr/>
        <p:txBody>
          <a:bodyPr/>
          <a:lstStyle/>
          <a:p>
            <a:r>
              <a:rPr lang="en-US" dirty="0"/>
              <a:t>With Utilitarianism, the intent is to achieve the greatest good for the greatest number – which is fine as long as all stakeholders are recognised.  </a:t>
            </a:r>
          </a:p>
          <a:p>
            <a:pPr lvl="0"/>
            <a:r>
              <a:rPr lang="en-AU" dirty="0">
                <a:solidFill>
                  <a:prstClr val="black"/>
                </a:solidFill>
              </a:rPr>
              <a:t>The greatest happiness principle meant that an individual should act not to maximise personal utility, but the utility of the community as a whole.</a:t>
            </a:r>
          </a:p>
          <a:p>
            <a:pPr lvl="0"/>
            <a:r>
              <a:rPr lang="en-AU" dirty="0">
                <a:solidFill>
                  <a:prstClr val="black"/>
                </a:solidFill>
              </a:rPr>
              <a:t>In its extreme form, ethical universalism would accept an individual being killed to save the lives of many others. Although the individual who was killed suffered a considerable loss of utility, the increase in the utility of those who survived more than compensated for that loss</a:t>
            </a:r>
          </a:p>
          <a:p>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35696450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847528" y="188640"/>
            <a:ext cx="8534400" cy="762000"/>
          </a:xfrm>
          <a:noFill/>
        </p:spPr>
        <p:txBody>
          <a:bodyPr vert="horz" lIns="92075" tIns="46038" rIns="92075" bIns="46038" rtlCol="0" anchor="ctr">
            <a:normAutofit fontScale="90000"/>
          </a:bodyPr>
          <a:lstStyle/>
          <a:p>
            <a:pPr eaLnBrk="1" hangingPunct="1"/>
            <a:r>
              <a:rPr lang="en-US" dirty="0" smtClean="0">
                <a:ea typeface="ＭＳ Ｐゴシック" pitchFamily="-106" charset="-128"/>
              </a:rPr>
              <a:t>Utilitarianism </a:t>
            </a:r>
            <a:br>
              <a:rPr lang="en-US" dirty="0" smtClean="0">
                <a:ea typeface="ＭＳ Ｐゴシック" pitchFamily="-106" charset="-128"/>
              </a:rPr>
            </a:br>
            <a:r>
              <a:rPr lang="en-US" sz="2800" dirty="0">
                <a:ea typeface="ＭＳ Ｐゴシック" pitchFamily="-106" charset="-128"/>
              </a:rPr>
              <a:t>(</a:t>
            </a:r>
            <a:r>
              <a:rPr lang="en-US" sz="2800" dirty="0" err="1">
                <a:ea typeface="ＭＳ Ｐゴシック" pitchFamily="-106" charset="-128"/>
              </a:rPr>
              <a:t>Consequentialist</a:t>
            </a:r>
            <a:r>
              <a:rPr lang="en-US" sz="2800" dirty="0">
                <a:ea typeface="ＭＳ Ｐゴシック" pitchFamily="-106" charset="-128"/>
              </a:rPr>
              <a:t> Theories)</a:t>
            </a:r>
          </a:p>
        </p:txBody>
      </p:sp>
      <p:sp>
        <p:nvSpPr>
          <p:cNvPr id="28675" name="Rectangle 3"/>
          <p:cNvSpPr>
            <a:spLocks noGrp="1" noChangeArrowheads="1"/>
          </p:cNvSpPr>
          <p:nvPr>
            <p:ph idx="1"/>
          </p:nvPr>
        </p:nvSpPr>
        <p:spPr>
          <a:xfrm>
            <a:off x="1847528" y="1052736"/>
            <a:ext cx="8496944" cy="5445224"/>
          </a:xfrm>
        </p:spPr>
        <p:txBody>
          <a:bodyPr vert="horz" lIns="92075" tIns="46038" rIns="92075" bIns="46038" rtlCol="0">
            <a:normAutofit lnSpcReduction="10000"/>
          </a:bodyPr>
          <a:lstStyle/>
          <a:p>
            <a:r>
              <a:rPr lang="en-AU" sz="2400" dirty="0"/>
              <a:t>Utilitarianism defines ‘good’ as ‘utility’,</a:t>
            </a:r>
          </a:p>
          <a:p>
            <a:r>
              <a:rPr lang="en-AU" sz="2400" dirty="0"/>
              <a:t>which is any source of pleasure, happiness, benefit, good or advantage, or any means of prevention</a:t>
            </a:r>
          </a:p>
          <a:p>
            <a:r>
              <a:rPr lang="en-AU" sz="2400" dirty="0"/>
              <a:t>of pain, evil and unhappiness. These sources of good can be summed to give a measure of utility.</a:t>
            </a:r>
          </a:p>
          <a:p>
            <a:r>
              <a:rPr lang="en-US" sz="2400" dirty="0">
                <a:ea typeface="ＭＳ Ｐゴシック" pitchFamily="-106" charset="-128"/>
              </a:rPr>
              <a:t>Utilitarianism - best known </a:t>
            </a:r>
            <a:r>
              <a:rPr lang="en-US" sz="2400" dirty="0" err="1">
                <a:ea typeface="ＭＳ Ｐゴシック" pitchFamily="-106" charset="-128"/>
              </a:rPr>
              <a:t>consequentialist</a:t>
            </a:r>
            <a:r>
              <a:rPr lang="en-US" sz="2400" dirty="0">
                <a:ea typeface="ＭＳ Ｐゴシック" pitchFamily="-106" charset="-128"/>
              </a:rPr>
              <a:t> theory</a:t>
            </a:r>
          </a:p>
          <a:p>
            <a:pPr eaLnBrk="1" hangingPunct="1"/>
            <a:r>
              <a:rPr lang="en-US" sz="2400" dirty="0">
                <a:ea typeface="ＭＳ Ｐゴシック" pitchFamily="-106" charset="-128"/>
              </a:rPr>
              <a:t>Identify alternative actions and consequences to stakeholders</a:t>
            </a:r>
          </a:p>
          <a:p>
            <a:r>
              <a:rPr lang="en-AU" sz="2400" dirty="0"/>
              <a:t>ethical behaviour that which provided the greatest good to the greatest number. </a:t>
            </a:r>
          </a:p>
          <a:p>
            <a:r>
              <a:rPr lang="en-AU" sz="2400" dirty="0"/>
              <a:t>Greatest happiness principle - an individual should act not to maximise personal utility, but the utility of the community as a whole.</a:t>
            </a:r>
          </a:p>
          <a:p>
            <a:pPr eaLnBrk="1" hangingPunct="1"/>
            <a:r>
              <a:rPr lang="en-US" sz="2400" dirty="0">
                <a:ea typeface="ＭＳ Ｐゴシック" pitchFamily="-106" charset="-128"/>
              </a:rPr>
              <a:t>Best decision yields greatest net benefits </a:t>
            </a:r>
            <a:r>
              <a:rPr lang="en-US" sz="2400" i="1" dirty="0">
                <a:ea typeface="ＭＳ Ｐゴシック" pitchFamily="-106" charset="-128"/>
              </a:rPr>
              <a:t>to society</a:t>
            </a:r>
            <a:endParaRPr lang="en-US" sz="2400" u="sng" dirty="0">
              <a:ea typeface="ＭＳ Ｐゴシック" pitchFamily="-106" charset="-128"/>
            </a:endParaRPr>
          </a:p>
          <a:p>
            <a:pPr eaLnBrk="1" hangingPunct="1"/>
            <a:r>
              <a:rPr lang="en-US" sz="2400" dirty="0">
                <a:ea typeface="ＭＳ Ｐゴシック" pitchFamily="-106" charset="-128"/>
              </a:rPr>
              <a:t>Worst decision yields greatest net harms </a:t>
            </a:r>
            <a:r>
              <a:rPr lang="en-US" sz="2400" i="1" dirty="0">
                <a:ea typeface="ＭＳ Ｐゴシック" pitchFamily="-106" charset="-128"/>
              </a:rPr>
              <a:t>to society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4127104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217023" y="357995"/>
            <a:ext cx="10515600" cy="1325563"/>
          </a:xfrm>
        </p:spPr>
        <p:txBody>
          <a:bodyPr/>
          <a:lstStyle/>
          <a:p>
            <a:pPr eaLnBrk="1" hangingPunct="1"/>
            <a:r>
              <a:rPr lang="en-AU" sz="3600" dirty="0" smtClean="0">
                <a:solidFill>
                  <a:srgbClr val="000066"/>
                </a:solidFill>
              </a:rPr>
              <a:t>      Applying </a:t>
            </a:r>
            <a:r>
              <a:rPr lang="en-AU" sz="3600" dirty="0">
                <a:solidFill>
                  <a:srgbClr val="000066"/>
                </a:solidFill>
              </a:rPr>
              <a:t>the utility principle</a:t>
            </a:r>
            <a:r>
              <a:rPr lang="en-AU" dirty="0" smtClean="0"/>
              <a:t> </a:t>
            </a:r>
          </a:p>
        </p:txBody>
      </p:sp>
      <p:sp>
        <p:nvSpPr>
          <p:cNvPr id="57347" name="Rectangle 3"/>
          <p:cNvSpPr>
            <a:spLocks noGrp="1" noChangeArrowheads="1"/>
          </p:cNvSpPr>
          <p:nvPr>
            <p:ph idx="1"/>
          </p:nvPr>
        </p:nvSpPr>
        <p:spPr>
          <a:xfrm>
            <a:off x="2208214" y="1628775"/>
            <a:ext cx="8078787" cy="4679950"/>
          </a:xfrm>
        </p:spPr>
        <p:txBody>
          <a:bodyPr/>
          <a:lstStyle/>
          <a:p>
            <a:pPr marL="457200" indent="-457200">
              <a:buFontTx/>
              <a:buAutoNum type="arabicPeriod"/>
            </a:pPr>
            <a:r>
              <a:rPr lang="en-AU" sz="2400" dirty="0">
                <a:solidFill>
                  <a:srgbClr val="000066"/>
                </a:solidFill>
              </a:rPr>
              <a:t>Define the problem</a:t>
            </a:r>
          </a:p>
          <a:p>
            <a:pPr marL="457200" lvl="1" indent="-457200">
              <a:buFontTx/>
              <a:buAutoNum type="arabicPeriod"/>
            </a:pPr>
            <a:r>
              <a:rPr lang="en-AU" dirty="0">
                <a:solidFill>
                  <a:srgbClr val="000066"/>
                </a:solidFill>
              </a:rPr>
              <a:t>Identify the stakeholders - </a:t>
            </a:r>
            <a:r>
              <a:rPr lang="en-US" sz="2200" dirty="0">
                <a:ea typeface="ＭＳ Ｐゴシック" pitchFamily="-106" charset="-128"/>
              </a:rPr>
              <a:t>Immediate, distant?</a:t>
            </a:r>
          </a:p>
          <a:p>
            <a:pPr marL="457200" indent="-457200">
              <a:buFontTx/>
              <a:buAutoNum type="arabicPeriod"/>
            </a:pPr>
            <a:r>
              <a:rPr lang="en-AU" sz="2400" dirty="0">
                <a:solidFill>
                  <a:srgbClr val="000066"/>
                </a:solidFill>
              </a:rPr>
              <a:t>List the alternative courses of action that you can take</a:t>
            </a:r>
          </a:p>
          <a:p>
            <a:pPr marL="457200" indent="-457200">
              <a:buFontTx/>
              <a:buAutoNum type="arabicPeriod"/>
            </a:pPr>
            <a:r>
              <a:rPr lang="en-AU" sz="2400" dirty="0">
                <a:solidFill>
                  <a:srgbClr val="000066"/>
                </a:solidFill>
              </a:rPr>
              <a:t>Identify and calculate the short- and long-term costs and benefits</a:t>
            </a:r>
          </a:p>
          <a:p>
            <a:pPr marL="457200" indent="-457200">
              <a:buFontTx/>
              <a:buAutoNum type="arabicPeriod"/>
            </a:pPr>
            <a:r>
              <a:rPr lang="en-AU" sz="2400" dirty="0">
                <a:solidFill>
                  <a:srgbClr val="000066"/>
                </a:solidFill>
              </a:rPr>
              <a:t>What decision will produce the most benefit (and least harm) for the (stakeholders/clients, profession &amp; industry/creditors) greatest number of people, and for society at large?</a:t>
            </a:r>
          </a:p>
          <a:p>
            <a:pPr marL="457200" indent="-457200">
              <a:buFontTx/>
              <a:buAutoNum type="arabicPeriod"/>
            </a:pPr>
            <a:r>
              <a:rPr lang="en-AU" sz="2400" dirty="0">
                <a:solidFill>
                  <a:srgbClr val="000066"/>
                </a:solidFill>
              </a:rPr>
              <a:t>Select the course of action that yields the greatest sum of benefits over costs for the greatest number of people. </a:t>
            </a:r>
          </a:p>
        </p:txBody>
      </p:sp>
      <p:sp>
        <p:nvSpPr>
          <p:cNvPr id="57349" name="Line 11"/>
          <p:cNvSpPr>
            <a:spLocks noChangeShapeType="1"/>
          </p:cNvSpPr>
          <p:nvPr/>
        </p:nvSpPr>
        <p:spPr bwMode="auto">
          <a:xfrm>
            <a:off x="1524000" y="1268413"/>
            <a:ext cx="9144000" cy="0"/>
          </a:xfrm>
          <a:prstGeom prst="line">
            <a:avLst/>
          </a:prstGeom>
          <a:noFill/>
          <a:ln w="127000">
            <a:solidFill>
              <a:srgbClr val="009900"/>
            </a:solidFill>
            <a:round/>
            <a:headEnd/>
            <a:tailEnd/>
          </a:ln>
        </p:spPr>
        <p:txBody>
          <a:bodyPr/>
          <a:lstStyle/>
          <a:p>
            <a:endParaRPr lang="en-AU"/>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985000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703512" y="0"/>
            <a:ext cx="8507288" cy="548680"/>
          </a:xfrm>
        </p:spPr>
        <p:txBody>
          <a:bodyPr>
            <a:normAutofit fontScale="90000"/>
          </a:bodyPr>
          <a:lstStyle/>
          <a:p>
            <a:pPr eaLnBrk="1" hangingPunct="1"/>
            <a:r>
              <a:rPr lang="en-US" dirty="0" smtClean="0">
                <a:ea typeface="ＭＳ Ｐゴシック" pitchFamily="-106" charset="-128"/>
              </a:rPr>
              <a:t> Example</a:t>
            </a:r>
          </a:p>
        </p:txBody>
      </p:sp>
      <p:sp>
        <p:nvSpPr>
          <p:cNvPr id="26627" name="Rectangle 3"/>
          <p:cNvSpPr>
            <a:spLocks noGrp="1" noChangeArrowheads="1"/>
          </p:cNvSpPr>
          <p:nvPr>
            <p:ph idx="1"/>
          </p:nvPr>
        </p:nvSpPr>
        <p:spPr>
          <a:xfrm>
            <a:off x="1703512" y="548680"/>
            <a:ext cx="9252520" cy="6309320"/>
          </a:xfrm>
        </p:spPr>
        <p:txBody>
          <a:bodyPr>
            <a:normAutofit lnSpcReduction="10000"/>
          </a:bodyPr>
          <a:lstStyle/>
          <a:p>
            <a:pPr marL="0" indent="0">
              <a:buNone/>
            </a:pPr>
            <a:r>
              <a:rPr lang="en-US" dirty="0" smtClean="0">
                <a:ea typeface="ＭＳ Ｐゴシック" pitchFamily="-106" charset="-128"/>
              </a:rPr>
              <a:t>A client comes in displaying significant anxiety and wants assistance with their legally incurred debts. They have support letters stating their conditions and are on the DSP. They inform you they have suffered abuse and mention that they’ve gone to several news agencies including television providers of current affairs. They state that they can’t afford to pay, however, after conducting a thorough financial assessment and going through their bank statement you discover affordability on their loans. Through the application process and supplying the information one financial institution decides to waive one of the debts however the other one offers a repayment arrangement which they can afford more now. The person having received one debt waiver would like another and emails the CEO of that bank. You get call from a high up boss wanting to deal with the situation and you get the feeling will waive the debt.</a:t>
            </a:r>
            <a:br>
              <a:rPr lang="en-US" dirty="0" smtClean="0">
                <a:ea typeface="ＭＳ Ｐゴシック" pitchFamily="-106" charset="-128"/>
              </a:rPr>
            </a:br>
            <a:r>
              <a:rPr lang="en-US" dirty="0">
                <a:ea typeface="ＭＳ Ｐゴシック" pitchFamily="-106" charset="-128"/>
              </a:rPr>
              <a:t/>
            </a:r>
            <a:br>
              <a:rPr lang="en-US" dirty="0">
                <a:ea typeface="ＭＳ Ｐゴシック" pitchFamily="-106" charset="-128"/>
              </a:rPr>
            </a:br>
            <a:r>
              <a:rPr lang="en-US" dirty="0" smtClean="0">
                <a:ea typeface="ＭＳ Ｐゴシック" pitchFamily="-106" charset="-128"/>
              </a:rPr>
              <a:t>What do you do?</a:t>
            </a:r>
          </a:p>
          <a:p>
            <a:pPr marL="0" indent="0"/>
            <a:endParaRPr lang="en-US" dirty="0" smtClean="0">
              <a:ea typeface="ＭＳ Ｐゴシック" pitchFamily="-106" charset="-128"/>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4176892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703512" y="0"/>
            <a:ext cx="8507288" cy="548680"/>
          </a:xfrm>
        </p:spPr>
        <p:txBody>
          <a:bodyPr>
            <a:normAutofit fontScale="90000"/>
          </a:bodyPr>
          <a:lstStyle/>
          <a:p>
            <a:pPr eaLnBrk="1" hangingPunct="1"/>
            <a:r>
              <a:rPr lang="en-US" dirty="0" smtClean="0">
                <a:ea typeface="ＭＳ Ｐゴシック" pitchFamily="-106" charset="-128"/>
              </a:rPr>
              <a:t>The Layoff</a:t>
            </a:r>
          </a:p>
        </p:txBody>
      </p:sp>
      <p:sp>
        <p:nvSpPr>
          <p:cNvPr id="26627" name="Rectangle 3"/>
          <p:cNvSpPr>
            <a:spLocks noGrp="1" noChangeArrowheads="1"/>
          </p:cNvSpPr>
          <p:nvPr>
            <p:ph idx="1"/>
          </p:nvPr>
        </p:nvSpPr>
        <p:spPr>
          <a:xfrm>
            <a:off x="1524000" y="548680"/>
            <a:ext cx="9252520" cy="6309320"/>
          </a:xfrm>
        </p:spPr>
        <p:txBody>
          <a:bodyPr/>
          <a:lstStyle/>
          <a:p>
            <a:pPr marL="0" indent="0">
              <a:buNone/>
            </a:pPr>
            <a:r>
              <a:rPr lang="en-US" dirty="0" smtClean="0">
                <a:ea typeface="ＭＳ Ｐゴシック" pitchFamily="-106" charset="-128"/>
              </a:rPr>
              <a:t>You’re the plant manager in one of ABC Company’s five plants.  You’ve worked for the company for 15 years, working your way up from the factory floor after the company sent you to college.  Your boss just told you in complete confidence that the company will have to lay off 200 workers.  Luckily, your job won’t be affected.  But a rumor is circulating in the plant, and one of your workers (an old friend who now works for you) asks the question.  “Well, Pat, what’s the word?  Is the plant closing?  Am I going to lose my job?  The closing on our new house is scheduled for next week.  I need to know.”What will you say?</a:t>
            </a:r>
          </a:p>
          <a:p>
            <a:pPr marL="0" indent="0"/>
            <a:endParaRPr lang="en-US" dirty="0" smtClean="0">
              <a:ea typeface="ＭＳ Ｐゴシック" pitchFamily="-106" charset="-128"/>
            </a:endParaRPr>
          </a:p>
        </p:txBody>
      </p:sp>
    </p:spTree>
    <p:extLst>
      <p:ext uri="{BB962C8B-B14F-4D97-AF65-F5344CB8AC3E}">
        <p14:creationId xmlns:p14="http://schemas.microsoft.com/office/powerpoint/2010/main" val="29395516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676400" y="352062"/>
            <a:ext cx="10515600" cy="1325563"/>
          </a:xfrm>
        </p:spPr>
        <p:txBody>
          <a:bodyPr>
            <a:normAutofit/>
          </a:bodyPr>
          <a:lstStyle/>
          <a:p>
            <a:pPr eaLnBrk="1" hangingPunct="1"/>
            <a:r>
              <a:rPr lang="en-US" dirty="0" smtClean="0">
                <a:ea typeface="ＭＳ Ｐゴシック" pitchFamily="-106" charset="-128"/>
              </a:rPr>
              <a:t>Focus on consequences – classic Train/Trolley example	</a:t>
            </a:r>
          </a:p>
        </p:txBody>
      </p:sp>
      <p:sp>
        <p:nvSpPr>
          <p:cNvPr id="29699" name="Content Placeholder 2"/>
          <p:cNvSpPr>
            <a:spLocks noGrp="1"/>
          </p:cNvSpPr>
          <p:nvPr>
            <p:ph idx="1"/>
          </p:nvPr>
        </p:nvSpPr>
        <p:spPr>
          <a:xfrm>
            <a:off x="1905000" y="1484784"/>
            <a:ext cx="8007424" cy="5373216"/>
          </a:xfrm>
        </p:spPr>
        <p:txBody>
          <a:bodyPr/>
          <a:lstStyle/>
          <a:p>
            <a:pPr marL="0" indent="0">
              <a:buNone/>
            </a:pPr>
            <a:r>
              <a:rPr lang="en-US" dirty="0" smtClean="0">
                <a:ea typeface="ＭＳ Ｐゴシック" pitchFamily="-106" charset="-128"/>
              </a:rPr>
              <a:t>A runaway train is hurtling down the tracks toward 5 people who will be killed if it proceeds on its present course. You can save these 5 by diverting the trolley onto a different set of tracks, one that has only 1 person on it, but if you do this that person will be killed.</a:t>
            </a:r>
          </a:p>
          <a:p>
            <a:pPr marL="0" indent="0">
              <a:buNone/>
            </a:pPr>
            <a:endParaRPr lang="en-US" sz="2400" dirty="0">
              <a:solidFill>
                <a:srgbClr val="FF0000"/>
              </a:solidFill>
              <a:ea typeface="ＭＳ Ｐゴシック" pitchFamily="-106" charset="-128"/>
            </a:endParaRPr>
          </a:p>
          <a:p>
            <a:pPr marL="0" indent="0" eaLnBrk="0" hangingPunct="0">
              <a:spcBef>
                <a:spcPct val="30000"/>
              </a:spcBef>
              <a:buNone/>
              <a:defRPr/>
            </a:pPr>
            <a:endParaRPr lang="en-US" sz="2000" dirty="0">
              <a:solidFill>
                <a:srgbClr val="FF0000"/>
              </a:solidFill>
              <a:ea typeface="ＭＳ Ｐゴシック" pitchFamily="-106" charset="-128"/>
            </a:endParaRPr>
          </a:p>
          <a:p>
            <a:pPr marL="0" indent="0">
              <a:buNone/>
            </a:pPr>
            <a:endParaRPr lang="en-US" sz="2400" dirty="0">
              <a:solidFill>
                <a:srgbClr val="FF0000"/>
              </a:solidFill>
              <a:ea typeface="ＭＳ Ｐゴシック" pitchFamily="-106" charset="-12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4024810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smtClean="0">
                <a:ea typeface="ＭＳ Ｐゴシック" pitchFamily="-106" charset="-128"/>
              </a:rPr>
              <a:t>           Consequentialist Analysis</a:t>
            </a:r>
          </a:p>
        </p:txBody>
      </p:sp>
      <p:graphicFrame>
        <p:nvGraphicFramePr>
          <p:cNvPr id="216128" name="Group 64"/>
          <p:cNvGraphicFramePr>
            <a:graphicFrameLocks noGrp="1"/>
          </p:cNvGraphicFramePr>
          <p:nvPr>
            <p:ph type="tbl" idx="1"/>
          </p:nvPr>
        </p:nvGraphicFramePr>
        <p:xfrm>
          <a:off x="2133600" y="1447801"/>
          <a:ext cx="7924800" cy="3568701"/>
        </p:xfrm>
        <a:graphic>
          <a:graphicData uri="http://schemas.openxmlformats.org/drawingml/2006/table">
            <a:tbl>
              <a:tblPr/>
              <a:tblGrid>
                <a:gridCol w="2362200"/>
                <a:gridCol w="1219200"/>
                <a:gridCol w="1295400"/>
                <a:gridCol w="1463675"/>
                <a:gridCol w="1584325"/>
              </a:tblGrid>
              <a:tr h="7381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6" charset="2"/>
                        <a:buNone/>
                        <a:tabLst/>
                      </a:pPr>
                      <a:r>
                        <a:rPr kumimoji="0" lang="en-US" sz="2000" b="0" i="0" u="none" strike="noStrike" cap="none" normalizeH="0" baseline="0" smtClean="0">
                          <a:ln>
                            <a:noFill/>
                          </a:ln>
                          <a:solidFill>
                            <a:srgbClr val="330F42"/>
                          </a:solidFill>
                          <a:effectLst/>
                          <a:latin typeface="Rockwell" pitchFamily="-106" charset="0"/>
                          <a:ea typeface="ＭＳ Ｐゴシック" pitchFamily="-106" charset="-128"/>
                        </a:rPr>
                        <a:t>Stakeholder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106" charset="2"/>
                        <a:buNone/>
                        <a:tabLst/>
                      </a:pPr>
                      <a:r>
                        <a:rPr kumimoji="0" lang="en-US" sz="1800" b="0" i="0" u="none" strike="noStrike" cap="none" normalizeH="0" baseline="0" smtClean="0">
                          <a:ln>
                            <a:noFill/>
                          </a:ln>
                          <a:solidFill>
                            <a:srgbClr val="330F42"/>
                          </a:solidFill>
                          <a:effectLst/>
                          <a:latin typeface="Rockwell" pitchFamily="-106" charset="0"/>
                          <a:ea typeface="ＭＳ Ｐゴシック" pitchFamily="-106" charset="-128"/>
                        </a:rPr>
                        <a:t>Option 1 - Costs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106" charset="2"/>
                        <a:buNone/>
                        <a:tabLst/>
                      </a:pPr>
                      <a:r>
                        <a:rPr kumimoji="0" lang="en-US" sz="1800" b="0" i="0" u="none" strike="noStrike" cap="none" normalizeH="0" baseline="0" smtClean="0">
                          <a:ln>
                            <a:noFill/>
                          </a:ln>
                          <a:solidFill>
                            <a:srgbClr val="330F42"/>
                          </a:solidFill>
                          <a:effectLst/>
                          <a:latin typeface="Rockwell" pitchFamily="-106" charset="0"/>
                          <a:ea typeface="ＭＳ Ｐゴシック" pitchFamily="-106" charset="-128"/>
                        </a:rPr>
                        <a:t>Option 1 -Benefits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106" charset="2"/>
                        <a:buNone/>
                        <a:tabLst/>
                      </a:pPr>
                      <a:r>
                        <a:rPr kumimoji="0" lang="en-US" sz="1800" b="0" i="0" u="none" strike="noStrike" cap="none" normalizeH="0" baseline="0" smtClean="0">
                          <a:ln>
                            <a:noFill/>
                          </a:ln>
                          <a:solidFill>
                            <a:srgbClr val="330F42"/>
                          </a:solidFill>
                          <a:effectLst/>
                          <a:latin typeface="Rockwell" pitchFamily="-106" charset="0"/>
                          <a:ea typeface="ＭＳ Ｐゴシック" pitchFamily="-106" charset="-128"/>
                        </a:rPr>
                        <a:t>Option 2- Costs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106" charset="2"/>
                        <a:buNone/>
                        <a:tabLst/>
                      </a:pPr>
                      <a:r>
                        <a:rPr kumimoji="0" lang="en-US" sz="1800" b="0" i="0" u="none" strike="noStrike" cap="none" normalizeH="0" baseline="0" smtClean="0">
                          <a:ln>
                            <a:noFill/>
                          </a:ln>
                          <a:solidFill>
                            <a:srgbClr val="330F42"/>
                          </a:solidFill>
                          <a:effectLst/>
                          <a:latin typeface="Rockwell" pitchFamily="-106" charset="0"/>
                          <a:ea typeface="ＭＳ Ｐゴシック" pitchFamily="-106" charset="-128"/>
                        </a:rPr>
                        <a:t>Option 2 - Benefits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111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106" charset="2"/>
                        <a:buNone/>
                        <a:tabLst/>
                      </a:pPr>
                      <a:r>
                        <a:rPr kumimoji="0" lang="en-US" sz="2400" b="0" i="0" u="none" strike="noStrike" cap="none" normalizeH="0" baseline="0" smtClean="0">
                          <a:ln>
                            <a:noFill/>
                          </a:ln>
                          <a:solidFill>
                            <a:schemeClr val="tx1"/>
                          </a:solidFill>
                          <a:effectLst/>
                          <a:latin typeface="Rockwell" pitchFamily="-106" charset="0"/>
                          <a:ea typeface="ＭＳ Ｐゴシック" pitchFamily="-106" charset="-128"/>
                        </a:rPr>
                        <a:t>#1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6" charset="2"/>
                        <a:buNone/>
                        <a:tabLst/>
                      </a:pPr>
                      <a:endParaRPr kumimoji="0" lang="en-US" sz="2800" b="0" i="0" u="none" strike="noStrike" cap="none" normalizeH="0" baseline="0" smtClean="0">
                        <a:ln>
                          <a:noFill/>
                        </a:ln>
                        <a:solidFill>
                          <a:schemeClr val="tx1"/>
                        </a:solidFill>
                        <a:effectLst/>
                        <a:latin typeface="Rockwell" pitchFamily="-106" charset="0"/>
                        <a:ea typeface="ＭＳ Ｐゴシック" pitchFamily="-106" charset="-12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6" charset="2"/>
                        <a:buNone/>
                        <a:tabLst/>
                      </a:pPr>
                      <a:endParaRPr kumimoji="0" lang="en-US" sz="2800" b="0" i="0" u="none" strike="noStrike" cap="none" normalizeH="0" baseline="0" smtClean="0">
                        <a:ln>
                          <a:noFill/>
                        </a:ln>
                        <a:solidFill>
                          <a:schemeClr val="tx1"/>
                        </a:solidFill>
                        <a:effectLst/>
                        <a:latin typeface="Rockwell" pitchFamily="-106" charset="0"/>
                        <a:ea typeface="ＭＳ Ｐゴシック" pitchFamily="-106" charset="-12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6" charset="2"/>
                        <a:buNone/>
                        <a:tabLst/>
                      </a:pPr>
                      <a:endParaRPr kumimoji="0" lang="en-US" sz="2800" b="0" i="0" u="none" strike="noStrike" cap="none" normalizeH="0" baseline="0" smtClean="0">
                        <a:ln>
                          <a:noFill/>
                        </a:ln>
                        <a:solidFill>
                          <a:schemeClr val="tx1"/>
                        </a:solidFill>
                        <a:effectLst/>
                        <a:latin typeface="Rockwell" pitchFamily="-106" charset="0"/>
                        <a:ea typeface="ＭＳ Ｐゴシック" pitchFamily="-106" charset="-12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6" charset="2"/>
                        <a:buNone/>
                        <a:tabLst/>
                      </a:pPr>
                      <a:endParaRPr kumimoji="0" lang="en-US" sz="2800" b="0" i="0" u="none" strike="noStrike" cap="none" normalizeH="0" baseline="0" smtClean="0">
                        <a:ln>
                          <a:noFill/>
                        </a:ln>
                        <a:solidFill>
                          <a:schemeClr val="tx1"/>
                        </a:solidFill>
                        <a:effectLst/>
                        <a:latin typeface="Rockwell" pitchFamily="-106" charset="0"/>
                        <a:ea typeface="ＭＳ Ｐゴシック" pitchFamily="-106" charset="-128"/>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096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106" charset="2"/>
                        <a:buNone/>
                        <a:tabLst/>
                      </a:pPr>
                      <a:r>
                        <a:rPr kumimoji="0" lang="en-US" sz="2400" b="0" i="0" u="none" strike="noStrike" cap="none" normalizeH="0" baseline="0" smtClean="0">
                          <a:ln>
                            <a:noFill/>
                          </a:ln>
                          <a:solidFill>
                            <a:schemeClr val="tx1"/>
                          </a:solidFill>
                          <a:effectLst/>
                          <a:latin typeface="Rockwell" pitchFamily="-106" charset="0"/>
                          <a:ea typeface="ＭＳ Ｐゴシック" pitchFamily="-106" charset="-128"/>
                        </a:rPr>
                        <a:t>#2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6" charset="2"/>
                        <a:buNone/>
                        <a:tabLst/>
                      </a:pPr>
                      <a:endParaRPr kumimoji="0" lang="en-US" sz="2800" b="0" i="0" u="none" strike="noStrike" cap="none" normalizeH="0" baseline="0" smtClean="0">
                        <a:ln>
                          <a:noFill/>
                        </a:ln>
                        <a:solidFill>
                          <a:schemeClr val="tx1"/>
                        </a:solidFill>
                        <a:effectLst/>
                        <a:latin typeface="Rockwell" pitchFamily="-106" charset="0"/>
                        <a:ea typeface="ＭＳ Ｐゴシック" pitchFamily="-106" charset="-12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6" charset="2"/>
                        <a:buNone/>
                        <a:tabLst/>
                      </a:pPr>
                      <a:endParaRPr kumimoji="0" lang="en-US" sz="2800" b="0" i="0" u="none" strike="noStrike" cap="none" normalizeH="0" baseline="0" smtClean="0">
                        <a:ln>
                          <a:noFill/>
                        </a:ln>
                        <a:solidFill>
                          <a:schemeClr val="tx1"/>
                        </a:solidFill>
                        <a:effectLst/>
                        <a:latin typeface="Rockwell" pitchFamily="-106" charset="0"/>
                        <a:ea typeface="ＭＳ Ｐゴシック" pitchFamily="-106" charset="-12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6" charset="2"/>
                        <a:buNone/>
                        <a:tabLst/>
                      </a:pPr>
                      <a:endParaRPr kumimoji="0" lang="en-US" sz="2800" b="0" i="0" u="none" strike="noStrike" cap="none" normalizeH="0" baseline="0" smtClean="0">
                        <a:ln>
                          <a:noFill/>
                        </a:ln>
                        <a:solidFill>
                          <a:schemeClr val="tx1"/>
                        </a:solidFill>
                        <a:effectLst/>
                        <a:latin typeface="Rockwell" pitchFamily="-106" charset="0"/>
                        <a:ea typeface="ＭＳ Ｐゴシック" pitchFamily="-106" charset="-12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6" charset="2"/>
                        <a:buNone/>
                        <a:tabLst/>
                      </a:pPr>
                      <a:endParaRPr kumimoji="0" lang="en-US" sz="2800" b="0" i="0" u="none" strike="noStrike" cap="none" normalizeH="0" baseline="0" smtClean="0">
                        <a:ln>
                          <a:noFill/>
                        </a:ln>
                        <a:solidFill>
                          <a:schemeClr val="tx1"/>
                        </a:solidFill>
                        <a:effectLst/>
                        <a:latin typeface="Rockwell" pitchFamily="-106" charset="0"/>
                        <a:ea typeface="ＭＳ Ｐゴシック" pitchFamily="-106" charset="-128"/>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096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106" charset="2"/>
                        <a:buNone/>
                        <a:tabLst/>
                      </a:pPr>
                      <a:r>
                        <a:rPr kumimoji="0" lang="en-US" sz="2400" b="0" i="0" u="none" strike="noStrike" cap="none" normalizeH="0" baseline="0" smtClean="0">
                          <a:ln>
                            <a:noFill/>
                          </a:ln>
                          <a:solidFill>
                            <a:schemeClr val="tx1"/>
                          </a:solidFill>
                          <a:effectLst/>
                          <a:latin typeface="Rockwell" pitchFamily="-106" charset="0"/>
                          <a:ea typeface="ＭＳ Ｐゴシック" pitchFamily="-106" charset="-128"/>
                        </a:rPr>
                        <a:t>#3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6" charset="2"/>
                        <a:buNone/>
                        <a:tabLst/>
                      </a:pPr>
                      <a:endParaRPr kumimoji="0" lang="en-US" sz="2800" b="0" i="0" u="none" strike="noStrike" cap="none" normalizeH="0" baseline="0" smtClean="0">
                        <a:ln>
                          <a:noFill/>
                        </a:ln>
                        <a:solidFill>
                          <a:schemeClr val="tx1"/>
                        </a:solidFill>
                        <a:effectLst/>
                        <a:latin typeface="Rockwell" pitchFamily="-106" charset="0"/>
                        <a:ea typeface="ＭＳ Ｐゴシック" pitchFamily="-106" charset="-12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6" charset="2"/>
                        <a:buNone/>
                        <a:tabLst/>
                      </a:pPr>
                      <a:endParaRPr kumimoji="0" lang="en-US" sz="2800" b="0" i="0" u="none" strike="noStrike" cap="none" normalizeH="0" baseline="0" smtClean="0">
                        <a:ln>
                          <a:noFill/>
                        </a:ln>
                        <a:solidFill>
                          <a:schemeClr val="tx1"/>
                        </a:solidFill>
                        <a:effectLst/>
                        <a:latin typeface="Rockwell" pitchFamily="-106" charset="0"/>
                        <a:ea typeface="ＭＳ Ｐゴシック" pitchFamily="-106" charset="-12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6" charset="2"/>
                        <a:buNone/>
                        <a:tabLst/>
                      </a:pPr>
                      <a:endParaRPr kumimoji="0" lang="en-US" sz="2800" b="0" i="0" u="none" strike="noStrike" cap="none" normalizeH="0" baseline="0" smtClean="0">
                        <a:ln>
                          <a:noFill/>
                        </a:ln>
                        <a:solidFill>
                          <a:schemeClr val="tx1"/>
                        </a:solidFill>
                        <a:effectLst/>
                        <a:latin typeface="Rockwell" pitchFamily="-106" charset="0"/>
                        <a:ea typeface="ＭＳ Ｐゴシック" pitchFamily="-106" charset="-12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6" charset="2"/>
                        <a:buNone/>
                        <a:tabLst/>
                      </a:pPr>
                      <a:endParaRPr kumimoji="0" lang="en-US" sz="2800" b="0" i="0" u="none" strike="noStrike" cap="none" normalizeH="0" baseline="0" smtClean="0">
                        <a:ln>
                          <a:noFill/>
                        </a:ln>
                        <a:solidFill>
                          <a:schemeClr val="tx1"/>
                        </a:solidFill>
                        <a:effectLst/>
                        <a:latin typeface="Rockwell" pitchFamily="-106" charset="0"/>
                        <a:ea typeface="ＭＳ Ｐゴシック" pitchFamily="-106" charset="-128"/>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001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106" charset="2"/>
                        <a:buNone/>
                        <a:tabLst/>
                      </a:pPr>
                      <a:r>
                        <a:rPr kumimoji="0" lang="en-US" sz="2400" b="0" i="0" u="none" strike="noStrike" cap="none" normalizeH="0" baseline="0" smtClean="0">
                          <a:ln>
                            <a:noFill/>
                          </a:ln>
                          <a:solidFill>
                            <a:schemeClr val="tx1"/>
                          </a:solidFill>
                          <a:effectLst/>
                          <a:latin typeface="Rockwell" pitchFamily="-106" charset="0"/>
                          <a:ea typeface="ＭＳ Ｐゴシック" pitchFamily="-106" charset="-128"/>
                        </a:rPr>
                        <a:t>#4</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106" charset="2"/>
                        <a:buNone/>
                        <a:tabLst/>
                      </a:pPr>
                      <a:r>
                        <a:rPr kumimoji="0" lang="en-US" sz="2400" b="0" i="0" u="none" strike="noStrike" cap="none" normalizeH="0" baseline="0" smtClean="0">
                          <a:ln>
                            <a:noFill/>
                          </a:ln>
                          <a:solidFill>
                            <a:schemeClr val="tx1"/>
                          </a:solidFill>
                          <a:effectLst/>
                          <a:latin typeface="Rockwell" pitchFamily="-106" charset="0"/>
                          <a:ea typeface="ＭＳ Ｐゴシック" pitchFamily="-106" charset="-128"/>
                        </a:rPr>
                        <a:t> ….etc.</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6" charset="2"/>
                        <a:buNone/>
                        <a:tabLst/>
                      </a:pPr>
                      <a:endParaRPr kumimoji="0" lang="en-US" sz="2800" b="0" i="0" u="none" strike="noStrike" cap="none" normalizeH="0" baseline="0" smtClean="0">
                        <a:ln>
                          <a:noFill/>
                        </a:ln>
                        <a:solidFill>
                          <a:schemeClr val="tx1"/>
                        </a:solidFill>
                        <a:effectLst/>
                        <a:latin typeface="Rockwell" pitchFamily="-106" charset="0"/>
                        <a:ea typeface="ＭＳ Ｐゴシック" pitchFamily="-106" charset="-12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6" charset="2"/>
                        <a:buNone/>
                        <a:tabLst/>
                      </a:pPr>
                      <a:endParaRPr kumimoji="0" lang="en-US" sz="2800" b="0" i="0" u="none" strike="noStrike" cap="none" normalizeH="0" baseline="0" smtClean="0">
                        <a:ln>
                          <a:noFill/>
                        </a:ln>
                        <a:solidFill>
                          <a:schemeClr val="tx1"/>
                        </a:solidFill>
                        <a:effectLst/>
                        <a:latin typeface="Rockwell" pitchFamily="-106" charset="0"/>
                        <a:ea typeface="ＭＳ Ｐゴシック" pitchFamily="-106" charset="-12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6" charset="2"/>
                        <a:buNone/>
                        <a:tabLst/>
                      </a:pPr>
                      <a:endParaRPr kumimoji="0" lang="en-US" sz="2800" b="0" i="0" u="none" strike="noStrike" cap="none" normalizeH="0" baseline="0" smtClean="0">
                        <a:ln>
                          <a:noFill/>
                        </a:ln>
                        <a:solidFill>
                          <a:schemeClr val="tx1"/>
                        </a:solidFill>
                        <a:effectLst/>
                        <a:latin typeface="Rockwell" pitchFamily="-106" charset="0"/>
                        <a:ea typeface="ＭＳ Ｐゴシック" pitchFamily="-106" charset="-128"/>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106" charset="2"/>
                        <a:buNone/>
                        <a:tabLst/>
                      </a:pPr>
                      <a:endParaRPr kumimoji="0" lang="en-US" sz="2800" b="0" i="0" u="none" strike="noStrike" cap="none" normalizeH="0" baseline="0" smtClean="0">
                        <a:ln>
                          <a:noFill/>
                        </a:ln>
                        <a:solidFill>
                          <a:schemeClr val="tx1"/>
                        </a:solidFill>
                        <a:effectLst/>
                        <a:latin typeface="Rockwell" pitchFamily="-106" charset="0"/>
                        <a:ea typeface="ＭＳ Ｐゴシック" pitchFamily="-106" charset="-128"/>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1305" name="Text Box 51"/>
          <p:cNvSpPr txBox="1">
            <a:spLocks noChangeArrowheads="1"/>
          </p:cNvSpPr>
          <p:nvPr/>
        </p:nvSpPr>
        <p:spPr bwMode="auto">
          <a:xfrm>
            <a:off x="2133600" y="5334001"/>
            <a:ext cx="8001000" cy="1384995"/>
          </a:xfrm>
          <a:prstGeom prst="rect">
            <a:avLst/>
          </a:prstGeom>
          <a:noFill/>
          <a:ln w="12700">
            <a:noFill/>
            <a:miter lim="800000"/>
            <a:headEnd type="none" w="sm" len="sm"/>
            <a:tailEnd type="none" w="sm" len="sm"/>
          </a:ln>
        </p:spPr>
        <p:txBody>
          <a:bodyPr>
            <a:spAutoFit/>
          </a:bodyPr>
          <a:lstStyle/>
          <a:p>
            <a:pPr>
              <a:defRPr/>
            </a:pPr>
            <a:r>
              <a:rPr lang="en-US" sz="2400">
                <a:solidFill>
                  <a:srgbClr val="330F42"/>
                </a:solidFill>
                <a:effectLst>
                  <a:outerShdw blurRad="38100" dist="38100" dir="2700000" algn="tl">
                    <a:srgbClr val="C0C0C0"/>
                  </a:outerShdw>
                </a:effectLst>
                <a:latin typeface="Rockwell" pitchFamily="-106" charset="0"/>
              </a:rPr>
              <a:t>Bottom line = action that produces </a:t>
            </a:r>
            <a:r>
              <a:rPr lang="en-US" sz="2400" u="sng">
                <a:solidFill>
                  <a:srgbClr val="330F42"/>
                </a:solidFill>
                <a:effectLst>
                  <a:outerShdw blurRad="38100" dist="38100" dir="2700000" algn="tl">
                    <a:srgbClr val="C0C0C0"/>
                  </a:outerShdw>
                </a:effectLst>
                <a:latin typeface="Rockwell" pitchFamily="-106" charset="0"/>
              </a:rPr>
              <a:t>the greatest good for the greatest number of people, for society overall</a:t>
            </a:r>
            <a:r>
              <a:rPr lang="en-US" sz="2400">
                <a:solidFill>
                  <a:srgbClr val="330F42"/>
                </a:solidFill>
                <a:effectLst>
                  <a:outerShdw blurRad="38100" dist="38100" dir="2700000" algn="tl">
                    <a:srgbClr val="C0C0C0"/>
                  </a:outerShdw>
                </a:effectLst>
                <a:latin typeface="Rockwell" pitchFamily="-106" charset="0"/>
              </a:rPr>
              <a:t>!</a:t>
            </a:r>
          </a:p>
          <a:p>
            <a:pPr>
              <a:defRPr/>
            </a:pPr>
            <a:endParaRPr lang="en-US">
              <a:effectLst>
                <a:outerShdw blurRad="38100" dist="38100" dir="2700000" algn="tl">
                  <a:srgbClr val="C0C0C0"/>
                </a:outerShdw>
              </a:effectLst>
              <a:latin typeface="Times New Roman" pitchFamily="-106" charset="0"/>
            </a:endParaRPr>
          </a:p>
          <a:p>
            <a:pPr>
              <a:defRPr/>
            </a:pPr>
            <a:endParaRPr lang="en-US">
              <a:effectLst>
                <a:outerShdw blurRad="38100" dist="38100" dir="2700000" algn="tl">
                  <a:srgbClr val="C0C0C0"/>
                </a:outerShdw>
              </a:effectLst>
              <a:latin typeface="Times New Roman" pitchFamily="-106"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1527007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p:spPr>
        <p:txBody>
          <a:bodyPr vert="horz" lIns="92075" tIns="46038" rIns="92075" bIns="46038" rtlCol="0" anchor="ctr">
            <a:normAutofit/>
          </a:bodyPr>
          <a:lstStyle/>
          <a:p>
            <a:pPr eaLnBrk="1" hangingPunct="1"/>
            <a:r>
              <a:rPr lang="en-US" dirty="0" smtClean="0">
                <a:ea typeface="ＭＳ Ｐゴシック" pitchFamily="-106" charset="-128"/>
              </a:rPr>
              <a:t>      Focus on Consequences</a:t>
            </a:r>
            <a:br>
              <a:rPr lang="en-US" dirty="0" smtClean="0">
                <a:ea typeface="ＭＳ Ｐゴシック" pitchFamily="-106" charset="-128"/>
              </a:rPr>
            </a:br>
            <a:r>
              <a:rPr lang="en-US" dirty="0" smtClean="0">
                <a:ea typeface="ＭＳ Ｐゴシック" pitchFamily="-106" charset="-128"/>
              </a:rPr>
              <a:t>      </a:t>
            </a:r>
            <a:r>
              <a:rPr lang="en-US" sz="2800" dirty="0" smtClean="0">
                <a:ea typeface="ＭＳ Ｐゴシック" pitchFamily="-106" charset="-128"/>
              </a:rPr>
              <a:t>(</a:t>
            </a:r>
            <a:r>
              <a:rPr lang="en-US" sz="2800" dirty="0">
                <a:ea typeface="ＭＳ Ｐゴシック" pitchFamily="-106" charset="-128"/>
              </a:rPr>
              <a:t>Consequentialist Theories)</a:t>
            </a:r>
          </a:p>
        </p:txBody>
      </p:sp>
      <p:sp>
        <p:nvSpPr>
          <p:cNvPr id="32771" name="Rectangle 3"/>
          <p:cNvSpPr>
            <a:spLocks noGrp="1" noChangeArrowheads="1"/>
          </p:cNvSpPr>
          <p:nvPr>
            <p:ph idx="1"/>
          </p:nvPr>
        </p:nvSpPr>
        <p:spPr>
          <a:xfrm>
            <a:off x="2209800" y="2057400"/>
            <a:ext cx="7391400" cy="3733800"/>
          </a:xfrm>
        </p:spPr>
        <p:txBody>
          <a:bodyPr vert="horz" lIns="92075" tIns="46038" rIns="92075" bIns="46038" rtlCol="0">
            <a:normAutofit/>
          </a:bodyPr>
          <a:lstStyle/>
          <a:p>
            <a:pPr eaLnBrk="1" hangingPunct="1"/>
            <a:r>
              <a:rPr lang="en-US" sz="2400">
                <a:ea typeface="ＭＳ Ｐゴシック" pitchFamily="-106" charset="-128"/>
              </a:rPr>
              <a:t>Advantages</a:t>
            </a:r>
          </a:p>
          <a:p>
            <a:pPr lvl="1" eaLnBrk="1" hangingPunct="1"/>
            <a:r>
              <a:rPr lang="en-US" sz="2000">
                <a:ea typeface="ＭＳ Ｐゴシック" pitchFamily="-106" charset="-128"/>
              </a:rPr>
              <a:t>Practical</a:t>
            </a:r>
          </a:p>
          <a:p>
            <a:pPr lvl="1" eaLnBrk="1" hangingPunct="1"/>
            <a:r>
              <a:rPr lang="en-US" sz="2000">
                <a:ea typeface="ＭＳ Ｐゴシック" pitchFamily="-106" charset="-128"/>
              </a:rPr>
              <a:t>Already underlies business thinking</a:t>
            </a:r>
          </a:p>
          <a:p>
            <a:pPr eaLnBrk="1" hangingPunct="1"/>
            <a:r>
              <a:rPr lang="en-US" sz="2400">
                <a:ea typeface="ＭＳ Ｐゴシック" pitchFamily="-106" charset="-128"/>
              </a:rPr>
              <a:t>Challenges</a:t>
            </a:r>
          </a:p>
          <a:p>
            <a:pPr lvl="1" eaLnBrk="1" hangingPunct="1"/>
            <a:r>
              <a:rPr lang="en-US" sz="2000">
                <a:ea typeface="ＭＳ Ｐゴシック" pitchFamily="-106" charset="-128"/>
              </a:rPr>
              <a:t>Difficult to evaluate all consequences</a:t>
            </a:r>
          </a:p>
          <a:p>
            <a:pPr lvl="1" eaLnBrk="1" hangingPunct="1"/>
            <a:r>
              <a:rPr lang="en-US" sz="2000">
                <a:ea typeface="ＭＳ Ｐゴシック" pitchFamily="-106" charset="-128"/>
              </a:rPr>
              <a:t>Rights of minorities can be sacrificed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1586818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57995"/>
            <a:ext cx="10515600" cy="1325563"/>
          </a:xfrm>
        </p:spPr>
        <p:txBody>
          <a:bodyPr/>
          <a:lstStyle/>
          <a:p>
            <a:r>
              <a:rPr lang="en-AU" dirty="0" smtClean="0"/>
              <a:t>    Deontological ethics</a:t>
            </a:r>
            <a:endParaRPr lang="en-US" dirty="0"/>
          </a:p>
        </p:txBody>
      </p:sp>
      <p:sp>
        <p:nvSpPr>
          <p:cNvPr id="3" name="Content Placeholder 2"/>
          <p:cNvSpPr>
            <a:spLocks noGrp="1"/>
          </p:cNvSpPr>
          <p:nvPr>
            <p:ph idx="1"/>
          </p:nvPr>
        </p:nvSpPr>
        <p:spPr/>
        <p:txBody>
          <a:bodyPr>
            <a:normAutofit fontScale="92500" lnSpcReduction="20000"/>
          </a:bodyPr>
          <a:lstStyle/>
          <a:p>
            <a:r>
              <a:rPr lang="en-AU" dirty="0"/>
              <a:t>The word ‘deontological’ comes from the Greek </a:t>
            </a:r>
            <a:r>
              <a:rPr lang="en-AU" i="1" dirty="0" err="1"/>
              <a:t>deon</a:t>
            </a:r>
            <a:r>
              <a:rPr lang="en-AU" i="1" dirty="0"/>
              <a:t>, meaning ‘duty’. </a:t>
            </a:r>
            <a:r>
              <a:rPr lang="en-AU" b="1" i="1" dirty="0"/>
              <a:t>Deontological theories are </a:t>
            </a:r>
            <a:r>
              <a:rPr lang="en-AU" dirty="0"/>
              <a:t>based on duties and rights. In many cases, these duties are set down as rules that must be followed regardless of the circumstances or the consequences.</a:t>
            </a:r>
          </a:p>
          <a:p>
            <a:endParaRPr lang="en-AU" b="1" dirty="0"/>
          </a:p>
          <a:p>
            <a:r>
              <a:rPr lang="en-AU" i="1" dirty="0"/>
              <a:t>Duties are activities that a person is </a:t>
            </a:r>
            <a:r>
              <a:rPr lang="en-AU" dirty="0"/>
              <a:t>expected to perform. </a:t>
            </a:r>
            <a:r>
              <a:rPr lang="en-AU" i="1" dirty="0"/>
              <a:t>Rights are behaviours that a person expects of others.  </a:t>
            </a:r>
            <a:r>
              <a:rPr lang="en-AU" dirty="0"/>
              <a:t>Duties and rights are like two sides of a coin. For example, an accountant has a duty to look after a client’s interests, while the client has a right to the accountant’s best efforts.</a:t>
            </a:r>
            <a:endParaRPr lang="en-US" b="1" dirty="0"/>
          </a:p>
          <a:p>
            <a:endParaRPr lang="en-US" b="1" dirty="0"/>
          </a:p>
          <a:p>
            <a:r>
              <a:rPr lang="en-US" b="1" dirty="0"/>
              <a:t>Deontological principles</a:t>
            </a:r>
            <a:r>
              <a:rPr lang="en-US" dirty="0"/>
              <a:t> – consist of sets of rules.  These rules are based on rights or justice and are the guide to ethical decision making.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2596674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039983" y="430439"/>
            <a:ext cx="10515600" cy="1325563"/>
          </a:xfrm>
          <a:noFill/>
        </p:spPr>
        <p:txBody>
          <a:bodyPr vert="horz" lIns="92075" tIns="46038" rIns="92075" bIns="46038" rtlCol="0" anchor="ctr">
            <a:normAutofit/>
          </a:bodyPr>
          <a:lstStyle/>
          <a:p>
            <a:pPr eaLnBrk="1" hangingPunct="1"/>
            <a:r>
              <a:rPr lang="en-US" dirty="0" smtClean="0">
                <a:ea typeface="ＭＳ Ｐゴシック" pitchFamily="-106" charset="-128"/>
              </a:rPr>
              <a:t>Focus on Duties, Obligations, Principles </a:t>
            </a:r>
            <a:r>
              <a:rPr lang="en-US" sz="3200" dirty="0">
                <a:ea typeface="ＭＳ Ｐゴシック" pitchFamily="-106" charset="-128"/>
              </a:rPr>
              <a:t>(Deontological Theories)</a:t>
            </a:r>
          </a:p>
        </p:txBody>
      </p:sp>
      <p:sp>
        <p:nvSpPr>
          <p:cNvPr id="33795" name="Rectangle 3"/>
          <p:cNvSpPr>
            <a:spLocks noGrp="1" noChangeArrowheads="1"/>
          </p:cNvSpPr>
          <p:nvPr>
            <p:ph idx="1"/>
          </p:nvPr>
        </p:nvSpPr>
        <p:spPr>
          <a:xfrm>
            <a:off x="1775520" y="1484784"/>
            <a:ext cx="9001000" cy="5256584"/>
          </a:xfrm>
        </p:spPr>
        <p:txBody>
          <a:bodyPr vert="horz" lIns="92075" tIns="46038" rIns="92075" bIns="46038" rtlCol="0">
            <a:normAutofit/>
          </a:bodyPr>
          <a:lstStyle/>
          <a:p>
            <a:pPr eaLnBrk="1" hangingPunct="1"/>
            <a:endParaRPr lang="en-US" dirty="0">
              <a:ea typeface="ＭＳ Ｐゴシック" pitchFamily="-106" charset="-128"/>
            </a:endParaRPr>
          </a:p>
          <a:p>
            <a:pPr eaLnBrk="1" hangingPunct="1"/>
            <a:r>
              <a:rPr lang="en-US" dirty="0">
                <a:ea typeface="ＭＳ Ｐゴシック" pitchFamily="-106" charset="-128"/>
              </a:rPr>
              <a:t>Decisions based upon abstract universal principles: honesty, promise-keeping, fairness, rights, justice, respect</a:t>
            </a:r>
          </a:p>
          <a:p>
            <a:pPr eaLnBrk="1" hangingPunct="1"/>
            <a:endParaRPr lang="en-US" dirty="0">
              <a:ea typeface="ＭＳ Ｐゴシック" pitchFamily="-106" charset="-128"/>
            </a:endParaRPr>
          </a:p>
          <a:p>
            <a:pPr eaLnBrk="1" hangingPunct="1"/>
            <a:r>
              <a:rPr lang="en-US" dirty="0">
                <a:ea typeface="ＭＳ Ｐゴシック" pitchFamily="-106" charset="-128"/>
              </a:rPr>
              <a:t>Focus on doing what’s “right” (consistent with these principles) rather than doing what will maximize societal welfare (as in utilitarianism)</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362998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981200" y="116632"/>
            <a:ext cx="8229600" cy="1152128"/>
          </a:xfrm>
        </p:spPr>
        <p:txBody>
          <a:bodyPr/>
          <a:lstStyle/>
          <a:p>
            <a:pPr eaLnBrk="1" hangingPunct="1"/>
            <a:r>
              <a:rPr lang="en-US" dirty="0" smtClean="0">
                <a:ea typeface="ＭＳ Ｐゴシック" pitchFamily="-106" charset="-128"/>
              </a:rPr>
              <a:t>Classic Train example	</a:t>
            </a:r>
          </a:p>
        </p:txBody>
      </p:sp>
      <p:sp>
        <p:nvSpPr>
          <p:cNvPr id="29699" name="Content Placeholder 2"/>
          <p:cNvSpPr>
            <a:spLocks noGrp="1"/>
          </p:cNvSpPr>
          <p:nvPr>
            <p:ph idx="1"/>
          </p:nvPr>
        </p:nvSpPr>
        <p:spPr>
          <a:xfrm>
            <a:off x="1775520" y="1196752"/>
            <a:ext cx="6408712" cy="5661248"/>
          </a:xfrm>
        </p:spPr>
        <p:txBody>
          <a:bodyPr/>
          <a:lstStyle/>
          <a:p>
            <a:pPr marL="0" indent="0">
              <a:buNone/>
            </a:pPr>
            <a:r>
              <a:rPr lang="en-US" dirty="0" smtClean="0">
                <a:ea typeface="ＭＳ Ｐゴシック" pitchFamily="-106" charset="-128"/>
              </a:rPr>
              <a:t>A runaway train is hurtling down the tracks towards 5 people who will be killed if it proceeds on its present course. You can save these 5 by diverting the train onto a different set of tracks, one that has only 1 person on it, but if you do this that person will be killed.</a:t>
            </a:r>
          </a:p>
          <a:p>
            <a:pPr marL="0" indent="0">
              <a:buNone/>
            </a:pPr>
            <a:r>
              <a:rPr lang="en-US" i="1" dirty="0" smtClean="0">
                <a:solidFill>
                  <a:srgbClr val="330F42"/>
                </a:solidFill>
                <a:ea typeface="ＭＳ Ｐゴシック" pitchFamily="-106" charset="-128"/>
              </a:rPr>
              <a:t>Q: Should you turn the train to prevent 5 deaths at the cost of 1?</a:t>
            </a:r>
            <a:r>
              <a:rPr lang="en-US" sz="2400" i="1" dirty="0">
                <a:solidFill>
                  <a:srgbClr val="330F42"/>
                </a:solidFill>
                <a:ea typeface="ＭＳ Ｐゴシック" pitchFamily="-106" charset="-128"/>
              </a:rPr>
              <a:t> </a:t>
            </a:r>
            <a:r>
              <a:rPr lang="en-US" sz="2400" dirty="0">
                <a:solidFill>
                  <a:srgbClr val="FF0000"/>
                </a:solidFill>
                <a:ea typeface="ＭＳ Ｐゴシック" pitchFamily="-106" charset="-128"/>
              </a:rPr>
              <a:t>  </a:t>
            </a:r>
          </a:p>
        </p:txBody>
      </p:sp>
      <p:pic>
        <p:nvPicPr>
          <p:cNvPr id="29700" name="Picture 3" descr="trolley problem 1.gif"/>
          <p:cNvPicPr>
            <a:picLocks noChangeAspect="1"/>
          </p:cNvPicPr>
          <p:nvPr/>
        </p:nvPicPr>
        <p:blipFill>
          <a:blip r:embed="rId3" cstate="print"/>
          <a:srcRect/>
          <a:stretch>
            <a:fillRect/>
          </a:stretch>
        </p:blipFill>
        <p:spPr bwMode="auto">
          <a:xfrm>
            <a:off x="7968208" y="2590800"/>
            <a:ext cx="2699792" cy="1981200"/>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26143503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81200" y="209550"/>
            <a:ext cx="8686800" cy="1085850"/>
          </a:xfrm>
        </p:spPr>
        <p:txBody>
          <a:bodyPr/>
          <a:lstStyle/>
          <a:p>
            <a:pPr eaLnBrk="1" hangingPunct="1"/>
            <a:r>
              <a:rPr lang="en-US" dirty="0" smtClean="0">
                <a:ea typeface="ＭＳ Ｐゴシック" pitchFamily="-106" charset="-128"/>
              </a:rPr>
              <a:t>Ethical rules (simplified)</a:t>
            </a:r>
          </a:p>
        </p:txBody>
      </p:sp>
      <p:sp>
        <p:nvSpPr>
          <p:cNvPr id="34819" name="Rectangle 3"/>
          <p:cNvSpPr>
            <a:spLocks noGrp="1" noChangeArrowheads="1"/>
          </p:cNvSpPr>
          <p:nvPr>
            <p:ph idx="1"/>
          </p:nvPr>
        </p:nvSpPr>
        <p:spPr>
          <a:xfrm>
            <a:off x="1752600" y="1676400"/>
            <a:ext cx="7848600" cy="4724400"/>
          </a:xfrm>
        </p:spPr>
        <p:txBody>
          <a:bodyPr/>
          <a:lstStyle/>
          <a:p>
            <a:pPr eaLnBrk="1" hangingPunct="1">
              <a:lnSpc>
                <a:spcPct val="90000"/>
              </a:lnSpc>
            </a:pPr>
            <a:r>
              <a:rPr lang="en-US" dirty="0">
                <a:ea typeface="ＭＳ Ｐゴシック" pitchFamily="-106" charset="-128"/>
              </a:rPr>
              <a:t> </a:t>
            </a:r>
            <a:r>
              <a:rPr lang="en-US" sz="2400" dirty="0">
                <a:ea typeface="ＭＳ Ｐゴシック" pitchFamily="-106" charset="-128"/>
              </a:rPr>
              <a:t>Kant’s categorical imperative (universal rule)</a:t>
            </a:r>
          </a:p>
          <a:p>
            <a:pPr lvl="1" eaLnBrk="1" hangingPunct="1">
              <a:lnSpc>
                <a:spcPct val="90000"/>
              </a:lnSpc>
            </a:pPr>
            <a:r>
              <a:rPr lang="en-US" sz="2000" dirty="0">
                <a:ea typeface="ＭＳ Ｐゴシック" pitchFamily="-106" charset="-128"/>
              </a:rPr>
              <a:t>“What kind of world would it be if everyone behaved this way?”  “Would I want to live in that world?”</a:t>
            </a:r>
          </a:p>
          <a:p>
            <a:pPr eaLnBrk="1" hangingPunct="1">
              <a:lnSpc>
                <a:spcPct val="90000"/>
              </a:lnSpc>
            </a:pPr>
            <a:endParaRPr lang="en-US" sz="2400" dirty="0">
              <a:ea typeface="ＭＳ Ｐゴシック" pitchFamily="-106" charset="-128"/>
            </a:endParaRPr>
          </a:p>
          <a:p>
            <a:pPr eaLnBrk="1" hangingPunct="1">
              <a:lnSpc>
                <a:spcPct val="90000"/>
              </a:lnSpc>
            </a:pPr>
            <a:r>
              <a:rPr lang="en-US" sz="2400" dirty="0">
                <a:ea typeface="ＭＳ Ｐゴシック" pitchFamily="-106" charset="-128"/>
              </a:rPr>
              <a:t>Rawls’ veil of ignorance – for deciding what’s fair</a:t>
            </a:r>
          </a:p>
          <a:p>
            <a:pPr lvl="1" eaLnBrk="1" hangingPunct="1">
              <a:lnSpc>
                <a:spcPct val="90000"/>
              </a:lnSpc>
            </a:pPr>
            <a:r>
              <a:rPr lang="en-US" sz="2000" dirty="0">
                <a:ea typeface="ＭＳ Ｐゴシック" pitchFamily="-106" charset="-128"/>
              </a:rPr>
              <a:t>“What would your decision be, if decision makers knew nothing about their identities or status?</a:t>
            </a:r>
            <a:r>
              <a:rPr lang="en-US" dirty="0">
                <a:ea typeface="ＭＳ Ｐゴシック" pitchFamily="-106" charset="-128"/>
              </a:rPr>
              <a:t>”</a:t>
            </a:r>
          </a:p>
          <a:p>
            <a:pPr eaLnBrk="1" hangingPunct="1">
              <a:lnSpc>
                <a:spcPct val="90000"/>
              </a:lnSpc>
            </a:pPr>
            <a:endParaRPr lang="en-US" sz="2400" dirty="0">
              <a:ea typeface="ＭＳ Ｐゴシック" pitchFamily="-106" charset="-128"/>
            </a:endParaRPr>
          </a:p>
          <a:p>
            <a:pPr eaLnBrk="1" hangingPunct="1">
              <a:lnSpc>
                <a:spcPct val="90000"/>
              </a:lnSpc>
            </a:pPr>
            <a:r>
              <a:rPr lang="en-US" sz="2400" dirty="0">
                <a:ea typeface="ＭＳ Ｐゴシック" pitchFamily="-106" charset="-128"/>
              </a:rPr>
              <a:t>Golden Rule </a:t>
            </a:r>
          </a:p>
          <a:p>
            <a:pPr lvl="1" eaLnBrk="1" hangingPunct="1">
              <a:lnSpc>
                <a:spcPct val="90000"/>
              </a:lnSpc>
            </a:pPr>
            <a:r>
              <a:rPr lang="en-US" sz="2000" dirty="0">
                <a:ea typeface="ＭＳ Ｐゴシック" pitchFamily="-106" charset="-128"/>
              </a:rPr>
              <a:t>“Treat others as you would have them treat you”  (</a:t>
            </a:r>
            <a:r>
              <a:rPr lang="en-US" sz="2000" i="1" dirty="0">
                <a:ea typeface="ＭＳ Ｐゴシック" pitchFamily="-106" charset="-128"/>
              </a:rPr>
              <a:t>Assumption is that both parties are ETHICAL!  An ethical person wouldn’t expect someone else to be unethical for him/her.)</a:t>
            </a:r>
            <a:endParaRPr lang="en-US" sz="2000" dirty="0">
              <a:ea typeface="ＭＳ Ｐゴシック" pitchFamily="-106" charset="-128"/>
            </a:endParaRPr>
          </a:p>
          <a:p>
            <a:pPr eaLnBrk="1" hangingPunct="1">
              <a:lnSpc>
                <a:spcPct val="90000"/>
              </a:lnSpc>
            </a:pPr>
            <a:endParaRPr lang="en-US" dirty="0">
              <a:ea typeface="ＭＳ Ｐゴシック" pitchFamily="-106" charset="-128"/>
            </a:endParaRPr>
          </a:p>
          <a:p>
            <a:pPr eaLnBrk="1" hangingPunct="1">
              <a:lnSpc>
                <a:spcPct val="90000"/>
              </a:lnSpc>
              <a:spcBef>
                <a:spcPct val="0"/>
              </a:spcBef>
              <a:buClrTx/>
              <a:buSzTx/>
              <a:buFontTx/>
              <a:buNone/>
            </a:pPr>
            <a:endParaRPr lang="en-US" dirty="0">
              <a:ea typeface="ＭＳ Ｐゴシック" pitchFamily="-106" charset="-128"/>
            </a:endParaRPr>
          </a:p>
          <a:p>
            <a:pPr eaLnBrk="1" hangingPunct="1">
              <a:lnSpc>
                <a:spcPct val="90000"/>
              </a:lnSpc>
              <a:spcBef>
                <a:spcPct val="0"/>
              </a:spcBef>
              <a:buClrTx/>
              <a:buSzTx/>
              <a:buFontTx/>
              <a:buNone/>
            </a:pPr>
            <a:endParaRPr lang="en-US" dirty="0">
              <a:ea typeface="ＭＳ Ｐゴシック" pitchFamily="-106" charset="-128"/>
            </a:endParaRPr>
          </a:p>
          <a:p>
            <a:pPr eaLnBrk="1" hangingPunct="1">
              <a:lnSpc>
                <a:spcPct val="90000"/>
              </a:lnSpc>
              <a:spcBef>
                <a:spcPct val="0"/>
              </a:spcBef>
              <a:buClrTx/>
              <a:buSzTx/>
              <a:buFontTx/>
              <a:buNone/>
            </a:pPr>
            <a:endParaRPr lang="en-US" dirty="0">
              <a:ea typeface="ＭＳ Ｐゴシック" pitchFamily="-106" charset="-128"/>
            </a:endParaRPr>
          </a:p>
          <a:p>
            <a:pPr eaLnBrk="1" hangingPunct="1">
              <a:lnSpc>
                <a:spcPct val="90000"/>
              </a:lnSpc>
              <a:spcBef>
                <a:spcPct val="0"/>
              </a:spcBef>
              <a:buClrTx/>
              <a:buSzTx/>
              <a:buFontTx/>
              <a:buNone/>
            </a:pPr>
            <a:endParaRPr lang="en-US" dirty="0" smtClean="0">
              <a:ea typeface="ＭＳ Ｐゴシック" pitchFamily="-106" charset="-128"/>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1148005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Social contract</a:t>
            </a:r>
            <a:endParaRPr lang="en-AU" dirty="0"/>
          </a:p>
        </p:txBody>
      </p:sp>
      <p:sp>
        <p:nvSpPr>
          <p:cNvPr id="3" name="Content Placeholder 2"/>
          <p:cNvSpPr>
            <a:spLocks noGrp="1"/>
          </p:cNvSpPr>
          <p:nvPr>
            <p:ph idx="1"/>
          </p:nvPr>
        </p:nvSpPr>
        <p:spPr/>
        <p:txBody>
          <a:bodyPr>
            <a:normAutofit/>
          </a:bodyPr>
          <a:lstStyle/>
          <a:p>
            <a:r>
              <a:rPr lang="en-AU" dirty="0" smtClean="0"/>
              <a:t>This class of normative ethical theory assumes there is a social contract between the individual and another entity which requires both to perform certain duties and gives to both certain rights. </a:t>
            </a:r>
          </a:p>
          <a:p>
            <a:r>
              <a:rPr lang="en-AU" dirty="0" smtClean="0"/>
              <a:t>A ‘social’ contract is an unwritten agreement based on custom and accepted without dissent. Failure to perform the duties implied by the social contract would be unethical behaviour.</a:t>
            </a:r>
            <a:endParaRPr lang="en-AU"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3052557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057400" y="304800"/>
            <a:ext cx="8458200" cy="1066800"/>
          </a:xfrm>
        </p:spPr>
        <p:txBody>
          <a:bodyPr/>
          <a:lstStyle/>
          <a:p>
            <a:pPr eaLnBrk="1" hangingPunct="1"/>
            <a:r>
              <a:rPr lang="en-US" smtClean="0">
                <a:ea typeface="ＭＳ Ｐゴシック" pitchFamily="-106" charset="-128"/>
              </a:rPr>
              <a:t>Deontological Questions</a:t>
            </a:r>
          </a:p>
        </p:txBody>
      </p:sp>
      <p:sp>
        <p:nvSpPr>
          <p:cNvPr id="17411" name="Text Box 3"/>
          <p:cNvSpPr txBox="1">
            <a:spLocks noChangeArrowheads="1"/>
          </p:cNvSpPr>
          <p:nvPr/>
        </p:nvSpPr>
        <p:spPr bwMode="auto">
          <a:xfrm>
            <a:off x="2057400" y="1524001"/>
            <a:ext cx="8077200" cy="4278313"/>
          </a:xfrm>
          <a:prstGeom prst="rect">
            <a:avLst/>
          </a:prstGeom>
          <a:noFill/>
          <a:ln w="12700">
            <a:noFill/>
            <a:miter lim="800000"/>
            <a:headEnd type="none" w="sm" len="sm"/>
            <a:tailEnd type="none" w="sm" len="sm"/>
          </a:ln>
        </p:spPr>
        <p:txBody>
          <a:bodyPr>
            <a:spAutoFit/>
          </a:bodyPr>
          <a:lstStyle/>
          <a:p>
            <a:pPr>
              <a:buClr>
                <a:schemeClr val="accent2"/>
              </a:buClr>
              <a:buSzPct val="100000"/>
              <a:buFont typeface="Wingdings" pitchFamily="-106" charset="2"/>
              <a:buChar char="§"/>
              <a:defRPr/>
            </a:pPr>
            <a:r>
              <a:rPr lang="en-US" sz="2400" dirty="0">
                <a:solidFill>
                  <a:srgbClr val="404040"/>
                </a:solidFill>
                <a:effectLst>
                  <a:outerShdw blurRad="38100" dist="38100" dir="2700000" algn="tl">
                    <a:srgbClr val="C0C0C0"/>
                  </a:outerShdw>
                </a:effectLst>
                <a:latin typeface="Rockwell" pitchFamily="-106" charset="0"/>
              </a:rPr>
              <a:t> Which values or principles apply?  </a:t>
            </a:r>
          </a:p>
          <a:p>
            <a:pPr lvl="1">
              <a:buClr>
                <a:schemeClr val="accent2"/>
              </a:buClr>
              <a:buSzPct val="100000"/>
              <a:buFont typeface="Wingdings" pitchFamily="-106" charset="2"/>
              <a:buChar char="§"/>
              <a:defRPr/>
            </a:pPr>
            <a:r>
              <a:rPr lang="en-US" sz="2000" dirty="0">
                <a:solidFill>
                  <a:srgbClr val="404040"/>
                </a:solidFill>
                <a:effectLst>
                  <a:outerShdw blurRad="38100" dist="38100" dir="2700000" algn="tl">
                    <a:srgbClr val="C0C0C0"/>
                  </a:outerShdw>
                </a:effectLst>
                <a:latin typeface="Rockwell" pitchFamily="-106" charset="0"/>
              </a:rPr>
              <a:t> Which are most important and why?</a:t>
            </a:r>
          </a:p>
          <a:p>
            <a:pPr>
              <a:buClr>
                <a:schemeClr val="accent2"/>
              </a:buClr>
              <a:buSzPct val="100000"/>
              <a:buFont typeface="Wingdings" pitchFamily="-106" charset="2"/>
              <a:buChar char="§"/>
              <a:defRPr/>
            </a:pPr>
            <a:r>
              <a:rPr lang="en-US" sz="2400" dirty="0">
                <a:solidFill>
                  <a:srgbClr val="404040"/>
                </a:solidFill>
                <a:effectLst>
                  <a:outerShdw blurRad="38100" dist="38100" dir="2700000" algn="tl">
                    <a:srgbClr val="C0C0C0"/>
                  </a:outerShdw>
                </a:effectLst>
                <a:latin typeface="Rockwell" pitchFamily="-106" charset="0"/>
              </a:rPr>
              <a:t> What are my ethical duties, obligations?</a:t>
            </a:r>
          </a:p>
          <a:p>
            <a:pPr>
              <a:buClr>
                <a:schemeClr val="accent2"/>
              </a:buClr>
              <a:buSzPct val="100000"/>
              <a:buFont typeface="Wingdings" pitchFamily="-106" charset="2"/>
              <a:buChar char="§"/>
              <a:defRPr/>
            </a:pPr>
            <a:r>
              <a:rPr lang="en-US" sz="2400" dirty="0">
                <a:solidFill>
                  <a:srgbClr val="404040"/>
                </a:solidFill>
                <a:effectLst>
                  <a:outerShdw blurRad="38100" dist="38100" dir="2700000" algn="tl">
                    <a:srgbClr val="C0C0C0"/>
                  </a:outerShdw>
                </a:effectLst>
                <a:latin typeface="Rockwell" pitchFamily="-106" charset="0"/>
              </a:rPr>
              <a:t> Have I treated others as I would want to be treated? (Golden Rule)  </a:t>
            </a:r>
          </a:p>
          <a:p>
            <a:pPr lvl="1">
              <a:buClr>
                <a:schemeClr val="accent2"/>
              </a:buClr>
              <a:buSzPct val="100000"/>
              <a:buFont typeface="Wingdings" pitchFamily="-106" charset="2"/>
              <a:buChar char="§"/>
              <a:defRPr/>
            </a:pPr>
            <a:r>
              <a:rPr lang="en-US" sz="2000" dirty="0">
                <a:solidFill>
                  <a:srgbClr val="404040"/>
                </a:solidFill>
                <a:effectLst>
                  <a:outerShdw blurRad="38100" dist="38100" dir="2700000" algn="tl">
                    <a:srgbClr val="C0C0C0"/>
                  </a:outerShdw>
                </a:effectLst>
                <a:latin typeface="Rockwell" pitchFamily="-106" charset="0"/>
              </a:rPr>
              <a:t> Have I assumed that the other(s) is ethical and responsible? </a:t>
            </a:r>
          </a:p>
          <a:p>
            <a:pPr>
              <a:buClr>
                <a:schemeClr val="accent2"/>
              </a:buClr>
              <a:buSzPct val="100000"/>
              <a:buFont typeface="Wingdings" pitchFamily="-106" charset="2"/>
              <a:buChar char="§"/>
              <a:defRPr/>
            </a:pPr>
            <a:r>
              <a:rPr lang="en-US" sz="2400" dirty="0">
                <a:solidFill>
                  <a:srgbClr val="404040"/>
                </a:solidFill>
                <a:effectLst>
                  <a:outerShdw blurRad="38100" dist="38100" dir="2700000" algn="tl">
                    <a:srgbClr val="C0C0C0"/>
                  </a:outerShdw>
                </a:effectLst>
                <a:latin typeface="Rockwell" pitchFamily="-106" charset="0"/>
              </a:rPr>
              <a:t> If everyone behaved this way, would that be acceptable? 	</a:t>
            </a:r>
          </a:p>
          <a:p>
            <a:pPr lvl="1">
              <a:buClr>
                <a:schemeClr val="accent2"/>
              </a:buClr>
              <a:buSzPct val="100000"/>
              <a:buFont typeface="Wingdings" pitchFamily="-106" charset="2"/>
              <a:buChar char="§"/>
              <a:defRPr/>
            </a:pPr>
            <a:r>
              <a:rPr lang="en-US" sz="2000" dirty="0">
                <a:solidFill>
                  <a:srgbClr val="404040"/>
                </a:solidFill>
                <a:effectLst>
                  <a:outerShdw blurRad="38100" dist="38100" dir="2700000" algn="tl">
                    <a:srgbClr val="C0C0C0"/>
                  </a:outerShdw>
                </a:effectLst>
                <a:latin typeface="Rockwell" pitchFamily="-106" charset="0"/>
              </a:rPr>
              <a:t> Would I want to live in that world?  (Kant’s categorical imperative) </a:t>
            </a:r>
          </a:p>
          <a:p>
            <a:pPr>
              <a:buClr>
                <a:schemeClr val="accent2"/>
              </a:buClr>
              <a:buSzPct val="100000"/>
              <a:buFont typeface="Wingdings" pitchFamily="-106" charset="2"/>
              <a:buChar char="§"/>
              <a:defRPr/>
            </a:pPr>
            <a:r>
              <a:rPr lang="en-US" sz="2400" dirty="0">
                <a:solidFill>
                  <a:srgbClr val="404040"/>
                </a:solidFill>
                <a:effectLst>
                  <a:outerShdw blurRad="38100" dist="38100" dir="2700000" algn="tl">
                    <a:srgbClr val="C0C0C0"/>
                  </a:outerShdw>
                </a:effectLst>
                <a:latin typeface="Rockwell" pitchFamily="-106" charset="0"/>
              </a:rPr>
              <a:t> What would be a fair action if identities were unknown? (Rawls’ veil of ignorance)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25996590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91788" y="372608"/>
            <a:ext cx="10515600" cy="1325563"/>
          </a:xfrm>
          <a:noFill/>
        </p:spPr>
        <p:txBody>
          <a:bodyPr vert="horz" lIns="92075" tIns="46038" rIns="92075" bIns="46038" rtlCol="0" anchor="ctr">
            <a:normAutofit/>
          </a:bodyPr>
          <a:lstStyle/>
          <a:p>
            <a:pPr eaLnBrk="1" hangingPunct="1"/>
            <a:r>
              <a:rPr lang="en-US" sz="3200" dirty="0" smtClean="0">
                <a:ea typeface="ＭＳ Ｐゴシック" pitchFamily="-106" charset="-128"/>
              </a:rPr>
              <a:t>Focus </a:t>
            </a:r>
            <a:r>
              <a:rPr lang="en-US" sz="3200" dirty="0">
                <a:ea typeface="ＭＳ Ｐゴシック" pitchFamily="-106" charset="-128"/>
              </a:rPr>
              <a:t>on Duties, Obligations, Principles (Deontological Theories)</a:t>
            </a:r>
          </a:p>
        </p:txBody>
      </p:sp>
      <p:sp>
        <p:nvSpPr>
          <p:cNvPr id="36867" name="Rectangle 3"/>
          <p:cNvSpPr>
            <a:spLocks noGrp="1" noChangeArrowheads="1"/>
          </p:cNvSpPr>
          <p:nvPr>
            <p:ph idx="1"/>
          </p:nvPr>
        </p:nvSpPr>
        <p:spPr>
          <a:xfrm>
            <a:off x="2209800" y="1828800"/>
            <a:ext cx="6400800" cy="3886200"/>
          </a:xfrm>
        </p:spPr>
        <p:txBody>
          <a:bodyPr vert="horz" lIns="92075" tIns="46038" rIns="92075" bIns="46038" rtlCol="0">
            <a:normAutofit/>
          </a:bodyPr>
          <a:lstStyle/>
          <a:p>
            <a:pPr eaLnBrk="1" hangingPunct="1"/>
            <a:r>
              <a:rPr lang="en-US" dirty="0" smtClean="0">
                <a:ea typeface="ＭＳ Ｐゴシック" pitchFamily="-106" charset="-128"/>
              </a:rPr>
              <a:t>Advantages</a:t>
            </a:r>
          </a:p>
          <a:p>
            <a:pPr lvl="1" eaLnBrk="1" hangingPunct="1"/>
            <a:r>
              <a:rPr lang="en-US" dirty="0" smtClean="0">
                <a:ea typeface="ＭＳ Ｐゴシック" pitchFamily="-106" charset="-128"/>
              </a:rPr>
              <a:t>Rights approach found in public policy debates (e.g., abortion)</a:t>
            </a:r>
          </a:p>
          <a:p>
            <a:pPr eaLnBrk="1" hangingPunct="1"/>
            <a:r>
              <a:rPr lang="en-US" dirty="0" smtClean="0">
                <a:ea typeface="ＭＳ Ｐゴシック" pitchFamily="-106" charset="-128"/>
              </a:rPr>
              <a:t>Challenges</a:t>
            </a:r>
          </a:p>
          <a:p>
            <a:pPr lvl="1" eaLnBrk="1" hangingPunct="1"/>
            <a:r>
              <a:rPr lang="en-US" dirty="0" smtClean="0">
                <a:ea typeface="ＭＳ Ｐゴシック" pitchFamily="-106" charset="-128"/>
              </a:rPr>
              <a:t>Determining rule, principle, or right to follow: Golden rule, Kant’s maxim</a:t>
            </a:r>
          </a:p>
          <a:p>
            <a:pPr lvl="1" eaLnBrk="1" hangingPunct="1"/>
            <a:r>
              <a:rPr lang="en-US" dirty="0" smtClean="0">
                <a:ea typeface="ＭＳ Ｐゴシック" pitchFamily="-106" charset="-128"/>
              </a:rPr>
              <a:t>Deciding which takes precedence</a:t>
            </a:r>
          </a:p>
          <a:p>
            <a:pPr lvl="1" eaLnBrk="1" hangingPunct="1"/>
            <a:r>
              <a:rPr lang="en-US" dirty="0" smtClean="0">
                <a:ea typeface="ＭＳ Ｐゴシック" pitchFamily="-106" charset="-128"/>
              </a:rPr>
              <a:t>Reconciling deontological and </a:t>
            </a:r>
            <a:r>
              <a:rPr lang="en-US" dirty="0" err="1" smtClean="0">
                <a:ea typeface="ＭＳ Ｐゴシック" pitchFamily="-106" charset="-128"/>
              </a:rPr>
              <a:t>consequentialist</a:t>
            </a:r>
            <a:r>
              <a:rPr lang="en-US" dirty="0" smtClean="0">
                <a:ea typeface="ＭＳ Ｐゴシック" pitchFamily="-106" charset="-128"/>
              </a:rPr>
              <a:t> approaches when they conflict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3011756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Virtue ethics</a:t>
            </a:r>
            <a:endParaRPr lang="en-US" dirty="0"/>
          </a:p>
        </p:txBody>
      </p:sp>
      <p:sp>
        <p:nvSpPr>
          <p:cNvPr id="3" name="Content Placeholder 2"/>
          <p:cNvSpPr>
            <a:spLocks noGrp="1"/>
          </p:cNvSpPr>
          <p:nvPr>
            <p:ph idx="1"/>
          </p:nvPr>
        </p:nvSpPr>
        <p:spPr/>
        <p:txBody>
          <a:bodyPr>
            <a:normAutofit fontScale="70000" lnSpcReduction="20000"/>
          </a:bodyPr>
          <a:lstStyle/>
          <a:p>
            <a:r>
              <a:rPr lang="en-AU" b="1" dirty="0">
                <a:cs typeface="Times New Roman" pitchFamily="18" charset="0"/>
              </a:rPr>
              <a:t>Virtue ethics </a:t>
            </a:r>
            <a:r>
              <a:rPr lang="en-AU" dirty="0">
                <a:cs typeface="Times New Roman" pitchFamily="18" charset="0"/>
              </a:rPr>
              <a:t>posits that “What is moral in a given situation is what a mature person with good moral character would deem appropriate”.</a:t>
            </a:r>
          </a:p>
          <a:p>
            <a:endParaRPr lang="en-AU" dirty="0">
              <a:cs typeface="Times New Roman" pitchFamily="18" charset="0"/>
            </a:endParaRPr>
          </a:p>
          <a:p>
            <a:r>
              <a:rPr lang="en-AU" dirty="0">
                <a:cs typeface="Times New Roman" pitchFamily="18" charset="0"/>
              </a:rPr>
              <a:t>Integrity as a quality is widely seen as being a trait of a person who is trustworthy - honest, honourable and reliable.</a:t>
            </a:r>
          </a:p>
          <a:p>
            <a:r>
              <a:rPr lang="en-AU" dirty="0">
                <a:cs typeface="Times New Roman" pitchFamily="18" charset="0"/>
              </a:rPr>
              <a:t>  </a:t>
            </a:r>
          </a:p>
          <a:p>
            <a:r>
              <a:rPr lang="en-AU" dirty="0" err="1">
                <a:cs typeface="Times New Roman" pitchFamily="18" charset="0"/>
              </a:rPr>
              <a:t>Windal</a:t>
            </a:r>
            <a:r>
              <a:rPr lang="en-AU" dirty="0">
                <a:cs typeface="Times New Roman" pitchFamily="18" charset="0"/>
              </a:rPr>
              <a:t> (1990, p. 26) </a:t>
            </a:r>
            <a:r>
              <a:rPr lang="en-AU" b="1" dirty="0">
                <a:cs typeface="Times New Roman" pitchFamily="18" charset="0"/>
              </a:rPr>
              <a:t>‘integrity is an element of character and is essential to the maintenance of public trust’.</a:t>
            </a:r>
          </a:p>
          <a:p>
            <a:r>
              <a:rPr lang="en-AU" dirty="0">
                <a:cs typeface="Times New Roman" pitchFamily="18" charset="0"/>
              </a:rPr>
              <a:t> Courage is an important aspect of integrity.  </a:t>
            </a:r>
          </a:p>
          <a:p>
            <a:r>
              <a:rPr lang="en-AU" dirty="0">
                <a:cs typeface="Times New Roman" pitchFamily="18" charset="0"/>
              </a:rPr>
              <a:t>Integrity without the strength of character to pursue one’ convictions could result in inaction when action is.</a:t>
            </a:r>
          </a:p>
          <a:p>
            <a:r>
              <a:rPr lang="en-AU" dirty="0">
                <a:cs typeface="Times New Roman" pitchFamily="18" charset="0"/>
              </a:rPr>
              <a:t> </a:t>
            </a:r>
          </a:p>
          <a:p>
            <a:r>
              <a:rPr lang="en-AU" dirty="0">
                <a:cs typeface="Times New Roman" pitchFamily="18" charset="0"/>
              </a:rPr>
              <a:t>Other virtues include – truthfulness, trust, fairness, tolerance, empathy, self-control and civility, moral leadership</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2777611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7528" y="1136502"/>
            <a:ext cx="8363272" cy="5721499"/>
          </a:xfrm>
        </p:spPr>
        <p:txBody>
          <a:bodyPr>
            <a:normAutofit/>
          </a:bodyPr>
          <a:lstStyle/>
          <a:p>
            <a:r>
              <a:rPr lang="en-US" dirty="0"/>
              <a:t>For example, a consequentialist may argue that lying is wrong because of the negative consequences produced by lying—though a consequentialist may allow that certain foreseeable consequences might make some lying ("white lies") acceptable. A deontologist might argue that lying is </a:t>
            </a:r>
            <a:r>
              <a:rPr lang="en-US" i="1" dirty="0"/>
              <a:t>always</a:t>
            </a:r>
            <a:r>
              <a:rPr lang="en-US" dirty="0"/>
              <a:t> wrong, regardless of any potential "good" that might come from lying. A virtue ethicist, however, would focus less on lying in any particular instance and instead consider what a decision to tell a lie or not tell a lie said about one's character and moral behavior. As such, the morality of lying would be determined on a case-by-case basis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34999577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22863" y="430440"/>
            <a:ext cx="10515600" cy="1325563"/>
          </a:xfrm>
          <a:noFill/>
        </p:spPr>
        <p:txBody>
          <a:bodyPr vert="horz" lIns="92075" tIns="46038" rIns="92075" bIns="46038" rtlCol="0" anchor="ctr">
            <a:normAutofit/>
          </a:bodyPr>
          <a:lstStyle/>
          <a:p>
            <a:pPr eaLnBrk="1" hangingPunct="1"/>
            <a:r>
              <a:rPr lang="en-US" dirty="0" smtClean="0">
                <a:ea typeface="ＭＳ Ｐゴシック" pitchFamily="-106" charset="-128"/>
              </a:rPr>
              <a:t>Focus on Integrity</a:t>
            </a:r>
            <a:br>
              <a:rPr lang="en-US" dirty="0" smtClean="0">
                <a:ea typeface="ＭＳ Ｐゴシック" pitchFamily="-106" charset="-128"/>
              </a:rPr>
            </a:br>
            <a:r>
              <a:rPr lang="en-US" sz="2800" dirty="0">
                <a:ea typeface="ＭＳ Ｐゴシック" pitchFamily="-106" charset="-128"/>
              </a:rPr>
              <a:t>(Virtue Ethics)</a:t>
            </a:r>
          </a:p>
        </p:txBody>
      </p:sp>
      <p:sp>
        <p:nvSpPr>
          <p:cNvPr id="37891" name="Rectangle 3"/>
          <p:cNvSpPr>
            <a:spLocks noGrp="1" noChangeArrowheads="1"/>
          </p:cNvSpPr>
          <p:nvPr>
            <p:ph idx="1"/>
          </p:nvPr>
        </p:nvSpPr>
        <p:spPr>
          <a:xfrm>
            <a:off x="2057400" y="1981200"/>
            <a:ext cx="7391400" cy="3657600"/>
          </a:xfrm>
        </p:spPr>
        <p:txBody>
          <a:bodyPr vert="horz" lIns="92075" tIns="46038" rIns="92075" bIns="46038" rtlCol="0">
            <a:normAutofit/>
          </a:bodyPr>
          <a:lstStyle/>
          <a:p>
            <a:pPr eaLnBrk="1" hangingPunct="1"/>
            <a:r>
              <a:rPr lang="en-US" dirty="0">
                <a:ea typeface="ＭＳ Ｐゴシック" pitchFamily="-106" charset="-128"/>
              </a:rPr>
              <a:t>Focus on integrity of moral actor rather than the act </a:t>
            </a:r>
          </a:p>
          <a:p>
            <a:pPr lvl="1" eaLnBrk="1" hangingPunct="1"/>
            <a:r>
              <a:rPr lang="en-US" dirty="0">
                <a:ea typeface="ＭＳ Ｐゴシック" pitchFamily="-106" charset="-128"/>
              </a:rPr>
              <a:t>Considers character, motivations, intentions</a:t>
            </a:r>
          </a:p>
          <a:p>
            <a:pPr lvl="1" eaLnBrk="1" hangingPunct="1"/>
            <a:r>
              <a:rPr lang="en-US" dirty="0">
                <a:ea typeface="ＭＳ Ｐゴシック" pitchFamily="-106" charset="-128"/>
              </a:rPr>
              <a:t>Character defined by one’s community</a:t>
            </a:r>
          </a:p>
          <a:p>
            <a:pPr marL="233363" lvl="2" indent="-233363"/>
            <a:endParaRPr lang="en-US" sz="2800" dirty="0">
              <a:ea typeface="ＭＳ Ｐゴシック" pitchFamily="-106" charset="-128"/>
            </a:endParaRPr>
          </a:p>
          <a:p>
            <a:pPr marL="233363" lvl="2" indent="-233363"/>
            <a:r>
              <a:rPr lang="en-US" sz="2800" dirty="0">
                <a:ea typeface="ＭＳ Ｐゴシック" pitchFamily="-106" charset="-128"/>
              </a:rPr>
              <a:t>Need to identify relevant community</a:t>
            </a:r>
          </a:p>
          <a:p>
            <a:pPr marL="233363" lvl="2" indent="-233363"/>
            <a:endParaRPr lang="en-US" sz="2800" dirty="0">
              <a:ea typeface="ＭＳ Ｐゴシック" pitchFamily="-106" charset="-128"/>
            </a:endParaRPr>
          </a:p>
          <a:p>
            <a:pPr marL="233363" lvl="2" indent="-233363"/>
            <a:endParaRPr lang="en-US" sz="2800" dirty="0">
              <a:ea typeface="ＭＳ Ｐゴシック" pitchFamily="-106" charset="-128"/>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1378992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438400" y="381000"/>
            <a:ext cx="8077200" cy="704850"/>
          </a:xfrm>
        </p:spPr>
        <p:txBody>
          <a:bodyPr>
            <a:normAutofit fontScale="90000"/>
          </a:bodyPr>
          <a:lstStyle/>
          <a:p>
            <a:pPr eaLnBrk="1" hangingPunct="1"/>
            <a:r>
              <a:rPr lang="en-US" smtClean="0">
                <a:ea typeface="ＭＳ Ｐゴシック" pitchFamily="-106" charset="-128"/>
              </a:rPr>
              <a:t>Virtue Ethics Questions</a:t>
            </a:r>
            <a:r>
              <a:rPr lang="en-US" smtClean="0">
                <a:latin typeface="Arial Rounded MT Bold" pitchFamily="34" charset="0"/>
                <a:ea typeface="ＭＳ Ｐゴシック" pitchFamily="-106" charset="-128"/>
              </a:rPr>
              <a:t/>
            </a:r>
            <a:br>
              <a:rPr lang="en-US" smtClean="0">
                <a:latin typeface="Arial Rounded MT Bold" pitchFamily="34" charset="0"/>
                <a:ea typeface="ＭＳ Ｐゴシック" pitchFamily="-106" charset="-128"/>
              </a:rPr>
            </a:br>
            <a:endParaRPr lang="en-US" smtClean="0">
              <a:ea typeface="ＭＳ Ｐゴシック" pitchFamily="-106" charset="-128"/>
            </a:endParaRPr>
          </a:p>
        </p:txBody>
      </p:sp>
      <p:sp>
        <p:nvSpPr>
          <p:cNvPr id="21507" name="Text Box 3"/>
          <p:cNvSpPr txBox="1">
            <a:spLocks noChangeArrowheads="1"/>
          </p:cNvSpPr>
          <p:nvPr/>
        </p:nvSpPr>
        <p:spPr bwMode="auto">
          <a:xfrm>
            <a:off x="3108326" y="1981200"/>
            <a:ext cx="7153275" cy="579438"/>
          </a:xfrm>
          <a:prstGeom prst="rect">
            <a:avLst/>
          </a:prstGeom>
          <a:noFill/>
          <a:ln w="12700">
            <a:noFill/>
            <a:miter lim="800000"/>
            <a:headEnd type="none" w="sm" len="sm"/>
            <a:tailEnd type="none" w="sm" len="sm"/>
          </a:ln>
        </p:spPr>
        <p:txBody>
          <a:bodyPr>
            <a:spAutoFit/>
          </a:bodyPr>
          <a:lstStyle/>
          <a:p>
            <a:pPr>
              <a:defRPr/>
            </a:pPr>
            <a:endParaRPr lang="en-US" sz="3200">
              <a:latin typeface="Times New Roman" pitchFamily="-108" charset="0"/>
              <a:ea typeface="ＭＳ Ｐゴシック" pitchFamily="-108" charset="-128"/>
            </a:endParaRPr>
          </a:p>
        </p:txBody>
      </p:sp>
      <p:sp>
        <p:nvSpPr>
          <p:cNvPr id="21508" name="Text Box 4"/>
          <p:cNvSpPr txBox="1">
            <a:spLocks noChangeArrowheads="1"/>
          </p:cNvSpPr>
          <p:nvPr/>
        </p:nvSpPr>
        <p:spPr bwMode="auto">
          <a:xfrm>
            <a:off x="2133600" y="1600201"/>
            <a:ext cx="7543800" cy="5940425"/>
          </a:xfrm>
          <a:prstGeom prst="rect">
            <a:avLst/>
          </a:prstGeom>
          <a:noFill/>
          <a:ln w="12700">
            <a:noFill/>
            <a:miter lim="800000"/>
            <a:headEnd type="none" w="sm" len="sm"/>
            <a:tailEnd type="none" w="sm" len="sm"/>
          </a:ln>
        </p:spPr>
        <p:txBody>
          <a:bodyPr>
            <a:spAutoFit/>
          </a:bodyPr>
          <a:lstStyle/>
          <a:p>
            <a:pPr>
              <a:buClr>
                <a:schemeClr val="accent2"/>
              </a:buClr>
              <a:buFont typeface="Wingdings" pitchFamily="-106" charset="2"/>
              <a:buChar char="§"/>
              <a:defRPr/>
            </a:pPr>
            <a:r>
              <a:rPr lang="en-US" sz="2400">
                <a:solidFill>
                  <a:srgbClr val="595959"/>
                </a:solidFill>
                <a:effectLst>
                  <a:outerShdw blurRad="38100" dist="38100" dir="2700000" algn="tl">
                    <a:srgbClr val="C0C0C0"/>
                  </a:outerShdw>
                </a:effectLst>
                <a:latin typeface="Rockwell" pitchFamily="-106" charset="0"/>
              </a:rPr>
              <a:t> What does it mean to be a person of integrity in this situation, profession, etc.?  </a:t>
            </a:r>
          </a:p>
          <a:p>
            <a:pPr>
              <a:buClr>
                <a:schemeClr val="accent2"/>
              </a:buClr>
              <a:buFont typeface="Wingdings" pitchFamily="-106" charset="2"/>
              <a:buChar char="§"/>
              <a:defRPr/>
            </a:pPr>
            <a:r>
              <a:rPr lang="en-US" sz="2400">
                <a:solidFill>
                  <a:srgbClr val="595959"/>
                </a:solidFill>
                <a:effectLst>
                  <a:outerShdw blurRad="38100" dist="38100" dir="2700000" algn="tl">
                    <a:srgbClr val="C0C0C0"/>
                  </a:outerShdw>
                </a:effectLst>
                <a:latin typeface="Rockwell" pitchFamily="-106" charset="0"/>
              </a:rPr>
              <a:t> What ethical community would hold me to the highest ethical standards?   </a:t>
            </a:r>
          </a:p>
          <a:p>
            <a:pPr lvl="1">
              <a:buClr>
                <a:schemeClr val="accent2"/>
              </a:buClr>
              <a:buFont typeface="Wingdings" pitchFamily="-106" charset="2"/>
              <a:buChar char="§"/>
              <a:defRPr/>
            </a:pPr>
            <a:r>
              <a:rPr lang="en-US" sz="2400">
                <a:solidFill>
                  <a:srgbClr val="595959"/>
                </a:solidFill>
                <a:effectLst>
                  <a:outerShdw blurRad="38100" dist="38100" dir="2700000" algn="tl">
                    <a:srgbClr val="C0C0C0"/>
                  </a:outerShdw>
                </a:effectLst>
                <a:latin typeface="Rockwell" pitchFamily="-106" charset="0"/>
              </a:rPr>
              <a:t>Do carefully developed community standards exist?</a:t>
            </a:r>
          </a:p>
          <a:p>
            <a:pPr>
              <a:buClr>
                <a:schemeClr val="accent2"/>
              </a:buClr>
              <a:buFont typeface="Wingdings" pitchFamily="-106" charset="2"/>
              <a:buChar char="§"/>
              <a:defRPr/>
            </a:pPr>
            <a:r>
              <a:rPr lang="en-US" sz="2400">
                <a:solidFill>
                  <a:srgbClr val="595959"/>
                </a:solidFill>
                <a:effectLst>
                  <a:outerShdw blurRad="38100" dist="38100" dir="2700000" algn="tl">
                    <a:srgbClr val="C0C0C0"/>
                  </a:outerShdw>
                </a:effectLst>
                <a:latin typeface="Rockwell" pitchFamily="-106" charset="0"/>
              </a:rPr>
              <a:t> What would the broader community think if this were disclosed? </a:t>
            </a:r>
            <a:r>
              <a:rPr lang="en-US" sz="2400" i="1">
                <a:solidFill>
                  <a:srgbClr val="595959"/>
                </a:solidFill>
                <a:effectLst>
                  <a:outerShdw blurRad="38100" dist="38100" dir="2700000" algn="tl">
                    <a:srgbClr val="C0C0C0"/>
                  </a:outerShdw>
                </a:effectLst>
                <a:latin typeface="Rockwell" pitchFamily="-106" charset="0"/>
              </a:rPr>
              <a:t>New York Times </a:t>
            </a:r>
            <a:r>
              <a:rPr lang="en-US" sz="2400">
                <a:solidFill>
                  <a:srgbClr val="595959"/>
                </a:solidFill>
                <a:effectLst>
                  <a:outerShdw blurRad="38100" dist="38100" dir="2700000" algn="tl">
                    <a:srgbClr val="C0C0C0"/>
                  </a:outerShdw>
                </a:effectLst>
                <a:latin typeface="Rockwell" pitchFamily="-106" charset="0"/>
              </a:rPr>
              <a:t>test?     </a:t>
            </a:r>
          </a:p>
          <a:p>
            <a:pPr>
              <a:buClr>
                <a:schemeClr val="accent2"/>
              </a:buClr>
              <a:buFont typeface="Wingdings" pitchFamily="-106" charset="2"/>
              <a:buChar char="§"/>
              <a:defRPr/>
            </a:pPr>
            <a:r>
              <a:rPr lang="en-US" sz="2400">
                <a:solidFill>
                  <a:srgbClr val="595959"/>
                </a:solidFill>
                <a:effectLst>
                  <a:outerShdw blurRad="38100" dist="38100" dir="2700000" algn="tl">
                    <a:srgbClr val="C0C0C0"/>
                  </a:outerShdw>
                </a:effectLst>
                <a:latin typeface="Rockwell" pitchFamily="-106" charset="0"/>
              </a:rPr>
              <a:t> What would my “harshest moral critic” expect me to do?</a:t>
            </a:r>
          </a:p>
          <a:p>
            <a:pPr>
              <a:buClr>
                <a:schemeClr val="accent2"/>
              </a:buClr>
              <a:buFont typeface="Wingdings" pitchFamily="-106" charset="2"/>
              <a:buChar char="§"/>
              <a:defRPr/>
            </a:pPr>
            <a:r>
              <a:rPr lang="en-US" sz="2400">
                <a:solidFill>
                  <a:srgbClr val="595959"/>
                </a:solidFill>
                <a:effectLst>
                  <a:outerShdw blurRad="38100" dist="38100" dir="2700000" algn="tl">
                    <a:srgbClr val="C0C0C0"/>
                  </a:outerShdw>
                </a:effectLst>
                <a:latin typeface="Rockwell" pitchFamily="-106" charset="0"/>
              </a:rPr>
              <a:t> What would my “ethical role model” expect?</a:t>
            </a:r>
          </a:p>
          <a:p>
            <a:pPr>
              <a:buClr>
                <a:schemeClr val="accent2"/>
              </a:buClr>
              <a:buFont typeface="Wingdings" pitchFamily="-106" charset="2"/>
              <a:buChar char="§"/>
              <a:defRPr/>
            </a:pPr>
            <a:r>
              <a:rPr lang="en-US" sz="2400">
                <a:solidFill>
                  <a:srgbClr val="595959"/>
                </a:solidFill>
                <a:effectLst>
                  <a:outerShdw blurRad="38100" dist="38100" dir="2700000" algn="tl">
                    <a:srgbClr val="C0C0C0"/>
                  </a:outerShdw>
                </a:effectLst>
                <a:latin typeface="Rockwell" pitchFamily="-106" charset="0"/>
              </a:rPr>
              <a:t> What do I want my professional reputation to be?</a:t>
            </a:r>
          </a:p>
          <a:p>
            <a:pPr>
              <a:defRPr/>
            </a:pPr>
            <a:r>
              <a:rPr lang="en-US" sz="3200">
                <a:effectLst>
                  <a:outerShdw blurRad="38100" dist="38100" dir="2700000" algn="tl">
                    <a:srgbClr val="C0C0C0"/>
                  </a:outerShdw>
                </a:effectLst>
                <a:latin typeface="Times New Roman" pitchFamily="-106" charset="0"/>
              </a:rPr>
              <a:t>                                                                                               </a:t>
            </a:r>
          </a:p>
          <a:p>
            <a:pPr>
              <a:defRPr/>
            </a:pPr>
            <a:endParaRPr lang="en-US" sz="3200">
              <a:effectLst>
                <a:outerShdw blurRad="38100" dist="38100" dir="2700000" algn="tl">
                  <a:srgbClr val="C0C0C0"/>
                </a:outerShdw>
              </a:effectLst>
              <a:latin typeface="Times New Roman" pitchFamily="-106" charset="0"/>
            </a:endParaRPr>
          </a:p>
          <a:p>
            <a:pPr>
              <a:defRPr/>
            </a:pPr>
            <a:endParaRPr lang="en-US">
              <a:effectLst>
                <a:outerShdw blurRad="38100" dist="38100" dir="2700000" algn="tl">
                  <a:srgbClr val="C0C0C0"/>
                </a:outerShdw>
              </a:effectLst>
              <a:latin typeface="Times New Roman" pitchFamily="-106"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2681996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209801" y="381000"/>
            <a:ext cx="7369175" cy="1219200"/>
          </a:xfrm>
        </p:spPr>
        <p:txBody>
          <a:bodyPr>
            <a:normAutofit fontScale="90000"/>
          </a:bodyPr>
          <a:lstStyle/>
          <a:p>
            <a:r>
              <a:rPr lang="en-US" smtClean="0">
                <a:ea typeface="ＭＳ Ｐゴシック" pitchFamily="-106" charset="-128"/>
              </a:rPr>
              <a:t>Virtue Ethics – </a:t>
            </a:r>
            <a:br>
              <a:rPr lang="en-US" smtClean="0">
                <a:ea typeface="ＭＳ Ｐゴシック" pitchFamily="-106" charset="-128"/>
              </a:rPr>
            </a:br>
            <a:r>
              <a:rPr lang="en-US" smtClean="0">
                <a:ea typeface="ＭＳ Ｐゴシック" pitchFamily="-106" charset="-128"/>
              </a:rPr>
              <a:t>Management as a Profession	</a:t>
            </a:r>
          </a:p>
        </p:txBody>
      </p:sp>
      <p:sp>
        <p:nvSpPr>
          <p:cNvPr id="39939" name="Content Placeholder 2"/>
          <p:cNvSpPr>
            <a:spLocks noGrp="1"/>
          </p:cNvSpPr>
          <p:nvPr>
            <p:ph idx="1"/>
          </p:nvPr>
        </p:nvSpPr>
        <p:spPr>
          <a:xfrm>
            <a:off x="2133600" y="1752600"/>
            <a:ext cx="8153400" cy="5105400"/>
          </a:xfrm>
        </p:spPr>
        <p:txBody>
          <a:bodyPr/>
          <a:lstStyle/>
          <a:p>
            <a:r>
              <a:rPr lang="en-US" sz="2400">
                <a:ea typeface="ＭＳ Ｐゴシック" pitchFamily="-106" charset="-128"/>
              </a:rPr>
              <a:t>The proposed  “Hippocratic Oath” </a:t>
            </a:r>
          </a:p>
          <a:p>
            <a:pPr lvl="1"/>
            <a:r>
              <a:rPr lang="en-US" sz="2000">
                <a:ea typeface="ＭＳ Ｐゴシック" pitchFamily="-106" charset="-128"/>
              </a:rPr>
              <a:t>Managers as agents of society – serve public interest, enhance </a:t>
            </a:r>
            <a:r>
              <a:rPr lang="en-US" sz="2000" i="1">
                <a:ea typeface="ＭＳ Ｐゴシック" pitchFamily="-106" charset="-128"/>
              </a:rPr>
              <a:t>long-term </a:t>
            </a:r>
            <a:r>
              <a:rPr lang="en-US" sz="2000">
                <a:ea typeface="ＭＳ Ｐゴシック" pitchFamily="-106" charset="-128"/>
              </a:rPr>
              <a:t>value for </a:t>
            </a:r>
            <a:r>
              <a:rPr lang="en-US" sz="2000" i="1">
                <a:ea typeface="ＭＳ Ｐゴシック" pitchFamily="-106" charset="-128"/>
              </a:rPr>
              <a:t>society</a:t>
            </a:r>
          </a:p>
          <a:p>
            <a:pPr lvl="1"/>
            <a:r>
              <a:rPr lang="en-US" sz="2000">
                <a:ea typeface="ＭＳ Ｐゴシック" pitchFamily="-106" charset="-128"/>
              </a:rPr>
              <a:t>Enterprise well-being over self-interest</a:t>
            </a:r>
          </a:p>
          <a:p>
            <a:pPr lvl="1"/>
            <a:r>
              <a:rPr lang="en-US" sz="2000">
                <a:ea typeface="ＭＳ Ｐゴシック" pitchFamily="-106" charset="-128"/>
              </a:rPr>
              <a:t>Obedience to letter/spirit of law and other contracts</a:t>
            </a:r>
          </a:p>
          <a:p>
            <a:pPr lvl="1"/>
            <a:r>
              <a:rPr lang="en-US" sz="2000">
                <a:ea typeface="ＭＳ Ｐゴシック" pitchFamily="-106" charset="-128"/>
              </a:rPr>
              <a:t>Behavior of integrity – self and others</a:t>
            </a:r>
          </a:p>
          <a:p>
            <a:pPr lvl="1"/>
            <a:r>
              <a:rPr lang="en-US" sz="2000">
                <a:ea typeface="ＭＳ Ｐゴシック" pitchFamily="-106" charset="-128"/>
              </a:rPr>
              <a:t>Accuracy and transparency in reporting outcomes &amp; processes</a:t>
            </a:r>
          </a:p>
          <a:p>
            <a:pPr lvl="1"/>
            <a:r>
              <a:rPr lang="en-US" sz="2000">
                <a:ea typeface="ＭＳ Ｐゴシック" pitchFamily="-106" charset="-128"/>
              </a:rPr>
              <a:t>Treat others with respect/fairness re: others, the powerless</a:t>
            </a:r>
          </a:p>
          <a:p>
            <a:pPr lvl="1"/>
            <a:r>
              <a:rPr lang="en-US" sz="2000">
                <a:ea typeface="ＭＳ Ｐゴシック" pitchFamily="-106" charset="-128"/>
              </a:rPr>
              <a:t>Knowledge/fact-based decision making</a:t>
            </a:r>
          </a:p>
          <a:p>
            <a:pPr lvl="1"/>
            <a:r>
              <a:rPr lang="en-US" sz="2000">
                <a:ea typeface="ＭＳ Ｐゴシック" pitchFamily="-106" charset="-128"/>
              </a:rPr>
              <a:t>Accept responsibility as a professional manager</a:t>
            </a:r>
          </a:p>
        </p:txBody>
      </p:sp>
      <p:sp>
        <p:nvSpPr>
          <p:cNvPr id="4" name="TextBox 3"/>
          <p:cNvSpPr txBox="1"/>
          <p:nvPr/>
        </p:nvSpPr>
        <p:spPr>
          <a:xfrm>
            <a:off x="2590800" y="5943600"/>
            <a:ext cx="6858000" cy="400050"/>
          </a:xfrm>
          <a:prstGeom prst="rect">
            <a:avLst/>
          </a:prstGeom>
          <a:noFill/>
        </p:spPr>
        <p:txBody>
          <a:bodyPr>
            <a:spAutoFit/>
          </a:bodyPr>
          <a:lstStyle/>
          <a:p>
            <a:pPr lvl="1">
              <a:defRPr/>
            </a:pPr>
            <a:r>
              <a:rPr lang="en-US" sz="2000" i="1">
                <a:solidFill>
                  <a:schemeClr val="accent2"/>
                </a:solidFill>
                <a:effectLst>
                  <a:outerShdw blurRad="38100" dist="38100" dir="2700000" algn="tl">
                    <a:srgbClr val="C0C0C0"/>
                  </a:outerShdw>
                </a:effectLst>
                <a:latin typeface="Times New Roman" pitchFamily="-106" charset="0"/>
              </a:rPr>
              <a:t>Would this have made a difference in the financial crisis???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4073674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935480" y="375245"/>
            <a:ext cx="10515600" cy="1325563"/>
          </a:xfrm>
          <a:noFill/>
        </p:spPr>
        <p:txBody>
          <a:bodyPr vert="horz" lIns="92075" tIns="46038" rIns="92075" bIns="46038" rtlCol="0" anchor="ctr">
            <a:normAutofit/>
          </a:bodyPr>
          <a:lstStyle/>
          <a:p>
            <a:pPr eaLnBrk="1" hangingPunct="1"/>
            <a:r>
              <a:rPr lang="en-US" dirty="0" smtClean="0">
                <a:ea typeface="ＭＳ Ｐゴシック" pitchFamily="-106" charset="-128"/>
              </a:rPr>
              <a:t>Focus on Integrity</a:t>
            </a:r>
            <a:br>
              <a:rPr lang="en-US" dirty="0" smtClean="0">
                <a:ea typeface="ＭＳ Ｐゴシック" pitchFamily="-106" charset="-128"/>
              </a:rPr>
            </a:br>
            <a:r>
              <a:rPr lang="en-US" sz="2800" dirty="0" smtClean="0">
                <a:ea typeface="ＭＳ Ｐゴシック" pitchFamily="-106" charset="-128"/>
              </a:rPr>
              <a:t>(Virtue </a:t>
            </a:r>
            <a:r>
              <a:rPr lang="en-US" sz="2800" dirty="0">
                <a:ea typeface="ＭＳ Ｐゴシック" pitchFamily="-106" charset="-128"/>
              </a:rPr>
              <a:t>Ethics)</a:t>
            </a:r>
          </a:p>
        </p:txBody>
      </p:sp>
      <p:sp>
        <p:nvSpPr>
          <p:cNvPr id="40963" name="Rectangle 3"/>
          <p:cNvSpPr>
            <a:spLocks noGrp="1" noChangeArrowheads="1"/>
          </p:cNvSpPr>
          <p:nvPr>
            <p:ph idx="1"/>
          </p:nvPr>
        </p:nvSpPr>
        <p:spPr>
          <a:xfrm>
            <a:off x="2135560" y="1700808"/>
            <a:ext cx="8134672" cy="3810000"/>
          </a:xfrm>
        </p:spPr>
        <p:txBody>
          <a:bodyPr vert="horz" lIns="92075" tIns="46038" rIns="92075" bIns="46038" rtlCol="0">
            <a:normAutofit/>
          </a:bodyPr>
          <a:lstStyle/>
          <a:p>
            <a:pPr eaLnBrk="1" hangingPunct="1"/>
            <a:r>
              <a:rPr lang="en-US" dirty="0" smtClean="0">
                <a:ea typeface="ＭＳ Ｐゴシック" pitchFamily="-106" charset="-128"/>
              </a:rPr>
              <a:t>Advantages</a:t>
            </a:r>
          </a:p>
          <a:p>
            <a:pPr lvl="1" eaLnBrk="1" hangingPunct="1"/>
            <a:r>
              <a:rPr lang="en-US" dirty="0" smtClean="0">
                <a:ea typeface="ＭＳ Ｐゴシック" pitchFamily="-106" charset="-128"/>
              </a:rPr>
              <a:t>Can rely upon community standards</a:t>
            </a:r>
          </a:p>
          <a:p>
            <a:pPr eaLnBrk="1" hangingPunct="1"/>
            <a:r>
              <a:rPr lang="en-US" dirty="0" smtClean="0">
                <a:ea typeface="ＭＳ Ｐゴシック" pitchFamily="-106" charset="-128"/>
              </a:rPr>
              <a:t>Challenges</a:t>
            </a:r>
          </a:p>
          <a:p>
            <a:pPr lvl="1" eaLnBrk="1" hangingPunct="1"/>
            <a:r>
              <a:rPr lang="en-US" dirty="0" smtClean="0">
                <a:ea typeface="ＭＳ Ｐゴシック" pitchFamily="-106" charset="-128"/>
              </a:rPr>
              <a:t>Limited agreement about community standards</a:t>
            </a:r>
          </a:p>
          <a:p>
            <a:pPr lvl="1" eaLnBrk="1" hangingPunct="1"/>
            <a:r>
              <a:rPr lang="en-US" dirty="0" smtClean="0">
                <a:ea typeface="ＭＳ Ｐゴシック" pitchFamily="-106" charset="-128"/>
              </a:rPr>
              <a:t>Many communities haven’t done this kind of thinking</a:t>
            </a:r>
          </a:p>
          <a:p>
            <a:pPr lvl="1" eaLnBrk="1" hangingPunct="1"/>
            <a:r>
              <a:rPr lang="en-US" dirty="0" smtClean="0">
                <a:ea typeface="ＭＳ Ｐゴシック" pitchFamily="-106" charset="-128"/>
              </a:rPr>
              <a:t>Community may be wrong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3552683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AU" dirty="0" smtClean="0"/>
              <a:t>      What is Professional ethics?</a:t>
            </a:r>
          </a:p>
        </p:txBody>
      </p:sp>
      <p:sp>
        <p:nvSpPr>
          <p:cNvPr id="16387" name="Rectangle 3"/>
          <p:cNvSpPr>
            <a:spLocks noGrp="1" noChangeArrowheads="1"/>
          </p:cNvSpPr>
          <p:nvPr>
            <p:ph idx="1"/>
          </p:nvPr>
        </p:nvSpPr>
        <p:spPr/>
        <p:txBody>
          <a:bodyPr/>
          <a:lstStyle/>
          <a:p>
            <a:pPr eaLnBrk="1" hangingPunct="1"/>
            <a:endParaRPr lang="en-AU" dirty="0" smtClean="0"/>
          </a:p>
          <a:p>
            <a:pPr eaLnBrk="1" hangingPunct="1"/>
            <a:r>
              <a:rPr lang="en-AU" dirty="0" smtClean="0"/>
              <a:t>The application of ethical principles by a professional who has an obligation to those who rely on his/her services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685" y="117920"/>
            <a:ext cx="1438656" cy="1572768"/>
          </a:xfrm>
          <a:prstGeom prst="rect">
            <a:avLst/>
          </a:prstGeom>
        </p:spPr>
      </p:pic>
    </p:spTree>
    <p:extLst>
      <p:ext uri="{BB962C8B-B14F-4D97-AF65-F5344CB8AC3E}">
        <p14:creationId xmlns:p14="http://schemas.microsoft.com/office/powerpoint/2010/main" val="1962360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309624" y="331594"/>
            <a:ext cx="10515600" cy="1325563"/>
          </a:xfrm>
          <a:noFill/>
        </p:spPr>
        <p:txBody>
          <a:bodyPr vert="horz" lIns="92075" tIns="46038" rIns="92075" bIns="46038" rtlCol="0" anchor="ctr">
            <a:normAutofit/>
          </a:bodyPr>
          <a:lstStyle/>
          <a:p>
            <a:pPr eaLnBrk="1" hangingPunct="1"/>
            <a:endParaRPr lang="en-US" dirty="0" smtClean="0">
              <a:ea typeface="ＭＳ Ｐゴシック" pitchFamily="-106" charset="-128"/>
            </a:endParaRPr>
          </a:p>
        </p:txBody>
      </p:sp>
      <p:sp>
        <p:nvSpPr>
          <p:cNvPr id="26627" name="Rectangle 3"/>
          <p:cNvSpPr>
            <a:spLocks noGrp="1" noChangeArrowheads="1"/>
          </p:cNvSpPr>
          <p:nvPr>
            <p:ph idx="1"/>
          </p:nvPr>
        </p:nvSpPr>
        <p:spPr>
          <a:xfrm>
            <a:off x="1899214" y="994376"/>
            <a:ext cx="8856984" cy="5301208"/>
          </a:xfrm>
        </p:spPr>
        <p:txBody>
          <a:bodyPr vert="horz" lIns="92075" tIns="46038" rIns="92075" bIns="46038" rtlCol="0">
            <a:normAutofit lnSpcReduction="10000"/>
          </a:bodyPr>
          <a:lstStyle/>
          <a:p>
            <a:pPr eaLnBrk="1" hangingPunct="1"/>
            <a:endParaRPr lang="en-US" dirty="0" smtClean="0">
              <a:ea typeface="ＭＳ Ｐゴシック" pitchFamily="-106" charset="-128"/>
            </a:endParaRPr>
          </a:p>
          <a:p>
            <a:pPr eaLnBrk="1" hangingPunct="1"/>
            <a:r>
              <a:rPr lang="en-US" dirty="0" smtClean="0">
                <a:ea typeface="ＭＳ Ｐゴシック" pitchFamily="-106" charset="-128"/>
              </a:rPr>
              <a:t>Ethical Awareness and Ethical Judgment</a:t>
            </a:r>
          </a:p>
          <a:p>
            <a:pPr eaLnBrk="1" hangingPunct="1"/>
            <a:endParaRPr lang="en-US" dirty="0" smtClean="0">
              <a:ea typeface="ＭＳ Ｐゴシック" pitchFamily="-106" charset="-128"/>
            </a:endParaRPr>
          </a:p>
          <a:p>
            <a:pPr eaLnBrk="1" hangingPunct="1"/>
            <a:r>
              <a:rPr lang="en-US" dirty="0" smtClean="0">
                <a:ea typeface="ＭＳ Ｐゴシック" pitchFamily="-106" charset="-128"/>
              </a:rPr>
              <a:t>Kohlberg theory of moral reasoning and development</a:t>
            </a:r>
          </a:p>
          <a:p>
            <a:pPr eaLnBrk="1" hangingPunct="1"/>
            <a:endParaRPr lang="en-US" dirty="0" smtClean="0">
              <a:ea typeface="ＭＳ Ｐゴシック" pitchFamily="-106" charset="-128"/>
            </a:endParaRPr>
          </a:p>
          <a:p>
            <a:pPr eaLnBrk="1" hangingPunct="1"/>
            <a:r>
              <a:rPr lang="en-US" dirty="0" smtClean="0">
                <a:ea typeface="ＭＳ Ｐゴシック" pitchFamily="-106" charset="-128"/>
              </a:rPr>
              <a:t>Individual Differences, Ethical Judgment, and Ethical </a:t>
            </a:r>
          </a:p>
          <a:p>
            <a:pPr eaLnBrk="1" hangingPunct="1"/>
            <a:r>
              <a:rPr lang="en-US" dirty="0" smtClean="0">
                <a:ea typeface="ＭＳ Ｐゴシック" pitchFamily="-106" charset="-128"/>
              </a:rPr>
              <a:t>Behavior</a:t>
            </a:r>
          </a:p>
          <a:p>
            <a:pPr eaLnBrk="1" hangingPunct="1"/>
            <a:endParaRPr lang="en-US" dirty="0" smtClean="0">
              <a:ea typeface="ＭＳ Ｐゴシック" pitchFamily="-106" charset="-128"/>
            </a:endParaRPr>
          </a:p>
          <a:p>
            <a:pPr eaLnBrk="1" hangingPunct="1"/>
            <a:r>
              <a:rPr lang="en-US" dirty="0" smtClean="0">
                <a:ea typeface="ＭＳ Ｐゴシック" pitchFamily="-106" charset="-128"/>
              </a:rPr>
              <a:t>Facilitators to and Barriers to Good Ethical Judgment</a:t>
            </a:r>
          </a:p>
          <a:p>
            <a:pPr eaLnBrk="1" hangingPunct="1"/>
            <a:endParaRPr lang="en-US" dirty="0" smtClean="0">
              <a:ea typeface="ＭＳ Ｐゴシック" pitchFamily="-106" charset="-128"/>
            </a:endParaRPr>
          </a:p>
          <a:p>
            <a:pPr eaLnBrk="1" hangingPunct="1"/>
            <a:r>
              <a:rPr lang="en-US" dirty="0" smtClean="0">
                <a:ea typeface="ＭＳ Ｐゴシック" pitchFamily="-106" charset="-128"/>
              </a:rPr>
              <a:t>Whistleblowing</a:t>
            </a:r>
          </a:p>
          <a:p>
            <a:pPr eaLnBrk="1" hangingPunct="1"/>
            <a:endParaRPr lang="en-US" dirty="0" smtClean="0">
              <a:ea typeface="ＭＳ Ｐゴシック" pitchFamily="-106" charset="-128"/>
            </a:endParaRPr>
          </a:p>
          <a:p>
            <a:pPr eaLnBrk="1" hangingPunct="1"/>
            <a:endParaRPr lang="en-US" dirty="0" smtClean="0">
              <a:ea typeface="ＭＳ Ｐゴシック" pitchFamily="-106" charset="-128"/>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3431796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0" y="350045"/>
            <a:ext cx="10515600" cy="1325563"/>
          </a:xfrm>
        </p:spPr>
        <p:txBody>
          <a:bodyPr/>
          <a:lstStyle/>
          <a:p>
            <a:pPr eaLnBrk="1" hangingPunct="1"/>
            <a:r>
              <a:rPr lang="en-US" sz="2800" dirty="0">
                <a:ea typeface="ＭＳ Ｐゴシック" pitchFamily="-106" charset="-128"/>
              </a:rPr>
              <a:t>The Relationship between Ethical</a:t>
            </a:r>
            <a:br>
              <a:rPr lang="en-US" sz="2800" dirty="0">
                <a:ea typeface="ＭＳ Ｐゴシック" pitchFamily="-106" charset="-128"/>
              </a:rPr>
            </a:br>
            <a:r>
              <a:rPr lang="en-US" sz="2800" dirty="0">
                <a:ea typeface="ＭＳ Ｐゴシック" pitchFamily="-106" charset="-128"/>
              </a:rPr>
              <a:t>Awareness, Judgment, and Action</a:t>
            </a:r>
          </a:p>
        </p:txBody>
      </p:sp>
      <p:sp>
        <p:nvSpPr>
          <p:cNvPr id="27651" name="Rectangle 3"/>
          <p:cNvSpPr>
            <a:spLocks noGrp="1" noChangeArrowheads="1"/>
          </p:cNvSpPr>
          <p:nvPr>
            <p:ph type="body" idx="4294967295"/>
          </p:nvPr>
        </p:nvSpPr>
        <p:spPr>
          <a:xfrm>
            <a:off x="3276600" y="1524000"/>
            <a:ext cx="7391400" cy="4114800"/>
          </a:xfrm>
        </p:spPr>
        <p:txBody>
          <a:bodyPr/>
          <a:lstStyle/>
          <a:p>
            <a:pPr eaLnBrk="1" hangingPunct="1">
              <a:buFontTx/>
              <a:buNone/>
            </a:pPr>
            <a:endParaRPr lang="en-US" smtClean="0">
              <a:ea typeface="ＭＳ Ｐゴシック" pitchFamily="-106" charset="-128"/>
            </a:endParaRPr>
          </a:p>
          <a:p>
            <a:pPr eaLnBrk="1" hangingPunct="1">
              <a:buFontTx/>
              <a:buNone/>
            </a:pPr>
            <a:endParaRPr lang="en-US" smtClean="0">
              <a:ea typeface="ＭＳ Ｐゴシック" pitchFamily="-106" charset="-128"/>
            </a:endParaRPr>
          </a:p>
          <a:p>
            <a:pPr eaLnBrk="1" hangingPunct="1">
              <a:buFontTx/>
              <a:buNone/>
            </a:pPr>
            <a:endParaRPr lang="en-US" smtClean="0">
              <a:ea typeface="ＭＳ Ｐゴシック" pitchFamily="-106" charset="-128"/>
            </a:endParaRPr>
          </a:p>
          <a:p>
            <a:pPr eaLnBrk="1" hangingPunct="1">
              <a:buFontTx/>
              <a:buNone/>
            </a:pPr>
            <a:endParaRPr lang="en-US" smtClean="0">
              <a:ea typeface="ＭＳ Ｐゴシック" pitchFamily="-106" charset="-128"/>
            </a:endParaRPr>
          </a:p>
        </p:txBody>
      </p:sp>
      <p:sp>
        <p:nvSpPr>
          <p:cNvPr id="70662" name="Text Box 6"/>
          <p:cNvSpPr txBox="1">
            <a:spLocks noChangeArrowheads="1"/>
          </p:cNvSpPr>
          <p:nvPr/>
        </p:nvSpPr>
        <p:spPr bwMode="auto">
          <a:xfrm>
            <a:off x="7543800" y="3124200"/>
            <a:ext cx="1981200" cy="369332"/>
          </a:xfrm>
          <a:prstGeom prst="rect">
            <a:avLst/>
          </a:prstGeom>
          <a:noFill/>
          <a:ln w="9525">
            <a:noFill/>
            <a:miter lim="800000"/>
            <a:headEnd/>
            <a:tailEnd/>
          </a:ln>
          <a:effectLst/>
        </p:spPr>
        <p:txBody>
          <a:bodyPr>
            <a:spAutoFit/>
          </a:bodyPr>
          <a:lstStyle/>
          <a:p>
            <a:pPr>
              <a:spcBef>
                <a:spcPct val="50000"/>
              </a:spcBef>
              <a:defRPr/>
            </a:pPr>
            <a:endParaRPr lang="en-US">
              <a:effectLst>
                <a:outerShdw blurRad="38100" dist="38100" dir="2700000" algn="tl">
                  <a:srgbClr val="DDDDDD"/>
                </a:outerShdw>
              </a:effectLst>
              <a:latin typeface="Times New Roman" pitchFamily="-108" charset="0"/>
            </a:endParaRPr>
          </a:p>
        </p:txBody>
      </p:sp>
      <p:cxnSp>
        <p:nvCxnSpPr>
          <p:cNvPr id="9" name="Straight Arrow Connector 8"/>
          <p:cNvCxnSpPr/>
          <p:nvPr/>
        </p:nvCxnSpPr>
        <p:spPr>
          <a:xfrm>
            <a:off x="3657600" y="3352800"/>
            <a:ext cx="1066800" cy="1588"/>
          </a:xfrm>
          <a:prstGeom prst="straightConnector1">
            <a:avLst/>
          </a:pr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029200" y="2971801"/>
            <a:ext cx="1752600" cy="708025"/>
          </a:xfrm>
          <a:prstGeom prst="rect">
            <a:avLst/>
          </a:prstGeom>
          <a:noFill/>
        </p:spPr>
        <p:txBody>
          <a:bodyPr>
            <a:spAutoFit/>
          </a:bodyPr>
          <a:lstStyle/>
          <a:p>
            <a:pPr>
              <a:defRPr/>
            </a:pPr>
            <a:r>
              <a:rPr lang="en-US" sz="2000" b="1" dirty="0">
                <a:solidFill>
                  <a:srgbClr val="262626"/>
                </a:solidFill>
              </a:rPr>
              <a:t>Ethical Judgment</a:t>
            </a:r>
          </a:p>
        </p:txBody>
      </p:sp>
      <p:sp>
        <p:nvSpPr>
          <p:cNvPr id="11" name="TextBox 10"/>
          <p:cNvSpPr txBox="1"/>
          <p:nvPr/>
        </p:nvSpPr>
        <p:spPr>
          <a:xfrm>
            <a:off x="1905000" y="2971801"/>
            <a:ext cx="1600200" cy="708025"/>
          </a:xfrm>
          <a:prstGeom prst="rect">
            <a:avLst/>
          </a:prstGeom>
          <a:noFill/>
        </p:spPr>
        <p:txBody>
          <a:bodyPr>
            <a:spAutoFit/>
          </a:bodyPr>
          <a:lstStyle/>
          <a:p>
            <a:pPr>
              <a:defRPr/>
            </a:pPr>
            <a:r>
              <a:rPr lang="en-US" sz="2000" b="1" dirty="0">
                <a:solidFill>
                  <a:srgbClr val="262626"/>
                </a:solidFill>
              </a:rPr>
              <a:t>Ethical</a:t>
            </a:r>
            <a:r>
              <a:rPr lang="en-US" sz="2000" b="1" dirty="0"/>
              <a:t> </a:t>
            </a:r>
            <a:r>
              <a:rPr lang="en-US" sz="2000" b="1" dirty="0">
                <a:solidFill>
                  <a:schemeClr val="tx1">
                    <a:lumMod val="85000"/>
                    <a:lumOff val="15000"/>
                  </a:schemeClr>
                </a:solidFill>
              </a:rPr>
              <a:t>Awareness</a:t>
            </a:r>
          </a:p>
        </p:txBody>
      </p:sp>
      <p:cxnSp>
        <p:nvCxnSpPr>
          <p:cNvPr id="12" name="Straight Arrow Connector 11"/>
          <p:cNvCxnSpPr/>
          <p:nvPr/>
        </p:nvCxnSpPr>
        <p:spPr>
          <a:xfrm>
            <a:off x="6553200" y="3352800"/>
            <a:ext cx="1066800" cy="1588"/>
          </a:xfrm>
          <a:prstGeom prst="straightConnector1">
            <a:avLst/>
          </a:pr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848600" y="2971801"/>
            <a:ext cx="1524000" cy="708025"/>
          </a:xfrm>
          <a:prstGeom prst="rect">
            <a:avLst/>
          </a:prstGeom>
          <a:noFill/>
        </p:spPr>
        <p:txBody>
          <a:bodyPr>
            <a:spAutoFit/>
          </a:bodyPr>
          <a:lstStyle/>
          <a:p>
            <a:pPr>
              <a:defRPr/>
            </a:pPr>
            <a:r>
              <a:rPr lang="en-US" sz="2000" b="1" dirty="0">
                <a:solidFill>
                  <a:srgbClr val="262626"/>
                </a:solidFill>
              </a:rPr>
              <a:t>Ethical Action</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2073632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791789" y="378188"/>
            <a:ext cx="10515600" cy="1325563"/>
          </a:xfrm>
        </p:spPr>
        <p:txBody>
          <a:bodyPr/>
          <a:lstStyle/>
          <a:p>
            <a:pPr eaLnBrk="1" hangingPunct="1"/>
            <a:r>
              <a:rPr lang="en-US" dirty="0" smtClean="0">
                <a:ea typeface="ＭＳ Ｐゴシック" pitchFamily="-106" charset="-128"/>
              </a:rPr>
              <a:t>Case</a:t>
            </a:r>
          </a:p>
        </p:txBody>
      </p:sp>
      <p:sp>
        <p:nvSpPr>
          <p:cNvPr id="28675" name="Content Placeholder 2"/>
          <p:cNvSpPr>
            <a:spLocks noGrp="1"/>
          </p:cNvSpPr>
          <p:nvPr>
            <p:ph idx="1"/>
          </p:nvPr>
        </p:nvSpPr>
        <p:spPr/>
        <p:txBody>
          <a:bodyPr>
            <a:normAutofit/>
          </a:bodyPr>
          <a:lstStyle/>
          <a:p>
            <a:pPr marL="0" indent="0" algn="just">
              <a:buNone/>
            </a:pPr>
            <a:r>
              <a:rPr lang="en-US" dirty="0" smtClean="0">
                <a:ea typeface="ＭＳ Ｐゴシック" pitchFamily="-106" charset="-128"/>
              </a:rPr>
              <a:t>You’ve just started a new job in the financial services industry. One afternoon, your manager tells you that he has to leave early to attend his son’s softball game, and he asks you to be on the lookout for an important cheque that his boss wants signed before the end of the day. He tells you to do him a favour—simply sign his name and forward the cheque to his boss.</a:t>
            </a:r>
          </a:p>
          <a:p>
            <a:pPr marL="0" indent="0">
              <a:buNone/>
            </a:pPr>
            <a:endParaRPr lang="en-US" dirty="0" smtClean="0">
              <a:ea typeface="ＭＳ Ｐゴシック" pitchFamily="-106" charset="-128"/>
            </a:endParaRPr>
          </a:p>
          <a:p>
            <a:pPr marL="0" indent="0">
              <a:buNone/>
            </a:pPr>
            <a:r>
              <a:rPr lang="en-US" dirty="0" smtClean="0">
                <a:ea typeface="ＭＳ Ｐゴシック" pitchFamily="-106" charset="-128"/>
              </a:rPr>
              <a:t>What would you do?  </a:t>
            </a:r>
          </a:p>
          <a:p>
            <a:pPr marL="0" indent="0">
              <a:buNone/>
            </a:pPr>
            <a:r>
              <a:rPr lang="en-US" dirty="0" smtClean="0">
                <a:ea typeface="ＭＳ Ｐゴシック" pitchFamily="-106" charset="-128"/>
              </a:rPr>
              <a:t>What might influence whether you see this as an ethical issue or not?</a:t>
            </a:r>
          </a:p>
          <a:p>
            <a:pPr marL="0" indent="0"/>
            <a:endParaRPr lang="en-US" dirty="0" smtClean="0">
              <a:ea typeface="ＭＳ Ｐゴシック" pitchFamily="-106" charset="-128"/>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4143525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844040" y="352062"/>
            <a:ext cx="10515600" cy="1325563"/>
          </a:xfrm>
        </p:spPr>
        <p:txBody>
          <a:bodyPr/>
          <a:lstStyle/>
          <a:p>
            <a:r>
              <a:rPr lang="en-US" dirty="0" smtClean="0">
                <a:ea typeface="ＭＳ Ｐゴシック" pitchFamily="-106" charset="-128"/>
              </a:rPr>
              <a:t>Influences on ethical awareness </a:t>
            </a:r>
          </a:p>
        </p:txBody>
      </p:sp>
      <p:sp>
        <p:nvSpPr>
          <p:cNvPr id="29699" name="Content Placeholder 2"/>
          <p:cNvSpPr>
            <a:spLocks noGrp="1"/>
          </p:cNvSpPr>
          <p:nvPr>
            <p:ph idx="1"/>
          </p:nvPr>
        </p:nvSpPr>
        <p:spPr/>
        <p:txBody>
          <a:bodyPr/>
          <a:lstStyle/>
          <a:p>
            <a:pPr>
              <a:buSzPct val="48000"/>
            </a:pPr>
            <a:endParaRPr lang="en-US" dirty="0">
              <a:ea typeface="ＭＳ Ｐゴシック" pitchFamily="-106" charset="-128"/>
            </a:endParaRPr>
          </a:p>
          <a:p>
            <a:pPr>
              <a:buSzPct val="48000"/>
            </a:pPr>
            <a:r>
              <a:rPr lang="en-US" dirty="0">
                <a:ea typeface="ＭＳ Ｐゴシック" pitchFamily="-106" charset="-128"/>
              </a:rPr>
              <a:t>If peers agree</a:t>
            </a:r>
          </a:p>
          <a:p>
            <a:pPr>
              <a:buSzPct val="48000"/>
              <a:buNone/>
            </a:pPr>
            <a:r>
              <a:rPr lang="en-US" dirty="0">
                <a:ea typeface="ＭＳ Ｐゴシック" pitchFamily="-106" charset="-128"/>
              </a:rPr>
              <a:t> </a:t>
            </a:r>
          </a:p>
          <a:p>
            <a:pPr>
              <a:buSzPct val="48000"/>
            </a:pPr>
            <a:r>
              <a:rPr lang="en-US" dirty="0">
                <a:ea typeface="ＭＳ Ｐゴシック" pitchFamily="-106" charset="-128"/>
              </a:rPr>
              <a:t>If ethical language is used</a:t>
            </a:r>
          </a:p>
          <a:p>
            <a:pPr>
              <a:buSzPct val="48000"/>
            </a:pPr>
            <a:endParaRPr lang="en-US" dirty="0">
              <a:ea typeface="ＭＳ Ｐゴシック" pitchFamily="-106" charset="-128"/>
            </a:endParaRPr>
          </a:p>
          <a:p>
            <a:pPr>
              <a:buSzPct val="48000"/>
            </a:pPr>
            <a:r>
              <a:rPr lang="en-US" dirty="0">
                <a:ea typeface="ＭＳ Ｐゴシック" pitchFamily="-106" charset="-128"/>
              </a:rPr>
              <a:t>If potential for serious harm</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1394428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981200" y="366705"/>
            <a:ext cx="10515600" cy="1325563"/>
          </a:xfrm>
        </p:spPr>
        <p:txBody>
          <a:bodyPr>
            <a:normAutofit/>
          </a:bodyPr>
          <a:lstStyle/>
          <a:p>
            <a:pPr eaLnBrk="1" hangingPunct="1"/>
            <a:r>
              <a:rPr lang="en-US" dirty="0" smtClean="0">
                <a:ea typeface="ＭＳ Ｐゴシック" pitchFamily="-106" charset="-128"/>
              </a:rPr>
              <a:t>Individual Differences Influence How We Make Ethical Decisions</a:t>
            </a:r>
          </a:p>
        </p:txBody>
      </p:sp>
      <p:sp>
        <p:nvSpPr>
          <p:cNvPr id="4" name="TextBox 3"/>
          <p:cNvSpPr txBox="1"/>
          <p:nvPr/>
        </p:nvSpPr>
        <p:spPr>
          <a:xfrm>
            <a:off x="3581400" y="1628801"/>
            <a:ext cx="4495800" cy="2062103"/>
          </a:xfrm>
          <a:prstGeom prst="rect">
            <a:avLst/>
          </a:prstGeom>
          <a:noFill/>
        </p:spPr>
        <p:txBody>
          <a:bodyPr wrap="square">
            <a:spAutoFit/>
          </a:bodyPr>
          <a:lstStyle/>
          <a:p>
            <a:pPr algn="ctr">
              <a:defRPr/>
            </a:pPr>
            <a:r>
              <a:rPr lang="en-US" sz="2000" u="sng" dirty="0"/>
              <a:t>Individual Differences</a:t>
            </a:r>
          </a:p>
          <a:p>
            <a:pPr algn="ctr">
              <a:defRPr/>
            </a:pPr>
            <a:r>
              <a:rPr lang="en-US" dirty="0"/>
              <a:t>Demographic variables</a:t>
            </a:r>
          </a:p>
          <a:p>
            <a:pPr algn="ctr">
              <a:defRPr/>
            </a:pPr>
            <a:r>
              <a:rPr lang="en-US" dirty="0"/>
              <a:t>Ethical Decision-Making Style</a:t>
            </a:r>
          </a:p>
          <a:p>
            <a:pPr algn="ctr">
              <a:defRPr/>
            </a:pPr>
            <a:r>
              <a:rPr lang="en-US" dirty="0"/>
              <a:t>Cognitive Moral Development</a:t>
            </a:r>
          </a:p>
          <a:p>
            <a:pPr algn="ctr">
              <a:defRPr/>
            </a:pPr>
            <a:r>
              <a:rPr lang="en-US" dirty="0"/>
              <a:t>Locus of Control</a:t>
            </a:r>
          </a:p>
          <a:p>
            <a:pPr algn="ctr">
              <a:defRPr/>
            </a:pPr>
            <a:r>
              <a:rPr lang="en-US" dirty="0"/>
              <a:t>Machiavellianism</a:t>
            </a:r>
          </a:p>
          <a:p>
            <a:pPr algn="ctr">
              <a:defRPr/>
            </a:pPr>
            <a:r>
              <a:rPr lang="en-US" dirty="0"/>
              <a:t>Moral Disengagement</a:t>
            </a:r>
          </a:p>
        </p:txBody>
      </p:sp>
      <p:sp>
        <p:nvSpPr>
          <p:cNvPr id="5" name="TextBox 4"/>
          <p:cNvSpPr txBox="1"/>
          <p:nvPr/>
        </p:nvSpPr>
        <p:spPr>
          <a:xfrm>
            <a:off x="1981200" y="4648201"/>
            <a:ext cx="1676400" cy="708025"/>
          </a:xfrm>
          <a:prstGeom prst="rect">
            <a:avLst/>
          </a:prstGeom>
          <a:noFill/>
        </p:spPr>
        <p:txBody>
          <a:bodyPr>
            <a:spAutoFit/>
          </a:bodyPr>
          <a:lstStyle/>
          <a:p>
            <a:pPr>
              <a:defRPr/>
            </a:pPr>
            <a:r>
              <a:rPr lang="en-US" sz="2000" dirty="0"/>
              <a:t>Ethical Awareness</a:t>
            </a:r>
          </a:p>
        </p:txBody>
      </p:sp>
      <p:sp>
        <p:nvSpPr>
          <p:cNvPr id="6" name="TextBox 5"/>
          <p:cNvSpPr txBox="1"/>
          <p:nvPr/>
        </p:nvSpPr>
        <p:spPr>
          <a:xfrm>
            <a:off x="4876800" y="4648201"/>
            <a:ext cx="1676400" cy="708025"/>
          </a:xfrm>
          <a:prstGeom prst="rect">
            <a:avLst/>
          </a:prstGeom>
          <a:noFill/>
        </p:spPr>
        <p:txBody>
          <a:bodyPr>
            <a:spAutoFit/>
          </a:bodyPr>
          <a:lstStyle/>
          <a:p>
            <a:pPr>
              <a:defRPr/>
            </a:pPr>
            <a:r>
              <a:rPr lang="en-US" sz="2000" dirty="0"/>
              <a:t>Ethical Judgment</a:t>
            </a:r>
          </a:p>
        </p:txBody>
      </p:sp>
      <p:sp>
        <p:nvSpPr>
          <p:cNvPr id="7" name="TextBox 6"/>
          <p:cNvSpPr txBox="1"/>
          <p:nvPr/>
        </p:nvSpPr>
        <p:spPr>
          <a:xfrm>
            <a:off x="7467600" y="4648201"/>
            <a:ext cx="1676400" cy="708025"/>
          </a:xfrm>
          <a:prstGeom prst="rect">
            <a:avLst/>
          </a:prstGeom>
          <a:noFill/>
        </p:spPr>
        <p:txBody>
          <a:bodyPr>
            <a:spAutoFit/>
          </a:bodyPr>
          <a:lstStyle/>
          <a:p>
            <a:pPr>
              <a:defRPr/>
            </a:pPr>
            <a:r>
              <a:rPr lang="en-US" sz="2000" dirty="0"/>
              <a:t>Ethical Actions</a:t>
            </a:r>
          </a:p>
        </p:txBody>
      </p:sp>
      <p:cxnSp>
        <p:nvCxnSpPr>
          <p:cNvPr id="9" name="Straight Arrow Connector 8"/>
          <p:cNvCxnSpPr/>
          <p:nvPr/>
        </p:nvCxnSpPr>
        <p:spPr>
          <a:xfrm>
            <a:off x="3657600" y="4953000"/>
            <a:ext cx="914400" cy="26988"/>
          </a:xfrm>
          <a:prstGeom prst="straightConnector1">
            <a:avLst/>
          </a:pr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6400800" y="4953000"/>
            <a:ext cx="838200" cy="1588"/>
          </a:xfrm>
          <a:prstGeom prst="straightConnector1">
            <a:avLst/>
          </a:pr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a:off x="4800601" y="4267201"/>
            <a:ext cx="762000" cy="3175"/>
          </a:xfrm>
          <a:prstGeom prst="straightConnector1">
            <a:avLst/>
          </a:pr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562600" y="3886200"/>
            <a:ext cx="1752600" cy="685800"/>
          </a:xfrm>
          <a:prstGeom prst="straightConnector1">
            <a:avLst/>
          </a:pr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1434692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a:xfrm>
            <a:off x="1981200" y="274638"/>
            <a:ext cx="8229600" cy="417512"/>
          </a:xfrm>
        </p:spPr>
        <p:txBody>
          <a:bodyPr>
            <a:normAutofit fontScale="90000"/>
          </a:bodyPr>
          <a:lstStyle/>
          <a:p>
            <a:pPr eaLnBrk="1" hangingPunct="1"/>
            <a:r>
              <a:rPr lang="en-US" sz="3400" b="1"/>
              <a:t>Ethical Problems</a:t>
            </a:r>
          </a:p>
        </p:txBody>
      </p:sp>
      <p:sp>
        <p:nvSpPr>
          <p:cNvPr id="202755" name="Rectangle 1027"/>
          <p:cNvSpPr>
            <a:spLocks noChangeArrowheads="1"/>
          </p:cNvSpPr>
          <p:nvPr/>
        </p:nvSpPr>
        <p:spPr bwMode="auto">
          <a:xfrm>
            <a:off x="1919289" y="908051"/>
            <a:ext cx="8410575" cy="936625"/>
          </a:xfrm>
          <a:prstGeom prst="rect">
            <a:avLst/>
          </a:prstGeom>
          <a:solidFill>
            <a:schemeClr val="accent1"/>
          </a:solidFill>
          <a:ln w="12700">
            <a:solidFill>
              <a:schemeClr val="tx1"/>
            </a:solidFill>
            <a:miter lim="800000"/>
            <a:headEnd/>
            <a:tailEnd/>
          </a:ln>
          <a:effectLst>
            <a:outerShdw dist="107763" dir="13500000" algn="ctr" rotWithShape="0">
              <a:schemeClr val="bg2">
                <a:alpha val="50000"/>
              </a:schemeClr>
            </a:outerShdw>
          </a:effectLst>
        </p:spPr>
        <p:txBody>
          <a:bodyPr wrap="none" lIns="92075" tIns="46038" rIns="92075" bIns="46038"/>
          <a:lstStyle/>
          <a:p>
            <a:pPr marL="457200" indent="-457200" algn="ctr" eaLnBrk="0" hangingPunct="0">
              <a:defRPr/>
            </a:pPr>
            <a:r>
              <a:rPr lang="en-US" b="1" i="1">
                <a:solidFill>
                  <a:schemeClr val="tx2"/>
                </a:solidFill>
                <a:effectLst>
                  <a:outerShdw blurRad="38100" dist="38100" dir="2700000" algn="tl">
                    <a:srgbClr val="FFFFFF"/>
                  </a:outerShdw>
                </a:effectLst>
              </a:rPr>
              <a:t>Ethical problem 1</a:t>
            </a:r>
            <a:r>
              <a:rPr lang="en-US"/>
              <a:t> </a:t>
            </a:r>
          </a:p>
          <a:p>
            <a:pPr marL="457200" indent="-457200" algn="ctr" eaLnBrk="0" hangingPunct="0">
              <a:defRPr/>
            </a:pPr>
            <a:r>
              <a:rPr lang="en-US" sz="2000" b="1" i="1">
                <a:solidFill>
                  <a:srgbClr val="000000"/>
                </a:solidFill>
                <a:effectLst>
                  <a:outerShdw blurRad="38100" dist="38100" dir="2700000" algn="tl">
                    <a:srgbClr val="FFFFFF"/>
                  </a:outerShdw>
                </a:effectLst>
                <a:latin typeface="Times New Roman" charset="0"/>
              </a:rPr>
              <a:t>You</a:t>
            </a:r>
            <a:r>
              <a:rPr lang="en-US" sz="2000"/>
              <a:t> find a briefcase containing important papers and $1,000.  </a:t>
            </a:r>
          </a:p>
          <a:p>
            <a:pPr marL="457200" indent="-457200" algn="ctr" eaLnBrk="0" hangingPunct="0">
              <a:defRPr/>
            </a:pPr>
            <a:r>
              <a:rPr lang="en-US" sz="2000"/>
              <a:t>What do </a:t>
            </a:r>
            <a:r>
              <a:rPr lang="en-US" sz="2000" b="1" i="1">
                <a:solidFill>
                  <a:srgbClr val="000000"/>
                </a:solidFill>
                <a:effectLst>
                  <a:outerShdw blurRad="38100" dist="38100" dir="2700000" algn="tl">
                    <a:srgbClr val="FFFFFF"/>
                  </a:outerShdw>
                </a:effectLst>
                <a:latin typeface="Times New Roman" charset="0"/>
              </a:rPr>
              <a:t>you</a:t>
            </a:r>
            <a:r>
              <a:rPr lang="en-US" sz="2000"/>
              <a:t> do?</a:t>
            </a:r>
          </a:p>
        </p:txBody>
      </p:sp>
      <p:sp>
        <p:nvSpPr>
          <p:cNvPr id="202756" name="Rectangle 1028"/>
          <p:cNvSpPr>
            <a:spLocks noChangeArrowheads="1"/>
          </p:cNvSpPr>
          <p:nvPr/>
        </p:nvSpPr>
        <p:spPr bwMode="auto">
          <a:xfrm>
            <a:off x="1919289" y="2276476"/>
            <a:ext cx="8410575" cy="1223963"/>
          </a:xfrm>
          <a:prstGeom prst="rect">
            <a:avLst/>
          </a:prstGeom>
          <a:solidFill>
            <a:schemeClr val="accent1"/>
          </a:solidFill>
          <a:ln w="12700">
            <a:solidFill>
              <a:schemeClr val="tx1"/>
            </a:solidFill>
            <a:miter lim="800000"/>
            <a:headEnd/>
            <a:tailEnd/>
          </a:ln>
          <a:effectLst/>
        </p:spPr>
        <p:txBody>
          <a:bodyPr wrap="none" lIns="92075" tIns="46038" rIns="92075" bIns="46038"/>
          <a:lstStyle/>
          <a:p>
            <a:pPr marL="457200" indent="-457200" algn="ctr">
              <a:defRPr/>
            </a:pPr>
            <a:r>
              <a:rPr lang="en-US" b="1" i="1" dirty="0">
                <a:solidFill>
                  <a:schemeClr val="tx2"/>
                </a:solidFill>
                <a:effectLst>
                  <a:outerShdw blurRad="38100" dist="38100" dir="2700000" algn="tl">
                    <a:srgbClr val="FFFFFF"/>
                  </a:outerShdw>
                </a:effectLst>
              </a:rPr>
              <a:t>Ethical Problem 2 </a:t>
            </a:r>
          </a:p>
          <a:p>
            <a:pPr marL="457200" indent="-457200" algn="ctr">
              <a:defRPr/>
            </a:pPr>
            <a:r>
              <a:rPr lang="en-US" sz="2000" b="1" i="1" dirty="0">
                <a:solidFill>
                  <a:srgbClr val="000000"/>
                </a:solidFill>
                <a:effectLst>
                  <a:outerShdw blurRad="38100" dist="38100" dir="2700000" algn="tl">
                    <a:srgbClr val="FFFFFF"/>
                  </a:outerShdw>
                </a:effectLst>
                <a:latin typeface="Times New Roman" charset="0"/>
              </a:rPr>
              <a:t>Your</a:t>
            </a:r>
            <a:r>
              <a:rPr lang="en-US" sz="2000" b="1" dirty="0">
                <a:solidFill>
                  <a:srgbClr val="000000"/>
                </a:solidFill>
                <a:effectLst>
                  <a:outerShdw blurRad="38100" dist="38100" dir="2700000" algn="tl">
                    <a:srgbClr val="FFFFFF"/>
                  </a:outerShdw>
                </a:effectLst>
                <a:latin typeface="Times New Roman" charset="0"/>
              </a:rPr>
              <a:t> </a:t>
            </a:r>
            <a:r>
              <a:rPr lang="en-US" sz="2000" dirty="0"/>
              <a:t>bank incorrectly credits your mortgage account with $10,000. </a:t>
            </a:r>
          </a:p>
          <a:p>
            <a:pPr marL="457200" indent="-457200" algn="ctr" eaLnBrk="0" hangingPunct="0">
              <a:defRPr/>
            </a:pPr>
            <a:endParaRPr lang="en-US" dirty="0"/>
          </a:p>
          <a:p>
            <a:pPr marL="457200" indent="-457200" algn="ctr" eaLnBrk="0" hangingPunct="0">
              <a:defRPr/>
            </a:pPr>
            <a:r>
              <a:rPr lang="en-US" dirty="0"/>
              <a:t>What do </a:t>
            </a:r>
            <a:r>
              <a:rPr lang="en-US" b="1" i="1" dirty="0">
                <a:solidFill>
                  <a:srgbClr val="000000"/>
                </a:solidFill>
                <a:effectLst>
                  <a:outerShdw blurRad="38100" dist="38100" dir="2700000" algn="tl">
                    <a:srgbClr val="FFFFFF"/>
                  </a:outerShdw>
                </a:effectLst>
              </a:rPr>
              <a:t>you</a:t>
            </a:r>
            <a:r>
              <a:rPr lang="en-US" dirty="0"/>
              <a:t> do?</a:t>
            </a:r>
          </a:p>
          <a:p>
            <a:pPr marL="457200" indent="-457200" algn="ctr">
              <a:defRPr/>
            </a:pPr>
            <a:endParaRPr lang="en-US" sz="2000" b="1" dirty="0">
              <a:solidFill>
                <a:srgbClr val="000000"/>
              </a:solidFill>
              <a:effectLst>
                <a:outerShdw blurRad="38100" dist="38100" dir="2700000" algn="tl">
                  <a:srgbClr val="FFFFFF"/>
                </a:outerShdw>
              </a:effectLst>
              <a:latin typeface="Times New Roman" charset="0"/>
            </a:endParaRPr>
          </a:p>
        </p:txBody>
      </p:sp>
      <p:sp>
        <p:nvSpPr>
          <p:cNvPr id="202758" name="Rectangle 1030"/>
          <p:cNvSpPr>
            <a:spLocks noChangeArrowheads="1"/>
          </p:cNvSpPr>
          <p:nvPr/>
        </p:nvSpPr>
        <p:spPr bwMode="auto">
          <a:xfrm>
            <a:off x="1919289" y="4005264"/>
            <a:ext cx="8410575" cy="1944687"/>
          </a:xfrm>
          <a:prstGeom prst="rect">
            <a:avLst/>
          </a:prstGeom>
          <a:solidFill>
            <a:schemeClr val="accent1"/>
          </a:solidFill>
          <a:ln w="12700">
            <a:solidFill>
              <a:schemeClr val="tx1"/>
            </a:solidFill>
            <a:miter lim="800000"/>
            <a:headEnd/>
            <a:tailEnd/>
          </a:ln>
          <a:effectLst/>
        </p:spPr>
        <p:txBody>
          <a:bodyPr wrap="none" lIns="92075" tIns="46038" rIns="92075" bIns="46038"/>
          <a:lstStyle/>
          <a:p>
            <a:pPr marL="457200" indent="-457200" algn="ctr">
              <a:defRPr/>
            </a:pPr>
            <a:r>
              <a:rPr lang="en-US" b="1" i="1" dirty="0">
                <a:solidFill>
                  <a:schemeClr val="tx2"/>
                </a:solidFill>
                <a:effectLst>
                  <a:outerShdw blurRad="38100" dist="38100" dir="2700000" algn="tl">
                    <a:srgbClr val="FFFFFF"/>
                  </a:outerShdw>
                </a:effectLst>
              </a:rPr>
              <a:t>Ethical Problem 3 </a:t>
            </a:r>
          </a:p>
          <a:p>
            <a:pPr marL="457200" indent="-457200" algn="ctr">
              <a:defRPr/>
            </a:pPr>
            <a:r>
              <a:rPr lang="en-US" sz="2000" dirty="0">
                <a:solidFill>
                  <a:schemeClr val="tx2"/>
                </a:solidFill>
                <a:effectLst>
                  <a:outerShdw blurRad="38100" dist="38100" dir="2700000" algn="tl">
                    <a:srgbClr val="FFFFFF"/>
                  </a:outerShdw>
                </a:effectLst>
              </a:rPr>
              <a:t> </a:t>
            </a:r>
            <a:r>
              <a:rPr lang="en-US" sz="2000" b="1" i="1" dirty="0">
                <a:solidFill>
                  <a:srgbClr val="000000"/>
                </a:solidFill>
                <a:effectLst>
                  <a:outerShdw blurRad="38100" dist="38100" dir="2700000" algn="tl">
                    <a:srgbClr val="FFFFFF"/>
                  </a:outerShdw>
                </a:effectLst>
                <a:latin typeface="Times New Roman" charset="0"/>
              </a:rPr>
              <a:t>Your</a:t>
            </a:r>
            <a:r>
              <a:rPr lang="en-US" sz="2000" b="1" dirty="0">
                <a:solidFill>
                  <a:srgbClr val="000000"/>
                </a:solidFill>
                <a:effectLst>
                  <a:outerShdw blurRad="38100" dist="38100" dir="2700000" algn="tl">
                    <a:srgbClr val="FFFFFF"/>
                  </a:outerShdw>
                </a:effectLst>
                <a:latin typeface="Times New Roman" charset="0"/>
              </a:rPr>
              <a:t> </a:t>
            </a:r>
            <a:r>
              <a:rPr lang="en-US" sz="2000" b="1" dirty="0" smtClean="0">
                <a:effectLst>
                  <a:outerShdw blurRad="38100" dist="38100" dir="2700000" algn="tl">
                    <a:srgbClr val="FFFFFF"/>
                  </a:outerShdw>
                </a:effectLst>
              </a:rPr>
              <a:t>lecturer </a:t>
            </a:r>
            <a:r>
              <a:rPr lang="en-US" sz="2000" b="1" dirty="0">
                <a:effectLst>
                  <a:outerShdw blurRad="38100" dist="38100" dir="2700000" algn="tl">
                    <a:srgbClr val="FFFFFF"/>
                  </a:outerShdw>
                </a:effectLst>
              </a:rPr>
              <a:t>makes an input error and gives you a HD for a group</a:t>
            </a:r>
          </a:p>
          <a:p>
            <a:pPr marL="457200" indent="-457200" algn="ctr">
              <a:defRPr/>
            </a:pPr>
            <a:r>
              <a:rPr lang="en-US" sz="2000" b="1" dirty="0">
                <a:effectLst>
                  <a:outerShdw blurRad="38100" dist="38100" dir="2700000" algn="tl">
                    <a:srgbClr val="FFFFFF"/>
                  </a:outerShdw>
                </a:effectLst>
              </a:rPr>
              <a:t> assignment but the rest of the group get a P?</a:t>
            </a:r>
          </a:p>
          <a:p>
            <a:pPr marL="457200" indent="-457200" algn="ctr">
              <a:defRPr/>
            </a:pPr>
            <a:r>
              <a:rPr lang="en-US" sz="2000" dirty="0">
                <a:solidFill>
                  <a:schemeClr val="tx2"/>
                </a:solidFill>
                <a:effectLst>
                  <a:outerShdw blurRad="38100" dist="38100" dir="2700000" algn="tl">
                    <a:srgbClr val="FFFFFF"/>
                  </a:outerShdw>
                </a:effectLst>
              </a:rPr>
              <a:t>.</a:t>
            </a:r>
          </a:p>
          <a:p>
            <a:pPr marL="457200" indent="-457200" algn="ctr" eaLnBrk="0" hangingPunct="0">
              <a:defRPr/>
            </a:pPr>
            <a:r>
              <a:rPr lang="en-US" dirty="0"/>
              <a:t>What do </a:t>
            </a:r>
            <a:r>
              <a:rPr lang="en-US" b="1" i="1" dirty="0">
                <a:solidFill>
                  <a:srgbClr val="000000"/>
                </a:solidFill>
                <a:effectLst>
                  <a:outerShdw blurRad="38100" dist="38100" dir="2700000" algn="tl">
                    <a:srgbClr val="FFFFFF"/>
                  </a:outerShdw>
                </a:effectLst>
              </a:rPr>
              <a:t>you</a:t>
            </a:r>
            <a:r>
              <a:rPr lang="en-US" dirty="0"/>
              <a:t> do?</a:t>
            </a:r>
          </a:p>
          <a:p>
            <a:pPr marL="457200" indent="-457200" algn="ctr">
              <a:defRPr/>
            </a:pPr>
            <a:endParaRPr lang="en-US" sz="2000" dirty="0"/>
          </a:p>
          <a:p>
            <a:pPr marL="457200" indent="-457200" algn="ctr">
              <a:defRPr/>
            </a:pPr>
            <a:endParaRPr lang="en-US" sz="2000" dirty="0">
              <a:solidFill>
                <a:srgbClr val="000000"/>
              </a:solidFill>
              <a:effectLst>
                <a:outerShdw blurRad="38100" dist="38100" dir="2700000" algn="tl">
                  <a:srgbClr val="FFFFFF"/>
                </a:outerShdw>
              </a:effectLst>
            </a:endParaRPr>
          </a:p>
          <a:p>
            <a:pPr marL="457200" indent="-457200" algn="ctr" eaLnBrk="0" hangingPunct="0">
              <a:defRPr/>
            </a:pPr>
            <a:endParaRPr lang="en-US" sz="3200" dirty="0">
              <a:solidFill>
                <a:srgbClr val="000000"/>
              </a:solidFill>
              <a:effectLst>
                <a:outerShdw blurRad="38100" dist="38100" dir="2700000" algn="tl">
                  <a:srgbClr val="FFFFFF"/>
                </a:outerShdw>
              </a:effectLst>
              <a:latin typeface="Times New Roman"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1549343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02755"/>
                                        </p:tgtEl>
                                        <p:attrNameLst>
                                          <p:attrName>style.visibility</p:attrName>
                                        </p:attrNameLst>
                                      </p:cBhvr>
                                      <p:to>
                                        <p:strVal val="visible"/>
                                      </p:to>
                                    </p:set>
                                    <p:animEffect transition="in" filter="strips(downRight)">
                                      <p:cBhvr>
                                        <p:cTn id="7" dur="500"/>
                                        <p:tgtEl>
                                          <p:spTgt spid="20275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02756"/>
                                        </p:tgtEl>
                                        <p:attrNameLst>
                                          <p:attrName>style.visibility</p:attrName>
                                        </p:attrNameLst>
                                      </p:cBhvr>
                                      <p:to>
                                        <p:strVal val="visible"/>
                                      </p:to>
                                    </p:set>
                                    <p:animEffect transition="in" filter="strips(downRight)">
                                      <p:cBhvr>
                                        <p:cTn id="12" dur="500"/>
                                        <p:tgtEl>
                                          <p:spTgt spid="20275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02758"/>
                                        </p:tgtEl>
                                        <p:attrNameLst>
                                          <p:attrName>style.visibility</p:attrName>
                                        </p:attrNameLst>
                                      </p:cBhvr>
                                      <p:to>
                                        <p:strVal val="visible"/>
                                      </p:to>
                                    </p:set>
                                    <p:animEffect transition="in" filter="strips(downRight)">
                                      <p:cBhvr>
                                        <p:cTn id="17" dur="500"/>
                                        <p:tgtEl>
                                          <p:spTgt spid="202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animBg="1" autoUpdateAnimBg="0"/>
      <p:bldP spid="202756" grpId="0" animBg="1" autoUpdateAnimBg="0"/>
      <p:bldP spid="202758" grpId="0" animBg="1"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81200" y="274638"/>
            <a:ext cx="8229600" cy="417512"/>
          </a:xfrm>
        </p:spPr>
        <p:txBody>
          <a:bodyPr>
            <a:normAutofit fontScale="90000"/>
          </a:bodyPr>
          <a:lstStyle/>
          <a:p>
            <a:pPr eaLnBrk="1" hangingPunct="1"/>
            <a:r>
              <a:rPr lang="en-US" sz="3400" b="1"/>
              <a:t>Ethical Dilemmas</a:t>
            </a:r>
          </a:p>
        </p:txBody>
      </p:sp>
      <p:sp>
        <p:nvSpPr>
          <p:cNvPr id="197636" name="Rectangle 4"/>
          <p:cNvSpPr>
            <a:spLocks noChangeArrowheads="1"/>
          </p:cNvSpPr>
          <p:nvPr/>
        </p:nvSpPr>
        <p:spPr bwMode="auto">
          <a:xfrm>
            <a:off x="1847851" y="981076"/>
            <a:ext cx="8410575" cy="2016125"/>
          </a:xfrm>
          <a:prstGeom prst="rect">
            <a:avLst/>
          </a:prstGeom>
          <a:solidFill>
            <a:schemeClr val="accent1"/>
          </a:solidFill>
          <a:ln w="12700">
            <a:solidFill>
              <a:schemeClr val="tx1"/>
            </a:solidFill>
            <a:miter lim="800000"/>
            <a:headEnd/>
            <a:tailEnd/>
          </a:ln>
          <a:effectLst/>
        </p:spPr>
        <p:txBody>
          <a:bodyPr wrap="none" lIns="92075" tIns="46038" rIns="92075" bIns="46038"/>
          <a:lstStyle/>
          <a:p>
            <a:pPr marL="457200" indent="-457200" algn="ctr">
              <a:defRPr/>
            </a:pPr>
            <a:r>
              <a:rPr lang="en-US" sz="2200" b="1" i="1">
                <a:solidFill>
                  <a:schemeClr val="tx2"/>
                </a:solidFill>
                <a:effectLst>
                  <a:outerShdw blurRad="38100" dist="38100" dir="2700000" algn="tl">
                    <a:srgbClr val="FFFFFF"/>
                  </a:outerShdw>
                </a:effectLst>
              </a:rPr>
              <a:t>Ethical Dilemma 1 </a:t>
            </a:r>
          </a:p>
          <a:p>
            <a:pPr marL="457200" indent="-457200" algn="ctr">
              <a:defRPr/>
            </a:pPr>
            <a:r>
              <a:rPr lang="en-US" sz="2200"/>
              <a:t>You</a:t>
            </a:r>
            <a:r>
              <a:rPr lang="en-US" sz="2200" b="1">
                <a:solidFill>
                  <a:srgbClr val="000000"/>
                </a:solidFill>
                <a:effectLst>
                  <a:outerShdw blurRad="38100" dist="38100" dir="2700000" algn="tl">
                    <a:srgbClr val="FFFFFF"/>
                  </a:outerShdw>
                </a:effectLst>
                <a:latin typeface="Times New Roman" charset="0"/>
              </a:rPr>
              <a:t> </a:t>
            </a:r>
            <a:r>
              <a:rPr lang="en-US" sz="2200"/>
              <a:t>are asked by your manager to conduct surveillance on your</a:t>
            </a:r>
          </a:p>
          <a:p>
            <a:pPr marL="457200" indent="-457200" algn="ctr">
              <a:defRPr/>
            </a:pPr>
            <a:r>
              <a:rPr lang="en-US" sz="2200"/>
              <a:t> co-workers to determine who is using the Internet during working</a:t>
            </a:r>
          </a:p>
          <a:p>
            <a:pPr marL="457200" indent="-457200" algn="ctr">
              <a:defRPr/>
            </a:pPr>
            <a:r>
              <a:rPr lang="en-US" sz="2200"/>
              <a:t> hours to download music</a:t>
            </a:r>
            <a:r>
              <a:rPr lang="en-US" sz="2000"/>
              <a:t> </a:t>
            </a:r>
          </a:p>
        </p:txBody>
      </p:sp>
      <p:sp>
        <p:nvSpPr>
          <p:cNvPr id="197637" name="Rectangle 5"/>
          <p:cNvSpPr>
            <a:spLocks noChangeArrowheads="1"/>
          </p:cNvSpPr>
          <p:nvPr/>
        </p:nvSpPr>
        <p:spPr bwMode="auto">
          <a:xfrm>
            <a:off x="1847851" y="3429000"/>
            <a:ext cx="8208963" cy="2305050"/>
          </a:xfrm>
          <a:prstGeom prst="rect">
            <a:avLst/>
          </a:prstGeom>
          <a:solidFill>
            <a:schemeClr val="accent1"/>
          </a:solidFill>
          <a:ln w="12700">
            <a:solidFill>
              <a:schemeClr val="tx1"/>
            </a:solidFill>
            <a:miter lim="800000"/>
            <a:headEnd/>
            <a:tailEnd/>
          </a:ln>
          <a:effectLst/>
        </p:spPr>
        <p:txBody>
          <a:bodyPr wrap="none" lIns="92075" tIns="46038" rIns="92075" bIns="46038"/>
          <a:lstStyle/>
          <a:p>
            <a:pPr marL="457200" indent="-457200" algn="ctr">
              <a:defRPr/>
            </a:pPr>
            <a:r>
              <a:rPr lang="en-US" sz="2200" b="1" i="1">
                <a:solidFill>
                  <a:schemeClr val="tx2"/>
                </a:solidFill>
                <a:effectLst>
                  <a:outerShdw blurRad="38100" dist="38100" dir="2700000" algn="tl">
                    <a:srgbClr val="FFFFFF"/>
                  </a:outerShdw>
                </a:effectLst>
              </a:rPr>
              <a:t>Ethical Dilemma 2</a:t>
            </a:r>
          </a:p>
          <a:p>
            <a:pPr marL="457200" indent="-457200" algn="ctr">
              <a:defRPr/>
            </a:pPr>
            <a:r>
              <a:rPr lang="en-US" sz="2200"/>
              <a:t>One of your clients tells you that they are considering</a:t>
            </a:r>
          </a:p>
          <a:p>
            <a:pPr marL="457200" indent="-457200" algn="ctr">
              <a:defRPr/>
            </a:pPr>
            <a:r>
              <a:rPr lang="en-US" sz="2200"/>
              <a:t> investing in another company to whom you also provide services.  </a:t>
            </a:r>
          </a:p>
          <a:p>
            <a:pPr marL="457200" indent="-457200" algn="ctr">
              <a:defRPr/>
            </a:pPr>
            <a:r>
              <a:rPr lang="en-US" sz="2200"/>
              <a:t>Through your involvement with this company you know that its CEO </a:t>
            </a:r>
          </a:p>
          <a:p>
            <a:pPr marL="457200" indent="-457200" algn="ctr">
              <a:defRPr/>
            </a:pPr>
            <a:r>
              <a:rPr lang="en-US" sz="2200"/>
              <a:t>is currently being investigated for fraud</a:t>
            </a:r>
          </a:p>
          <a:p>
            <a:pPr marL="457200" indent="-457200" algn="ctr" eaLnBrk="0" hangingPunct="0">
              <a:defRPr/>
            </a:pPr>
            <a:endParaRPr lang="en-US" sz="2200" b="1">
              <a:solidFill>
                <a:srgbClr val="000000"/>
              </a:solidFill>
              <a:effectLst>
                <a:outerShdw blurRad="38100" dist="38100" dir="2700000" algn="tl">
                  <a:srgbClr val="FFFFFF"/>
                </a:outerShdw>
              </a:effectLst>
              <a:latin typeface="Times New Roman"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1691704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97636"/>
                                        </p:tgtEl>
                                        <p:attrNameLst>
                                          <p:attrName>style.visibility</p:attrName>
                                        </p:attrNameLst>
                                      </p:cBhvr>
                                      <p:to>
                                        <p:strVal val="visible"/>
                                      </p:to>
                                    </p:set>
                                    <p:animEffect transition="in" filter="strips(downRight)">
                                      <p:cBhvr>
                                        <p:cTn id="7" dur="500"/>
                                        <p:tgtEl>
                                          <p:spTgt spid="19763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97637"/>
                                        </p:tgtEl>
                                        <p:attrNameLst>
                                          <p:attrName>style.visibility</p:attrName>
                                        </p:attrNameLst>
                                      </p:cBhvr>
                                      <p:to>
                                        <p:strVal val="visible"/>
                                      </p:to>
                                    </p:set>
                                    <p:animEffect transition="in" filter="strips(downRight)">
                                      <p:cBhvr>
                                        <p:cTn id="12" dur="500"/>
                                        <p:tgtEl>
                                          <p:spTgt spid="197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animBg="1" autoUpdateAnimBg="0"/>
      <p:bldP spid="197637" grpId="0" animBg="1"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077" y="542546"/>
            <a:ext cx="10515600" cy="1325563"/>
          </a:xfrm>
        </p:spPr>
        <p:txBody>
          <a:bodyPr>
            <a:normAutofit fontScale="90000"/>
          </a:bodyPr>
          <a:lstStyle/>
          <a:p>
            <a:r>
              <a:rPr lang="en-AU" dirty="0"/>
              <a:t>Kohlberg moral development | Individuals and Society | MCAT | Khan Academy</a:t>
            </a:r>
            <a:br>
              <a:rPr lang="en-AU" dirty="0"/>
            </a:br>
            <a:endParaRPr lang="en-AU" dirty="0"/>
          </a:p>
        </p:txBody>
      </p:sp>
      <p:pic>
        <p:nvPicPr>
          <p:cNvPr id="4" name="Onkd8tChC2A"/>
          <p:cNvPicPr>
            <a:picLocks noGrp="1" noRot="1" noChangeAspect="1"/>
          </p:cNvPicPr>
          <p:nvPr>
            <p:ph idx="1"/>
            <a:videoFile r:link="rId1"/>
          </p:nvPr>
        </p:nvPicPr>
        <p:blipFill>
          <a:blip r:embed="rId4"/>
          <a:stretch>
            <a:fillRect/>
          </a:stretch>
        </p:blipFill>
        <p:spPr>
          <a:xfrm>
            <a:off x="1730269" y="1500996"/>
            <a:ext cx="9328795" cy="535700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2800169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977" y="378188"/>
            <a:ext cx="10515600" cy="1325563"/>
          </a:xfrm>
        </p:spPr>
        <p:txBody>
          <a:bodyPr/>
          <a:lstStyle/>
          <a:p>
            <a:r>
              <a:rPr lang="en-US" dirty="0" err="1" smtClean="0"/>
              <a:t>khoberg</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sz="3200" i="1" dirty="0">
                <a:latin typeface="Times New Roman" pitchFamily="18" charset="0"/>
                <a:cs typeface="Times New Roman" pitchFamily="18" charset="0"/>
              </a:rPr>
              <a:t>This cognitive theory was based on Piaget’s work (1966), who was a child psychologist.  </a:t>
            </a:r>
          </a:p>
          <a:p>
            <a:pPr algn="just"/>
            <a:r>
              <a:rPr lang="en-US" sz="3200" i="1" dirty="0">
                <a:latin typeface="Times New Roman" pitchFamily="18" charset="0"/>
                <a:cs typeface="Times New Roman" pitchFamily="18" charset="0"/>
              </a:rPr>
              <a:t>The theory describes the stages of moral development through which individuals pass as they mature in their moral judgment. </a:t>
            </a:r>
          </a:p>
          <a:p>
            <a:pPr algn="just"/>
            <a:endParaRPr lang="en-US" sz="3200" i="1" dirty="0">
              <a:latin typeface="Times New Roman" pitchFamily="18" charset="0"/>
              <a:cs typeface="Times New Roman" pitchFamily="18" charset="0"/>
            </a:endParaRPr>
          </a:p>
          <a:p>
            <a:pPr algn="just"/>
            <a:r>
              <a:rPr lang="en-US" sz="3200" i="1" dirty="0">
                <a:latin typeface="Times New Roman" pitchFamily="18" charset="0"/>
                <a:cs typeface="Times New Roman" pitchFamily="18" charset="0"/>
              </a:rPr>
              <a:t>Kohlberg argues that moral reasoning abilities develop according to a stage sequence. – and there are 6 stages.</a:t>
            </a:r>
          </a:p>
          <a:p>
            <a:pPr algn="just"/>
            <a:r>
              <a:rPr lang="en-US" sz="3200" i="1" dirty="0">
                <a:latin typeface="Times New Roman" pitchFamily="18" charset="0"/>
                <a:cs typeface="Times New Roman" pitchFamily="18" charset="0"/>
              </a:rPr>
              <a:t>Each stage is characterized  by the </a:t>
            </a:r>
            <a:r>
              <a:rPr lang="en-US" sz="3200" b="1" u="sng" dirty="0">
                <a:latin typeface="Times New Roman" pitchFamily="18" charset="0"/>
                <a:cs typeface="Times New Roman" pitchFamily="18" charset="0"/>
              </a:rPr>
              <a:t>reasons</a:t>
            </a:r>
            <a:r>
              <a:rPr lang="en-US" sz="3200" b="1" dirty="0">
                <a:latin typeface="Times New Roman" pitchFamily="18" charset="0"/>
                <a:cs typeface="Times New Roman" pitchFamily="18" charset="0"/>
              </a:rPr>
              <a:t> </a:t>
            </a:r>
            <a:r>
              <a:rPr lang="en-US" sz="3200" i="1" dirty="0">
                <a:latin typeface="Times New Roman" pitchFamily="18" charset="0"/>
                <a:cs typeface="Times New Roman" pitchFamily="18" charset="0"/>
              </a:rPr>
              <a:t>a person gives for making what they consider the right or moral decision, when faced with an ethical  dilemma.</a:t>
            </a:r>
          </a:p>
          <a:p>
            <a:pPr algn="just"/>
            <a:r>
              <a:rPr lang="en-US" sz="3200" i="1" dirty="0">
                <a:latin typeface="Times New Roman" pitchFamily="18" charset="0"/>
                <a:cs typeface="Times New Roman" pitchFamily="18" charset="0"/>
              </a:rPr>
              <a:t>So this theory is concerned with the </a:t>
            </a:r>
            <a:r>
              <a:rPr lang="en-US" sz="3200" b="1" i="1" dirty="0">
                <a:latin typeface="Times New Roman" pitchFamily="18" charset="0"/>
                <a:cs typeface="Times New Roman" pitchFamily="18" charset="0"/>
              </a:rPr>
              <a:t>rationale</a:t>
            </a:r>
            <a:r>
              <a:rPr lang="en-US" sz="3200" i="1" dirty="0">
                <a:latin typeface="Times New Roman" pitchFamily="18" charset="0"/>
                <a:cs typeface="Times New Roman" pitchFamily="18" charset="0"/>
              </a:rPr>
              <a:t> that people use in making moral decisions. </a:t>
            </a:r>
          </a:p>
          <a:p>
            <a:pPr algn="just"/>
            <a:endParaRPr lang="en-US" sz="3200" i="1" dirty="0">
              <a:latin typeface="Times New Roman" pitchFamily="18" charset="0"/>
              <a:cs typeface="Times New Roman" pitchFamily="18" charset="0"/>
            </a:endParaRPr>
          </a:p>
          <a:p>
            <a:pPr algn="just"/>
            <a:r>
              <a:rPr lang="en-US" sz="3200" i="1" dirty="0">
                <a:latin typeface="Times New Roman" pitchFamily="18" charset="0"/>
                <a:cs typeface="Times New Roman" pitchFamily="18" charset="0"/>
              </a:rPr>
              <a:t>After doing his study of a group boys over a period of time, </a:t>
            </a:r>
          </a:p>
          <a:p>
            <a:pPr algn="just"/>
            <a:r>
              <a:rPr lang="en-US" sz="3200" i="1" dirty="0">
                <a:latin typeface="Times New Roman" pitchFamily="18" charset="0"/>
                <a:cs typeface="Times New Roman" pitchFamily="18" charset="0"/>
              </a:rPr>
              <a:t>Kohlberg concluded that there are three distinct levels of moral reasoning, </a:t>
            </a:r>
          </a:p>
          <a:p>
            <a:pPr algn="just"/>
            <a:r>
              <a:rPr lang="en-US" sz="3200" i="1" dirty="0">
                <a:latin typeface="Times New Roman" pitchFamily="18" charset="0"/>
                <a:cs typeface="Times New Roman" pitchFamily="18" charset="0"/>
              </a:rPr>
              <a:t>namely pre-conventional, conventional and post-conventional,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3067318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981200" y="274638"/>
            <a:ext cx="8229600" cy="747712"/>
          </a:xfrm>
        </p:spPr>
        <p:txBody>
          <a:bodyPr>
            <a:normAutofit fontScale="90000"/>
          </a:bodyPr>
          <a:lstStyle/>
          <a:p>
            <a:pPr eaLnBrk="1" hangingPunct="1"/>
            <a:r>
              <a:rPr lang="en-US" sz="3400" b="1"/>
              <a:t>Kohlberg’s stages of cognitive moral development</a:t>
            </a:r>
          </a:p>
        </p:txBody>
      </p:sp>
      <p:sp>
        <p:nvSpPr>
          <p:cNvPr id="231427" name="Rectangle 3"/>
          <p:cNvSpPr>
            <a:spLocks noGrp="1" noChangeArrowheads="1"/>
          </p:cNvSpPr>
          <p:nvPr>
            <p:ph idx="1"/>
          </p:nvPr>
        </p:nvSpPr>
        <p:spPr>
          <a:xfrm>
            <a:off x="1775520" y="1052736"/>
            <a:ext cx="8642350" cy="5327650"/>
          </a:xfrm>
        </p:spPr>
        <p:txBody>
          <a:bodyPr>
            <a:normAutofit lnSpcReduction="10000"/>
          </a:bodyPr>
          <a:lstStyle/>
          <a:p>
            <a:pPr eaLnBrk="1" hangingPunct="1">
              <a:lnSpc>
                <a:spcPct val="80000"/>
              </a:lnSpc>
              <a:buFont typeface="Wingdings" pitchFamily="2" charset="2"/>
              <a:buNone/>
            </a:pPr>
            <a:endParaRPr lang="en-US" dirty="0"/>
          </a:p>
          <a:p>
            <a:pPr eaLnBrk="1" hangingPunct="1">
              <a:lnSpc>
                <a:spcPct val="80000"/>
              </a:lnSpc>
            </a:pPr>
            <a:r>
              <a:rPr lang="en-US" sz="2400" dirty="0"/>
              <a:t>Stage 1 punishment and obedience orientation</a:t>
            </a:r>
          </a:p>
          <a:p>
            <a:pPr eaLnBrk="1" hangingPunct="1">
              <a:lnSpc>
                <a:spcPct val="80000"/>
              </a:lnSpc>
            </a:pPr>
            <a:endParaRPr lang="en-US" sz="2400" dirty="0"/>
          </a:p>
          <a:p>
            <a:pPr eaLnBrk="1" hangingPunct="1">
              <a:lnSpc>
                <a:spcPct val="80000"/>
              </a:lnSpc>
            </a:pPr>
            <a:r>
              <a:rPr lang="en-US" sz="2400" dirty="0"/>
              <a:t>Stage 2 instrumental purpose and exchange orientation</a:t>
            </a:r>
          </a:p>
          <a:p>
            <a:pPr eaLnBrk="1" hangingPunct="1">
              <a:lnSpc>
                <a:spcPct val="80000"/>
              </a:lnSpc>
            </a:pPr>
            <a:endParaRPr lang="en-US" sz="2400" dirty="0"/>
          </a:p>
          <a:p>
            <a:pPr>
              <a:lnSpc>
                <a:spcPct val="80000"/>
              </a:lnSpc>
            </a:pPr>
            <a:r>
              <a:rPr lang="en-US" sz="2400" dirty="0"/>
              <a:t>Stage 3 </a:t>
            </a:r>
            <a:r>
              <a:rPr lang="en-US" sz="2400" dirty="0">
                <a:ea typeface="ＭＳ Ｐゴシック" pitchFamily="-106" charset="-128"/>
              </a:rPr>
              <a:t>Interpersonal Accord - Conformity – Mutual Expectations (</a:t>
            </a:r>
            <a:r>
              <a:rPr lang="en-US" sz="2400" dirty="0"/>
              <a:t>Good boy/girl orientation)</a:t>
            </a:r>
          </a:p>
          <a:p>
            <a:pPr eaLnBrk="1" hangingPunct="1">
              <a:lnSpc>
                <a:spcPct val="80000"/>
              </a:lnSpc>
            </a:pPr>
            <a:endParaRPr lang="en-US" sz="2400" dirty="0"/>
          </a:p>
          <a:p>
            <a:pPr>
              <a:lnSpc>
                <a:spcPct val="80000"/>
              </a:lnSpc>
            </a:pPr>
            <a:r>
              <a:rPr lang="en-US" sz="2400" dirty="0"/>
              <a:t>Stage 4 </a:t>
            </a:r>
            <a:r>
              <a:rPr lang="en-US" sz="2400" dirty="0">
                <a:ea typeface="ＭＳ Ｐゴシック" pitchFamily="-106" charset="-128"/>
              </a:rPr>
              <a:t>System Maintenance - Upholding duties, laws</a:t>
            </a:r>
            <a:endParaRPr lang="en-US" sz="2400" dirty="0"/>
          </a:p>
          <a:p>
            <a:pPr eaLnBrk="1" hangingPunct="1">
              <a:lnSpc>
                <a:spcPct val="80000"/>
              </a:lnSpc>
              <a:buFont typeface="Wingdings" pitchFamily="2" charset="2"/>
              <a:buNone/>
            </a:pPr>
            <a:endParaRPr lang="en-US" sz="2400" b="1" u="sng" dirty="0"/>
          </a:p>
          <a:p>
            <a:pPr eaLnBrk="1" hangingPunct="1">
              <a:lnSpc>
                <a:spcPct val="80000"/>
              </a:lnSpc>
            </a:pPr>
            <a:r>
              <a:rPr lang="en-US" sz="2400" dirty="0"/>
              <a:t>Stage 5 social contract and rights</a:t>
            </a:r>
          </a:p>
          <a:p>
            <a:pPr eaLnBrk="1" hangingPunct="1">
              <a:lnSpc>
                <a:spcPct val="80000"/>
              </a:lnSpc>
            </a:pPr>
            <a:endParaRPr lang="en-US" sz="2400" dirty="0"/>
          </a:p>
          <a:p>
            <a:pPr eaLnBrk="1" hangingPunct="1">
              <a:lnSpc>
                <a:spcPct val="80000"/>
              </a:lnSpc>
            </a:pPr>
            <a:r>
              <a:rPr lang="en-US" sz="2400" dirty="0"/>
              <a:t>Stage 6 Universal ethical principle</a:t>
            </a:r>
          </a:p>
          <a:p>
            <a:pPr eaLnBrk="1" hangingPunct="1">
              <a:lnSpc>
                <a:spcPct val="80000"/>
              </a:lnSpc>
            </a:pPr>
            <a:endParaRPr lang="en-US" dirty="0"/>
          </a:p>
          <a:p>
            <a:pPr eaLnBrk="1" hangingPunct="1">
              <a:lnSpc>
                <a:spcPct val="80000"/>
              </a:lnSpc>
            </a:pPr>
            <a:endParaRPr lang="en-US" sz="1900" dirty="0"/>
          </a:p>
          <a:p>
            <a:pPr eaLnBrk="1" hangingPunct="1">
              <a:lnSpc>
                <a:spcPct val="80000"/>
              </a:lnSpc>
            </a:pPr>
            <a:endParaRPr lang="en-US" sz="1900" dirty="0"/>
          </a:p>
          <a:p>
            <a:pPr eaLnBrk="1" hangingPunct="1">
              <a:lnSpc>
                <a:spcPct val="80000"/>
              </a:lnSpc>
            </a:pPr>
            <a:endParaRPr lang="en-US" sz="1900" dirty="0"/>
          </a:p>
          <a:p>
            <a:pPr eaLnBrk="1" hangingPunct="1">
              <a:lnSpc>
                <a:spcPct val="80000"/>
              </a:lnSpc>
              <a:buFont typeface="Wingdings" pitchFamily="2" charset="2"/>
              <a:buNone/>
            </a:pPr>
            <a:endParaRPr lang="en-US" sz="1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4207594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1427">
                                            <p:txEl>
                                              <p:pRg st="1" end="1"/>
                                            </p:txEl>
                                          </p:spTgt>
                                        </p:tgtEl>
                                        <p:attrNameLst>
                                          <p:attrName>style.visibility</p:attrName>
                                        </p:attrNameLst>
                                      </p:cBhvr>
                                      <p:to>
                                        <p:strVal val="visible"/>
                                      </p:to>
                                    </p:set>
                                    <p:animEffect transition="in" filter="wipe(up)">
                                      <p:cBhvr>
                                        <p:cTn id="7" dur="500"/>
                                        <p:tgtEl>
                                          <p:spTgt spid="2314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1427">
                                            <p:txEl>
                                              <p:pRg st="3" end="3"/>
                                            </p:txEl>
                                          </p:spTgt>
                                        </p:tgtEl>
                                        <p:attrNameLst>
                                          <p:attrName>style.visibility</p:attrName>
                                        </p:attrNameLst>
                                      </p:cBhvr>
                                      <p:to>
                                        <p:strVal val="visible"/>
                                      </p:to>
                                    </p:set>
                                    <p:animEffect transition="in" filter="wipe(up)">
                                      <p:cBhvr>
                                        <p:cTn id="12" dur="500"/>
                                        <p:tgtEl>
                                          <p:spTgt spid="23142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31427">
                                            <p:txEl>
                                              <p:pRg st="5" end="5"/>
                                            </p:txEl>
                                          </p:spTgt>
                                        </p:tgtEl>
                                        <p:attrNameLst>
                                          <p:attrName>style.visibility</p:attrName>
                                        </p:attrNameLst>
                                      </p:cBhvr>
                                      <p:to>
                                        <p:strVal val="visible"/>
                                      </p:to>
                                    </p:set>
                                    <p:animEffect transition="in" filter="wipe(up)">
                                      <p:cBhvr>
                                        <p:cTn id="17" dur="500"/>
                                        <p:tgtEl>
                                          <p:spTgt spid="23142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31427">
                                            <p:txEl>
                                              <p:pRg st="7" end="7"/>
                                            </p:txEl>
                                          </p:spTgt>
                                        </p:tgtEl>
                                        <p:attrNameLst>
                                          <p:attrName>style.visibility</p:attrName>
                                        </p:attrNameLst>
                                      </p:cBhvr>
                                      <p:to>
                                        <p:strVal val="visible"/>
                                      </p:to>
                                    </p:set>
                                    <p:animEffect transition="in" filter="wipe(up)">
                                      <p:cBhvr>
                                        <p:cTn id="22" dur="500"/>
                                        <p:tgtEl>
                                          <p:spTgt spid="231427">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31427">
                                            <p:txEl>
                                              <p:pRg st="9" end="9"/>
                                            </p:txEl>
                                          </p:spTgt>
                                        </p:tgtEl>
                                        <p:attrNameLst>
                                          <p:attrName>style.visibility</p:attrName>
                                        </p:attrNameLst>
                                      </p:cBhvr>
                                      <p:to>
                                        <p:strVal val="visible"/>
                                      </p:to>
                                    </p:set>
                                    <p:animEffect transition="in" filter="wipe(up)">
                                      <p:cBhvr>
                                        <p:cTn id="27" dur="500"/>
                                        <p:tgtEl>
                                          <p:spTgt spid="231427">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31427">
                                            <p:txEl>
                                              <p:pRg st="11" end="11"/>
                                            </p:txEl>
                                          </p:spTgt>
                                        </p:tgtEl>
                                        <p:attrNameLst>
                                          <p:attrName>style.visibility</p:attrName>
                                        </p:attrNameLst>
                                      </p:cBhvr>
                                      <p:to>
                                        <p:strVal val="visible"/>
                                      </p:to>
                                    </p:set>
                                    <p:animEffect transition="in" filter="wipe(up)">
                                      <p:cBhvr>
                                        <p:cTn id="32" dur="500"/>
                                        <p:tgtEl>
                                          <p:spTgt spid="23142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What </a:t>
            </a:r>
            <a:r>
              <a:rPr lang="en-AU" dirty="0"/>
              <a:t>is Professional ethics?</a:t>
            </a:r>
            <a:endParaRPr lang="en-US" dirty="0"/>
          </a:p>
        </p:txBody>
      </p:sp>
      <p:sp>
        <p:nvSpPr>
          <p:cNvPr id="3" name="Content Placeholder 2"/>
          <p:cNvSpPr>
            <a:spLocks noGrp="1"/>
          </p:cNvSpPr>
          <p:nvPr>
            <p:ph idx="1"/>
          </p:nvPr>
        </p:nvSpPr>
        <p:spPr/>
        <p:txBody>
          <a:bodyPr>
            <a:normAutofit fontScale="77500" lnSpcReduction="20000"/>
          </a:bodyPr>
          <a:lstStyle/>
          <a:p>
            <a:endParaRPr lang="en-AU" dirty="0"/>
          </a:p>
          <a:p>
            <a:pPr>
              <a:buFontTx/>
              <a:buChar char="•"/>
            </a:pPr>
            <a:r>
              <a:rPr lang="en-AU" b="1" u="sng" dirty="0"/>
              <a:t>The exercise of reasonable skills and diligence</a:t>
            </a:r>
            <a:r>
              <a:rPr lang="en-AU" dirty="0"/>
              <a:t> – you want accountants to be hard working and not to make mistakes when doing your BAS statements or tax returns.</a:t>
            </a:r>
          </a:p>
          <a:p>
            <a:pPr>
              <a:buFontTx/>
              <a:buChar char="•"/>
            </a:pPr>
            <a:endParaRPr lang="en-AU" dirty="0"/>
          </a:p>
          <a:p>
            <a:pPr>
              <a:buFontTx/>
              <a:buChar char="•"/>
            </a:pPr>
            <a:r>
              <a:rPr lang="en-AU" b="1" u="sng" dirty="0"/>
              <a:t>Adherence to professional statements and standards</a:t>
            </a:r>
            <a:r>
              <a:rPr lang="en-AU" dirty="0"/>
              <a:t>–   </a:t>
            </a:r>
            <a:r>
              <a:rPr lang="en-AU" dirty="0" smtClean="0"/>
              <a:t>Financial Counselling Code of Ethics 2012</a:t>
            </a:r>
            <a:endParaRPr lang="en-AU" dirty="0"/>
          </a:p>
          <a:p>
            <a:pPr>
              <a:buFontTx/>
              <a:buChar char="•"/>
            </a:pPr>
            <a:endParaRPr lang="en-AU" b="1" u="sng" dirty="0"/>
          </a:p>
          <a:p>
            <a:pPr>
              <a:buFontTx/>
              <a:buChar char="•"/>
            </a:pPr>
            <a:r>
              <a:rPr lang="en-AU" b="1" u="sng" dirty="0"/>
              <a:t>The cautious application of relevant knowledge and experience</a:t>
            </a:r>
            <a:r>
              <a:rPr lang="en-AU" dirty="0"/>
              <a:t> – for example,  their university knowledge or  professional development – must be used it appropriately</a:t>
            </a:r>
          </a:p>
          <a:p>
            <a:endParaRPr lang="en-AU" dirty="0"/>
          </a:p>
          <a:p>
            <a:pPr>
              <a:buFontTx/>
              <a:buChar char="•"/>
            </a:pPr>
            <a:r>
              <a:rPr lang="en-AU" b="1" u="sng" dirty="0"/>
              <a:t>Apply Professional scepticism</a:t>
            </a:r>
            <a:r>
              <a:rPr lang="en-AU" dirty="0"/>
              <a:t> - to ensure that any observed discrepancies are properly Followed up and investigated -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872" y="117920"/>
            <a:ext cx="1438656" cy="1572768"/>
          </a:xfrm>
          <a:prstGeom prst="rect">
            <a:avLst/>
          </a:prstGeom>
        </p:spPr>
      </p:pic>
    </p:spTree>
    <p:extLst>
      <p:ext uri="{BB962C8B-B14F-4D97-AF65-F5344CB8AC3E}">
        <p14:creationId xmlns:p14="http://schemas.microsoft.com/office/powerpoint/2010/main" val="1106633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196737" y="404314"/>
            <a:ext cx="10515600" cy="1325563"/>
          </a:xfrm>
        </p:spPr>
        <p:txBody>
          <a:bodyPr/>
          <a:lstStyle/>
          <a:p>
            <a:pPr eaLnBrk="1" hangingPunct="1"/>
            <a:r>
              <a:rPr lang="en-AU" dirty="0" smtClean="0"/>
              <a:t>Pre-conventional level</a:t>
            </a:r>
          </a:p>
        </p:txBody>
      </p:sp>
      <p:sp>
        <p:nvSpPr>
          <p:cNvPr id="27651" name="Rectangle 3"/>
          <p:cNvSpPr>
            <a:spLocks noGrp="1" noChangeArrowheads="1"/>
          </p:cNvSpPr>
          <p:nvPr>
            <p:ph idx="1"/>
          </p:nvPr>
        </p:nvSpPr>
        <p:spPr/>
        <p:txBody>
          <a:bodyPr/>
          <a:lstStyle/>
          <a:p>
            <a:pPr eaLnBrk="1" hangingPunct="1"/>
            <a:r>
              <a:rPr lang="en-US" sz="3600" dirty="0"/>
              <a:t>Stage 1 punishment and obedience orientation</a:t>
            </a:r>
          </a:p>
          <a:p>
            <a:pPr eaLnBrk="1" hangingPunct="1"/>
            <a:endParaRPr lang="en-US" sz="3600" dirty="0"/>
          </a:p>
          <a:p>
            <a:pPr eaLnBrk="1" hangingPunct="1"/>
            <a:r>
              <a:rPr lang="en-US" sz="3600" dirty="0"/>
              <a:t>Stage 2 instrumental relativism orientation</a:t>
            </a:r>
            <a:endParaRPr lang="en-AU"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2258852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417" y="391251"/>
            <a:ext cx="10515600" cy="1325563"/>
          </a:xfrm>
        </p:spPr>
        <p:txBody>
          <a:bodyPr/>
          <a:lstStyle/>
          <a:p>
            <a:r>
              <a:rPr lang="en-US" u="sng" dirty="0">
                <a:latin typeface="Times New Roman" pitchFamily="18" charset="0"/>
                <a:cs typeface="Times New Roman" pitchFamily="18" charset="0"/>
              </a:rPr>
              <a:t>P</a:t>
            </a:r>
            <a:r>
              <a:rPr lang="en-US" u="sng" dirty="0" smtClean="0">
                <a:latin typeface="Times New Roman" pitchFamily="18" charset="0"/>
                <a:cs typeface="Times New Roman" pitchFamily="18" charset="0"/>
              </a:rPr>
              <a:t>re-conventional </a:t>
            </a:r>
            <a:r>
              <a:rPr lang="en-US" u="sng" dirty="0">
                <a:latin typeface="Times New Roman" pitchFamily="18" charset="0"/>
                <a:cs typeface="Times New Roman" pitchFamily="18" charset="0"/>
              </a:rPr>
              <a:t>level</a:t>
            </a:r>
            <a:endParaRPr lang="en-US" dirty="0"/>
          </a:p>
        </p:txBody>
      </p:sp>
      <p:sp>
        <p:nvSpPr>
          <p:cNvPr id="3" name="Content Placeholder 2"/>
          <p:cNvSpPr>
            <a:spLocks noGrp="1"/>
          </p:cNvSpPr>
          <p:nvPr>
            <p:ph idx="1"/>
          </p:nvPr>
        </p:nvSpPr>
        <p:spPr/>
        <p:txBody>
          <a:bodyPr>
            <a:noAutofit/>
          </a:bodyPr>
          <a:lstStyle/>
          <a:p>
            <a:pPr algn="just"/>
            <a:r>
              <a:rPr lang="en-US" sz="2400" dirty="0">
                <a:cs typeface="Times New Roman" pitchFamily="18" charset="0"/>
              </a:rPr>
              <a:t>At the </a:t>
            </a:r>
            <a:r>
              <a:rPr lang="en-US" sz="2400" b="1" u="sng" dirty="0">
                <a:cs typeface="Times New Roman" pitchFamily="18" charset="0"/>
              </a:rPr>
              <a:t>pre-conventional level</a:t>
            </a:r>
            <a:r>
              <a:rPr lang="en-US" sz="2400" dirty="0">
                <a:cs typeface="Times New Roman" pitchFamily="18" charset="0"/>
              </a:rPr>
              <a:t> there are 2 stages:</a:t>
            </a:r>
          </a:p>
          <a:p>
            <a:pPr algn="just"/>
            <a:r>
              <a:rPr lang="en-US" sz="2400" dirty="0">
                <a:cs typeface="Times New Roman" pitchFamily="18" charset="0"/>
              </a:rPr>
              <a:t>At this level a person is primarily concerned with what effect a chosen action will have on them  /not the effect on others.  </a:t>
            </a:r>
          </a:p>
          <a:p>
            <a:pPr algn="just"/>
            <a:r>
              <a:rPr lang="en-US" sz="2400" dirty="0">
                <a:cs typeface="Times New Roman" pitchFamily="18" charset="0"/>
              </a:rPr>
              <a:t>At this level, a person does what is right in order to avoid punishment or to get  a reward.  People at this level are </a:t>
            </a:r>
            <a:r>
              <a:rPr lang="en-US" sz="2400" b="1" u="sng" dirty="0">
                <a:cs typeface="Times New Roman" pitchFamily="18" charset="0"/>
              </a:rPr>
              <a:t>exclusively </a:t>
            </a:r>
            <a:r>
              <a:rPr lang="en-US" sz="2400" b="1" u="sng" dirty="0" err="1">
                <a:cs typeface="Times New Roman" pitchFamily="18" charset="0"/>
              </a:rPr>
              <a:t>self-centred</a:t>
            </a:r>
            <a:r>
              <a:rPr lang="en-US" sz="2400" u="sng" dirty="0">
                <a:cs typeface="Times New Roman" pitchFamily="18" charset="0"/>
              </a:rPr>
              <a:t>.</a:t>
            </a:r>
            <a:r>
              <a:rPr lang="en-US" sz="2400" dirty="0">
                <a:cs typeface="Times New Roman" pitchFamily="18" charset="0"/>
              </a:rPr>
              <a:t> </a:t>
            </a:r>
          </a:p>
          <a:p>
            <a:pPr algn="just"/>
            <a:r>
              <a:rPr lang="en-US" sz="2400" dirty="0">
                <a:cs typeface="Times New Roman" pitchFamily="18" charset="0"/>
              </a:rPr>
              <a:t>One does the right thing to get rewarded or to avoid punishment</a:t>
            </a:r>
          </a:p>
          <a:p>
            <a:pPr algn="just"/>
            <a:r>
              <a:rPr lang="en-US" sz="2400" dirty="0">
                <a:cs typeface="Times New Roman" pitchFamily="18" charset="0"/>
              </a:rPr>
              <a:t>For </a:t>
            </a:r>
            <a:r>
              <a:rPr lang="en-US" sz="2400" dirty="0" err="1">
                <a:cs typeface="Times New Roman" pitchFamily="18" charset="0"/>
              </a:rPr>
              <a:t>eg</a:t>
            </a:r>
            <a:r>
              <a:rPr lang="en-US" sz="2400" dirty="0">
                <a:cs typeface="Times New Roman" pitchFamily="18" charset="0"/>
              </a:rPr>
              <a:t> you achieve a sales target and you get a bonus/holiday </a:t>
            </a:r>
            <a:r>
              <a:rPr lang="en-US" sz="2400" dirty="0" err="1">
                <a:cs typeface="Times New Roman" pitchFamily="18" charset="0"/>
              </a:rPr>
              <a:t>etc</a:t>
            </a:r>
            <a:r>
              <a:rPr lang="en-US" sz="2400" dirty="0">
                <a:cs typeface="Times New Roman" pitchFamily="18" charset="0"/>
              </a:rPr>
              <a:t>)  home/work use</a:t>
            </a:r>
          </a:p>
          <a:p>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1185718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3634" y="99038"/>
            <a:ext cx="8534400" cy="762000"/>
          </a:xfrm>
        </p:spPr>
        <p:txBody>
          <a:bodyPr/>
          <a:lstStyle/>
          <a:p>
            <a:r>
              <a:rPr lang="en-US" dirty="0" smtClean="0"/>
              <a:t>Stage 2</a:t>
            </a:r>
            <a:endParaRPr lang="en-US" dirty="0"/>
          </a:p>
        </p:txBody>
      </p:sp>
      <p:sp>
        <p:nvSpPr>
          <p:cNvPr id="3" name="Content Placeholder 2"/>
          <p:cNvSpPr>
            <a:spLocks noGrp="1"/>
          </p:cNvSpPr>
          <p:nvPr>
            <p:ph idx="1"/>
          </p:nvPr>
        </p:nvSpPr>
        <p:spPr>
          <a:xfrm>
            <a:off x="1666338" y="859927"/>
            <a:ext cx="8731696" cy="4343400"/>
          </a:xfrm>
        </p:spPr>
        <p:txBody>
          <a:bodyPr>
            <a:noAutofit/>
          </a:bodyPr>
          <a:lstStyle/>
          <a:p>
            <a:pPr algn="just"/>
            <a:r>
              <a:rPr lang="en-US" dirty="0">
                <a:latin typeface="+mj-lt"/>
                <a:cs typeface="Times New Roman" pitchFamily="18" charset="0"/>
              </a:rPr>
              <a:t>So in </a:t>
            </a:r>
            <a:r>
              <a:rPr lang="en-US" b="1" u="sng" dirty="0">
                <a:latin typeface="+mj-lt"/>
                <a:cs typeface="Times New Roman" pitchFamily="18" charset="0"/>
              </a:rPr>
              <a:t>stage 1,</a:t>
            </a:r>
            <a:r>
              <a:rPr lang="en-US" u="sng" dirty="0">
                <a:latin typeface="+mj-lt"/>
                <a:cs typeface="Times New Roman" pitchFamily="18" charset="0"/>
              </a:rPr>
              <a:t> the</a:t>
            </a:r>
            <a:r>
              <a:rPr lang="en-US" dirty="0">
                <a:latin typeface="+mj-lt"/>
                <a:cs typeface="Times New Roman" pitchFamily="18" charset="0"/>
              </a:rPr>
              <a:t> </a:t>
            </a:r>
            <a:r>
              <a:rPr lang="en-US" b="1" u="sng" dirty="0">
                <a:latin typeface="+mj-lt"/>
                <a:cs typeface="Times New Roman" pitchFamily="18" charset="0"/>
              </a:rPr>
              <a:t>likelihood and avoidance of punishment</a:t>
            </a:r>
            <a:r>
              <a:rPr lang="en-US" dirty="0">
                <a:latin typeface="+mj-lt"/>
                <a:cs typeface="Times New Roman" pitchFamily="18" charset="0"/>
              </a:rPr>
              <a:t> determines whether an action is right or wrong – obedience to fixed rules and to act ethically in order to avoid punishment .  (but persons at this stage would Do the wrong thing if they can get away with it!!)</a:t>
            </a:r>
          </a:p>
          <a:p>
            <a:pPr algn="just"/>
            <a:r>
              <a:rPr lang="en-US" dirty="0">
                <a:latin typeface="+mj-lt"/>
                <a:cs typeface="Times New Roman" pitchFamily="18" charset="0"/>
              </a:rPr>
              <a:t>At </a:t>
            </a:r>
            <a:r>
              <a:rPr lang="en-US" b="1" u="sng" dirty="0">
                <a:latin typeface="+mj-lt"/>
                <a:cs typeface="Times New Roman" pitchFamily="18" charset="0"/>
              </a:rPr>
              <a:t>stage 2</a:t>
            </a:r>
            <a:r>
              <a:rPr lang="en-US" dirty="0">
                <a:latin typeface="+mj-lt"/>
                <a:cs typeface="Times New Roman" pitchFamily="18" charset="0"/>
              </a:rPr>
              <a:t> individuals </a:t>
            </a:r>
            <a:r>
              <a:rPr lang="en-US" b="1" u="sng" dirty="0">
                <a:latin typeface="+mj-lt"/>
                <a:cs typeface="Times New Roman" pitchFamily="18" charset="0"/>
              </a:rPr>
              <a:t>define right as that which serves his or hers own needs</a:t>
            </a:r>
            <a:r>
              <a:rPr lang="en-US" dirty="0">
                <a:latin typeface="+mj-lt"/>
                <a:cs typeface="Times New Roman" pitchFamily="18" charset="0"/>
              </a:rPr>
              <a:t>.  At this stage the individual no longer makes moral decisions solely on the basis of specific rules or authority figures. The action is considered ethical if the </a:t>
            </a:r>
            <a:r>
              <a:rPr lang="en-US" b="1" u="sng" dirty="0">
                <a:latin typeface="+mj-lt"/>
                <a:cs typeface="Times New Roman" pitchFamily="18" charset="0"/>
              </a:rPr>
              <a:t>benefits to the decision maker exceeds the cost</a:t>
            </a:r>
            <a:r>
              <a:rPr lang="en-US" dirty="0">
                <a:latin typeface="+mj-lt"/>
                <a:cs typeface="Times New Roman" pitchFamily="18" charset="0"/>
              </a:rPr>
              <a:t>. People do consider others as far the notion “You Scratch my back and I </a:t>
            </a:r>
            <a:r>
              <a:rPr lang="en-US" dirty="0" err="1">
                <a:latin typeface="+mj-lt"/>
                <a:cs typeface="Times New Roman" pitchFamily="18" charset="0"/>
              </a:rPr>
              <a:t>ll</a:t>
            </a:r>
            <a:r>
              <a:rPr lang="en-US" dirty="0">
                <a:latin typeface="+mj-lt"/>
                <a:cs typeface="Times New Roman" pitchFamily="18" charset="0"/>
              </a:rPr>
              <a:t> scratch yours” </a:t>
            </a:r>
          </a:p>
          <a:p>
            <a:pPr algn="just"/>
            <a:r>
              <a:rPr lang="en-US" dirty="0">
                <a:latin typeface="+mj-lt"/>
                <a:cs typeface="Times New Roman" pitchFamily="18" charset="0"/>
              </a:rPr>
              <a:t>Foe example, accepting gifts while overseas  Stage 1 yes – can’t get caught.   No - against rule of the company and will get into trouble  </a:t>
            </a:r>
          </a:p>
          <a:p>
            <a:endParaRPr lang="en-US"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6173740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7914" y="500062"/>
            <a:ext cx="10515600" cy="1325563"/>
          </a:xfrm>
        </p:spPr>
        <p:txBody>
          <a:bodyPr/>
          <a:lstStyle/>
          <a:p>
            <a:r>
              <a:rPr lang="en-US" dirty="0" smtClean="0"/>
              <a:t>Stage 2</a:t>
            </a:r>
            <a:endParaRPr lang="en-US" dirty="0"/>
          </a:p>
        </p:txBody>
      </p:sp>
      <p:sp>
        <p:nvSpPr>
          <p:cNvPr id="3" name="Content Placeholder 2"/>
          <p:cNvSpPr>
            <a:spLocks noGrp="1"/>
          </p:cNvSpPr>
          <p:nvPr>
            <p:ph idx="1"/>
          </p:nvPr>
        </p:nvSpPr>
        <p:spPr/>
        <p:txBody>
          <a:bodyPr>
            <a:normAutofit/>
          </a:bodyPr>
          <a:lstStyle/>
          <a:p>
            <a:pPr algn="just"/>
            <a:r>
              <a:rPr lang="en-US" sz="2400" dirty="0">
                <a:latin typeface="+mj-lt"/>
                <a:cs typeface="Times New Roman" pitchFamily="18" charset="0"/>
              </a:rPr>
              <a:t>Stage 2 yes I deserve the expensive present, and it doesn’t matter if it is against coy rules.</a:t>
            </a:r>
          </a:p>
          <a:p>
            <a:pPr algn="just"/>
            <a:r>
              <a:rPr lang="en-US" sz="2400" dirty="0">
                <a:latin typeface="+mj-lt"/>
                <a:cs typeface="Times New Roman" pitchFamily="18" charset="0"/>
              </a:rPr>
              <a:t>Everyone starts at this level of reasoning when they are young.  </a:t>
            </a:r>
          </a:p>
          <a:p>
            <a:pPr algn="just"/>
            <a:r>
              <a:rPr lang="en-AU" sz="2400" dirty="0">
                <a:latin typeface="+mj-lt"/>
                <a:cs typeface="Times New Roman" pitchFamily="18" charset="0"/>
              </a:rPr>
              <a:t>An accountant in Stage 1 will disclose all the company’s taxable income to avoid fines by the ATO. But would do the wrong thing if the likelihood of getting caught is low.  </a:t>
            </a:r>
          </a:p>
          <a:p>
            <a:pPr algn="just"/>
            <a:r>
              <a:rPr lang="en-AU" sz="2400" dirty="0">
                <a:latin typeface="+mj-lt"/>
                <a:cs typeface="Times New Roman" pitchFamily="18" charset="0"/>
              </a:rPr>
              <a:t>At Stage 2 may not declare all of the taxable income to obtain a financial benefit from the tax savings, and submit a tax return specifying a lower than appropriate taxable income for a client who in turn promises to give the tax agent a reward for any saving in tax liability.</a:t>
            </a:r>
          </a:p>
          <a:p>
            <a:endParaRPr lang="en-US" sz="2400"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332005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116632"/>
            <a:ext cx="8534400" cy="762000"/>
          </a:xfrm>
        </p:spPr>
        <p:txBody>
          <a:bodyPr/>
          <a:lstStyle/>
          <a:p>
            <a:r>
              <a:rPr lang="en-US" dirty="0" smtClean="0"/>
              <a:t>Stage 3</a:t>
            </a:r>
            <a:endParaRPr lang="en-US" dirty="0"/>
          </a:p>
        </p:txBody>
      </p:sp>
      <p:sp>
        <p:nvSpPr>
          <p:cNvPr id="3" name="Content Placeholder 2"/>
          <p:cNvSpPr>
            <a:spLocks noGrp="1"/>
          </p:cNvSpPr>
          <p:nvPr>
            <p:ph idx="1"/>
          </p:nvPr>
        </p:nvSpPr>
        <p:spPr>
          <a:xfrm>
            <a:off x="1847528" y="692696"/>
            <a:ext cx="8534400" cy="4343400"/>
          </a:xfrm>
        </p:spPr>
        <p:txBody>
          <a:bodyPr>
            <a:noAutofit/>
          </a:bodyPr>
          <a:lstStyle/>
          <a:p>
            <a:pPr algn="just"/>
            <a:r>
              <a:rPr lang="en-AU" sz="2400" dirty="0">
                <a:latin typeface="+mj-lt"/>
                <a:cs typeface="Times New Roman" pitchFamily="18" charset="0"/>
              </a:rPr>
              <a:t>Movement from the pre-conventional to the conventional level reflects a </a:t>
            </a:r>
            <a:r>
              <a:rPr lang="en-AU" sz="2400" b="1" dirty="0">
                <a:latin typeface="+mj-lt"/>
                <a:cs typeface="Times New Roman" pitchFamily="18" charset="0"/>
              </a:rPr>
              <a:t>growing awareness of the SELF in relation to others</a:t>
            </a:r>
            <a:r>
              <a:rPr lang="en-AU" sz="2400" dirty="0">
                <a:latin typeface="+mj-lt"/>
                <a:cs typeface="Times New Roman" pitchFamily="18" charset="0"/>
              </a:rPr>
              <a:t>, which takes on an increasing significance in moral development.  </a:t>
            </a:r>
          </a:p>
          <a:p>
            <a:pPr algn="just"/>
            <a:r>
              <a:rPr lang="en-AU" sz="2400" dirty="0">
                <a:latin typeface="+mj-lt"/>
                <a:cs typeface="Times New Roman" pitchFamily="18" charset="0"/>
              </a:rPr>
              <a:t>At this level, it is not what the person thinks is important, but what the group of society, (family, friends, work) thinks is correct.  </a:t>
            </a:r>
          </a:p>
          <a:p>
            <a:endParaRPr lang="en-US" sz="2400"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40737187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43503"/>
            <a:ext cx="10515600" cy="1325563"/>
          </a:xfrm>
        </p:spPr>
        <p:txBody>
          <a:bodyPr/>
          <a:lstStyle/>
          <a:p>
            <a:r>
              <a:rPr lang="en-AU" dirty="0" smtClean="0"/>
              <a:t>Stage 3</a:t>
            </a:r>
            <a:endParaRPr lang="en-AU" dirty="0"/>
          </a:p>
        </p:txBody>
      </p:sp>
      <p:sp>
        <p:nvSpPr>
          <p:cNvPr id="3" name="Content Placeholder 2"/>
          <p:cNvSpPr>
            <a:spLocks noGrp="1"/>
          </p:cNvSpPr>
          <p:nvPr>
            <p:ph idx="1"/>
          </p:nvPr>
        </p:nvSpPr>
        <p:spPr>
          <a:xfrm>
            <a:off x="1912843" y="1633871"/>
            <a:ext cx="8534400" cy="4343400"/>
          </a:xfrm>
        </p:spPr>
        <p:txBody>
          <a:bodyPr/>
          <a:lstStyle/>
          <a:p>
            <a:pPr algn="just"/>
            <a:r>
              <a:rPr lang="en-AU" sz="2400" dirty="0">
                <a:cs typeface="Times New Roman" pitchFamily="18" charset="0"/>
              </a:rPr>
              <a:t>The individual </a:t>
            </a:r>
            <a:r>
              <a:rPr lang="en-AU" sz="2400" b="1" dirty="0">
                <a:cs typeface="Times New Roman" pitchFamily="18" charset="0"/>
              </a:rPr>
              <a:t>has an image to maintain</a:t>
            </a:r>
            <a:r>
              <a:rPr lang="en-AU" sz="2400" dirty="0">
                <a:cs typeface="Times New Roman" pitchFamily="18" charset="0"/>
              </a:rPr>
              <a:t> and this awareness provides guidance on what to do.  For a person at Stage 3, actions are dominated by stereotypical behaviour associated with one’s position or role (work/society role).</a:t>
            </a:r>
          </a:p>
          <a:p>
            <a:pPr algn="just"/>
            <a:r>
              <a:rPr lang="en-AU" sz="2400" dirty="0">
                <a:cs typeface="Times New Roman" pitchFamily="18" charset="0"/>
              </a:rPr>
              <a:t>For example, </a:t>
            </a:r>
            <a:r>
              <a:rPr lang="en-AU" sz="2400" dirty="0" smtClean="0">
                <a:cs typeface="Times New Roman" pitchFamily="18" charset="0"/>
              </a:rPr>
              <a:t>a Financial Counsellor </a:t>
            </a:r>
            <a:r>
              <a:rPr lang="en-AU" sz="2400" dirty="0">
                <a:cs typeface="Times New Roman" pitchFamily="18" charset="0"/>
              </a:rPr>
              <a:t>at this stage WILL ACT according to the way an </a:t>
            </a:r>
            <a:r>
              <a:rPr lang="en-AU" sz="2400" dirty="0" smtClean="0">
                <a:cs typeface="Times New Roman" pitchFamily="18" charset="0"/>
              </a:rPr>
              <a:t>Financial Counsellor </a:t>
            </a:r>
            <a:r>
              <a:rPr lang="en-AU" sz="2400" dirty="0">
                <a:cs typeface="Times New Roman" pitchFamily="18" charset="0"/>
              </a:rPr>
              <a:t>is supposed to act, with competence, due care and professionalism.  Furthermore, Stage 3 people often make moral judgments that are considered to be good within the context of interpersonal relationships and expectations.  In other words they will </a:t>
            </a:r>
            <a:r>
              <a:rPr lang="en-AU" sz="2400" b="1" u="sng" dirty="0">
                <a:cs typeface="Times New Roman" pitchFamily="18" charset="0"/>
              </a:rPr>
              <a:t>act to please</a:t>
            </a:r>
            <a:r>
              <a:rPr lang="en-AU" sz="2400" dirty="0">
                <a:cs typeface="Times New Roman" pitchFamily="18" charset="0"/>
              </a:rPr>
              <a:t>, and to look good in the eyes of their significant others, normally family, peers and superiors.  </a:t>
            </a:r>
          </a:p>
          <a:p>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462541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668" y="500062"/>
            <a:ext cx="10515600" cy="1325563"/>
          </a:xfrm>
        </p:spPr>
        <p:txBody>
          <a:bodyPr/>
          <a:lstStyle/>
          <a:p>
            <a:r>
              <a:rPr lang="en-US" dirty="0" smtClean="0"/>
              <a:t>Stage 4</a:t>
            </a:r>
            <a:endParaRPr lang="en-US" dirty="0"/>
          </a:p>
        </p:txBody>
      </p:sp>
      <p:sp>
        <p:nvSpPr>
          <p:cNvPr id="3" name="Content Placeholder 2"/>
          <p:cNvSpPr>
            <a:spLocks noGrp="1"/>
          </p:cNvSpPr>
          <p:nvPr>
            <p:ph idx="1"/>
          </p:nvPr>
        </p:nvSpPr>
        <p:spPr/>
        <p:txBody>
          <a:bodyPr>
            <a:normAutofit/>
          </a:bodyPr>
          <a:lstStyle/>
          <a:p>
            <a:pPr algn="just"/>
            <a:r>
              <a:rPr lang="en-AU" sz="2600" dirty="0">
                <a:cs typeface="Times New Roman" pitchFamily="18" charset="0"/>
              </a:rPr>
              <a:t>For a Stage 4 person, the </a:t>
            </a:r>
            <a:r>
              <a:rPr lang="en-AU" sz="2600" b="1" dirty="0">
                <a:cs typeface="Times New Roman" pitchFamily="18" charset="0"/>
              </a:rPr>
              <a:t>law is considered greater than the individual</a:t>
            </a:r>
            <a:r>
              <a:rPr lang="en-AU" sz="2600" dirty="0">
                <a:cs typeface="Times New Roman" pitchFamily="18" charset="0"/>
              </a:rPr>
              <a:t>, and </a:t>
            </a:r>
            <a:r>
              <a:rPr lang="en-AU" sz="2600" b="1" dirty="0">
                <a:cs typeface="Times New Roman" pitchFamily="18" charset="0"/>
              </a:rPr>
              <a:t>adherence to codes and laws</a:t>
            </a:r>
            <a:r>
              <a:rPr lang="en-AU" sz="2600" dirty="0">
                <a:cs typeface="Times New Roman" pitchFamily="18" charset="0"/>
              </a:rPr>
              <a:t> that are imposed externally </a:t>
            </a:r>
            <a:r>
              <a:rPr lang="en-AU" sz="2600" b="1" dirty="0">
                <a:cs typeface="Times New Roman" pitchFamily="18" charset="0"/>
              </a:rPr>
              <a:t>determines ‘right’ behaviour –so loyal to the larger society is also very important</a:t>
            </a:r>
            <a:r>
              <a:rPr lang="en-AU" sz="2600" dirty="0">
                <a:cs typeface="Times New Roman" pitchFamily="18" charset="0"/>
              </a:rPr>
              <a:t>.  </a:t>
            </a:r>
          </a:p>
          <a:p>
            <a:pPr algn="just"/>
            <a:r>
              <a:rPr lang="en-AU" sz="2600" dirty="0">
                <a:cs typeface="Times New Roman" pitchFamily="18" charset="0"/>
              </a:rPr>
              <a:t>Stage 4 </a:t>
            </a:r>
            <a:r>
              <a:rPr lang="en-AU" sz="2600" dirty="0" smtClean="0">
                <a:cs typeface="Times New Roman" pitchFamily="18" charset="0"/>
              </a:rPr>
              <a:t>Financial Counsellors </a:t>
            </a:r>
            <a:r>
              <a:rPr lang="en-AU" sz="2600" dirty="0">
                <a:cs typeface="Times New Roman" pitchFamily="18" charset="0"/>
              </a:rPr>
              <a:t>will be guided by the code of conduct, </a:t>
            </a:r>
            <a:r>
              <a:rPr lang="en-AU" sz="2600" dirty="0" smtClean="0">
                <a:cs typeface="Times New Roman" pitchFamily="18" charset="0"/>
              </a:rPr>
              <a:t>company </a:t>
            </a:r>
            <a:r>
              <a:rPr lang="en-AU" sz="2600" dirty="0">
                <a:cs typeface="Times New Roman" pitchFamily="18" charset="0"/>
              </a:rPr>
              <a:t>policies and regulations such as the </a:t>
            </a:r>
            <a:r>
              <a:rPr lang="en-AU" sz="2600" dirty="0" smtClean="0">
                <a:cs typeface="Times New Roman" pitchFamily="18" charset="0"/>
              </a:rPr>
              <a:t>acting </a:t>
            </a:r>
            <a:r>
              <a:rPr lang="en-AU" sz="2600" dirty="0">
                <a:cs typeface="Times New Roman" pitchFamily="18" charset="0"/>
              </a:rPr>
              <a:t>standards.  </a:t>
            </a:r>
          </a:p>
          <a:p>
            <a:pPr algn="just"/>
            <a:r>
              <a:rPr lang="en-AU" sz="2600" dirty="0">
                <a:cs typeface="Times New Roman" pitchFamily="18" charset="0"/>
              </a:rPr>
              <a:t>A Stage 3 person – will follow an unethical boss’s instructions-wrong perception of their fiduciary duties and may regard ‘doing what he/she is expected to do in line with his/her peers’ as being right. CFO at Harris </a:t>
            </a:r>
            <a:r>
              <a:rPr lang="en-AU" sz="2600" dirty="0" err="1">
                <a:cs typeface="Times New Roman" pitchFamily="18" charset="0"/>
              </a:rPr>
              <a:t>Scarfe</a:t>
            </a:r>
            <a:r>
              <a:rPr lang="en-AU" sz="2600" dirty="0">
                <a:cs typeface="Times New Roman" pitchFamily="18" charset="0"/>
              </a:rPr>
              <a:t>, manipulated a/</a:t>
            </a:r>
            <a:r>
              <a:rPr lang="en-AU" sz="2600" dirty="0" err="1">
                <a:cs typeface="Times New Roman" pitchFamily="18" charset="0"/>
              </a:rPr>
              <a:t>cs</a:t>
            </a:r>
            <a:r>
              <a:rPr lang="en-AU" sz="2600" dirty="0">
                <a:cs typeface="Times New Roman" pitchFamily="18" charset="0"/>
              </a:rPr>
              <a:t> satisfy management’s request, </a:t>
            </a:r>
          </a:p>
          <a:p>
            <a:pPr algn="just"/>
            <a:endParaRPr lang="en-US" sz="3200" dirty="0">
              <a:cs typeface="Times New Roman" pitchFamily="18" charset="0"/>
            </a:endParaRPr>
          </a:p>
          <a:p>
            <a:endParaRPr lang="en-AU" sz="3200"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2028592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65125"/>
            <a:ext cx="10515600" cy="1325563"/>
          </a:xfrm>
        </p:spPr>
        <p:txBody>
          <a:bodyPr/>
          <a:lstStyle/>
          <a:p>
            <a:r>
              <a:rPr lang="en-AU" dirty="0" smtClean="0"/>
              <a:t>Stage 4</a:t>
            </a:r>
            <a:endParaRPr lang="en-AU" dirty="0"/>
          </a:p>
        </p:txBody>
      </p:sp>
      <p:sp>
        <p:nvSpPr>
          <p:cNvPr id="3" name="Content Placeholder 2"/>
          <p:cNvSpPr>
            <a:spLocks noGrp="1"/>
          </p:cNvSpPr>
          <p:nvPr>
            <p:ph idx="1"/>
          </p:nvPr>
        </p:nvSpPr>
        <p:spPr/>
        <p:txBody>
          <a:bodyPr/>
          <a:lstStyle/>
          <a:p>
            <a:pPr algn="just"/>
            <a:r>
              <a:rPr lang="en-US" sz="2400" dirty="0">
                <a:latin typeface="+mj-lt"/>
                <a:cs typeface="Times New Roman" pitchFamily="18" charset="0"/>
              </a:rPr>
              <a:t>At the conventional level a person is more concerned with the relationship one has with the people close to them or to society in general, and how this relationship will be affected by chosen actions.  </a:t>
            </a:r>
          </a:p>
          <a:p>
            <a:pPr algn="just"/>
            <a:r>
              <a:rPr lang="en-US" sz="2400" b="1" dirty="0">
                <a:latin typeface="+mj-lt"/>
                <a:cs typeface="Times New Roman" pitchFamily="18" charset="0"/>
              </a:rPr>
              <a:t>At the conventional level a person generally follows society’s laws and expectations rigidly because they are mutually beneficial</a:t>
            </a:r>
            <a:r>
              <a:rPr lang="en-US" sz="2400" dirty="0">
                <a:latin typeface="+mj-lt"/>
                <a:cs typeface="Times New Roman" pitchFamily="18" charset="0"/>
              </a:rPr>
              <a:t>.  </a:t>
            </a:r>
          </a:p>
          <a:p>
            <a:pPr algn="just"/>
            <a:r>
              <a:rPr lang="en-US" sz="2400" dirty="0">
                <a:latin typeface="+mj-lt"/>
                <a:cs typeface="Times New Roman" pitchFamily="18" charset="0"/>
              </a:rPr>
              <a:t>Thus, </a:t>
            </a:r>
            <a:r>
              <a:rPr lang="en-US" sz="2400" b="1" dirty="0">
                <a:latin typeface="+mj-lt"/>
                <a:cs typeface="Times New Roman" pitchFamily="18" charset="0"/>
              </a:rPr>
              <a:t>morality is basically following the rules and laws of society</a:t>
            </a:r>
            <a:r>
              <a:rPr lang="en-US" sz="2400" dirty="0">
                <a:latin typeface="+mj-lt"/>
                <a:cs typeface="Times New Roman" pitchFamily="18" charset="0"/>
              </a:rPr>
              <a:t>, and they serve as the parameters of appropriate conduct.  </a:t>
            </a:r>
          </a:p>
          <a:p>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1952504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a:xfrm>
            <a:off x="2262051" y="391250"/>
            <a:ext cx="10515600" cy="1325563"/>
          </a:xfrm>
        </p:spPr>
        <p:txBody>
          <a:bodyPr>
            <a:normAutofit fontScale="90000"/>
          </a:bodyPr>
          <a:lstStyle/>
          <a:p>
            <a:pPr eaLnBrk="1" hangingPunct="1"/>
            <a:r>
              <a:rPr lang="en-US" sz="3100" dirty="0"/>
              <a:t>Conventional level</a:t>
            </a:r>
            <a:br>
              <a:rPr lang="en-US" sz="3100" dirty="0"/>
            </a:br>
            <a:r>
              <a:rPr lang="en-US" sz="3100" dirty="0"/>
              <a:t/>
            </a:r>
            <a:br>
              <a:rPr lang="en-US" sz="3100" dirty="0"/>
            </a:br>
            <a:endParaRPr lang="en-AU" sz="3100" dirty="0"/>
          </a:p>
        </p:txBody>
      </p:sp>
      <p:sp>
        <p:nvSpPr>
          <p:cNvPr id="28675" name="Rectangle 1027"/>
          <p:cNvSpPr>
            <a:spLocks noGrp="1" noChangeArrowheads="1"/>
          </p:cNvSpPr>
          <p:nvPr>
            <p:ph idx="1"/>
          </p:nvPr>
        </p:nvSpPr>
        <p:spPr/>
        <p:txBody>
          <a:bodyPr/>
          <a:lstStyle/>
          <a:p>
            <a:pPr eaLnBrk="1" hangingPunct="1">
              <a:lnSpc>
                <a:spcPct val="90000"/>
              </a:lnSpc>
            </a:pPr>
            <a:endParaRPr lang="en-US" sz="2500"/>
          </a:p>
          <a:p>
            <a:pPr eaLnBrk="1" hangingPunct="1">
              <a:lnSpc>
                <a:spcPct val="90000"/>
              </a:lnSpc>
            </a:pPr>
            <a:r>
              <a:rPr lang="en-US" sz="2500"/>
              <a:t>Stage 3 Good boy/girl orientation</a:t>
            </a:r>
          </a:p>
          <a:p>
            <a:pPr eaLnBrk="1" hangingPunct="1">
              <a:lnSpc>
                <a:spcPct val="90000"/>
              </a:lnSpc>
            </a:pPr>
            <a:endParaRPr lang="en-US" sz="2500"/>
          </a:p>
          <a:p>
            <a:pPr eaLnBrk="1" hangingPunct="1">
              <a:lnSpc>
                <a:spcPct val="90000"/>
              </a:lnSpc>
            </a:pPr>
            <a:endParaRPr lang="en-US" sz="2500"/>
          </a:p>
          <a:p>
            <a:pPr eaLnBrk="1" hangingPunct="1">
              <a:lnSpc>
                <a:spcPct val="90000"/>
              </a:lnSpc>
            </a:pPr>
            <a:r>
              <a:rPr lang="en-US" sz="2500"/>
              <a:t>Stage 4 law and order </a:t>
            </a:r>
          </a:p>
          <a:p>
            <a:pPr eaLnBrk="1" hangingPunct="1">
              <a:lnSpc>
                <a:spcPct val="90000"/>
              </a:lnSpc>
            </a:pPr>
            <a:endParaRPr lang="en-US" sz="2500"/>
          </a:p>
          <a:p>
            <a:pPr eaLnBrk="1" hangingPunct="1"/>
            <a:endParaRPr lang="en-AU"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5634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7528" y="476672"/>
            <a:ext cx="8442520" cy="5835352"/>
          </a:xfrm>
        </p:spPr>
        <p:txBody>
          <a:bodyPr>
            <a:normAutofit fontScale="70000" lnSpcReduction="20000"/>
          </a:bodyPr>
          <a:lstStyle/>
          <a:p>
            <a:pPr algn="just">
              <a:lnSpc>
                <a:spcPct val="90000"/>
              </a:lnSpc>
            </a:pPr>
            <a:r>
              <a:rPr lang="en-AU" sz="3200" dirty="0"/>
              <a:t>Lets define what is a social contract the view that a person's moral or political obligation are dependent upon a contract or agreement between them and society.</a:t>
            </a:r>
          </a:p>
          <a:p>
            <a:pPr algn="just">
              <a:lnSpc>
                <a:spcPct val="90000"/>
              </a:lnSpc>
            </a:pPr>
            <a:endParaRPr lang="en-AU" sz="3200" dirty="0"/>
          </a:p>
          <a:p>
            <a:pPr algn="just">
              <a:lnSpc>
                <a:spcPct val="90000"/>
              </a:lnSpc>
            </a:pPr>
            <a:r>
              <a:rPr lang="en-AU" sz="3200" dirty="0"/>
              <a:t>At stage 5 a person defines what is ‘right’ through general individual rights and standards AND the law agreed on by society.  </a:t>
            </a:r>
          </a:p>
          <a:p>
            <a:pPr algn="just">
              <a:lnSpc>
                <a:spcPct val="90000"/>
              </a:lnSpc>
            </a:pPr>
            <a:r>
              <a:rPr lang="en-AU" sz="3200" dirty="0"/>
              <a:t>Individuals feel a sense of commitment or obligation to a social contract.  But disobedience to rules or the law are justified in the case that fail to respect individuals – such as loss of life or liberty.</a:t>
            </a:r>
          </a:p>
          <a:p>
            <a:pPr algn="just">
              <a:lnSpc>
                <a:spcPct val="90000"/>
              </a:lnSpc>
            </a:pPr>
            <a:endParaRPr lang="en-US" sz="3200" dirty="0">
              <a:cs typeface="Times New Roman" pitchFamily="18" charset="0"/>
            </a:endParaRPr>
          </a:p>
          <a:p>
            <a:pPr algn="just">
              <a:lnSpc>
                <a:spcPct val="90000"/>
              </a:lnSpc>
            </a:pPr>
            <a:r>
              <a:rPr lang="en-US" sz="3200" dirty="0">
                <a:cs typeface="Times New Roman" pitchFamily="18" charset="0"/>
              </a:rPr>
              <a:t>A person reaching </a:t>
            </a:r>
            <a:r>
              <a:rPr lang="en-US" sz="3200" b="1" dirty="0">
                <a:cs typeface="Times New Roman" pitchFamily="18" charset="0"/>
              </a:rPr>
              <a:t>stage six</a:t>
            </a:r>
            <a:r>
              <a:rPr lang="en-US" sz="3200" dirty="0">
                <a:cs typeface="Times New Roman" pitchFamily="18" charset="0"/>
              </a:rPr>
              <a:t> would be defining ‘right’ using their inner conscience and self chosen ethical principles, advocating </a:t>
            </a:r>
            <a:r>
              <a:rPr lang="en-US" sz="3200" b="1" u="sng" dirty="0">
                <a:cs typeface="Times New Roman" pitchFamily="18" charset="0"/>
              </a:rPr>
              <a:t>justice and equality</a:t>
            </a:r>
            <a:r>
              <a:rPr lang="en-US" sz="3200" dirty="0">
                <a:cs typeface="Times New Roman" pitchFamily="18" charset="0"/>
              </a:rPr>
              <a:t> </a:t>
            </a:r>
            <a:r>
              <a:rPr lang="en-US" sz="3200" b="1" i="1" dirty="0">
                <a:cs typeface="Times New Roman" pitchFamily="18" charset="0"/>
              </a:rPr>
              <a:t>universally, </a:t>
            </a:r>
            <a:r>
              <a:rPr lang="en-US" sz="3200" dirty="0">
                <a:cs typeface="Times New Roman" pitchFamily="18" charset="0"/>
              </a:rPr>
              <a:t>as found in deontological ethics - Principle ethics.</a:t>
            </a:r>
          </a:p>
          <a:p>
            <a:pPr marL="0" indent="0" algn="just">
              <a:lnSpc>
                <a:spcPct val="90000"/>
              </a:lnSpc>
              <a:buNone/>
            </a:pPr>
            <a:r>
              <a:rPr lang="en-US" sz="3200" dirty="0" smtClean="0">
                <a:cs typeface="Times New Roman" pitchFamily="18" charset="0"/>
              </a:rPr>
              <a:t> </a:t>
            </a:r>
            <a:endParaRPr lang="en-US" sz="3200" dirty="0">
              <a:solidFill>
                <a:schemeClr val="accent2"/>
              </a:solidFill>
              <a:cs typeface="Times New Roman" pitchFamily="18" charset="0"/>
            </a:endParaRPr>
          </a:p>
          <a:p>
            <a:pPr algn="just">
              <a:lnSpc>
                <a:spcPct val="90000"/>
              </a:lnSpc>
            </a:pPr>
            <a:r>
              <a:rPr lang="en-US" sz="3200" dirty="0">
                <a:cs typeface="Times New Roman" pitchFamily="18" charset="0"/>
              </a:rPr>
              <a:t>A person at the post-conventional level </a:t>
            </a:r>
          </a:p>
          <a:p>
            <a:pPr algn="just">
              <a:lnSpc>
                <a:spcPct val="90000"/>
              </a:lnSpc>
              <a:buFontTx/>
              <a:buChar char="•"/>
            </a:pPr>
            <a:r>
              <a:rPr lang="en-US" sz="3200" b="1" dirty="0">
                <a:cs typeface="Times New Roman" pitchFamily="18" charset="0"/>
              </a:rPr>
              <a:t>defines their personal values</a:t>
            </a:r>
            <a:r>
              <a:rPr lang="en-US" sz="3200" dirty="0">
                <a:cs typeface="Times New Roman" pitchFamily="18" charset="0"/>
              </a:rPr>
              <a:t> in terms of their chosen principles and</a:t>
            </a:r>
          </a:p>
          <a:p>
            <a:pPr algn="just">
              <a:lnSpc>
                <a:spcPct val="90000"/>
              </a:lnSpc>
              <a:buFontTx/>
              <a:buChar char="•"/>
            </a:pPr>
            <a:r>
              <a:rPr lang="en-US" sz="3200" dirty="0">
                <a:cs typeface="Times New Roman" pitchFamily="18" charset="0"/>
              </a:rPr>
              <a:t> </a:t>
            </a:r>
            <a:r>
              <a:rPr lang="en-US" sz="3200" b="1" dirty="0">
                <a:cs typeface="Times New Roman" pitchFamily="18" charset="0"/>
              </a:rPr>
              <a:t>differentiates themselves</a:t>
            </a:r>
            <a:r>
              <a:rPr lang="en-US" sz="3200" dirty="0">
                <a:cs typeface="Times New Roman" pitchFamily="18" charset="0"/>
              </a:rPr>
              <a:t> from the rules and expectations of others.  </a:t>
            </a:r>
          </a:p>
          <a:p>
            <a:pPr algn="just">
              <a:lnSpc>
                <a:spcPct val="90000"/>
              </a:lnSpc>
              <a:buFontTx/>
              <a:buChar char="•"/>
            </a:pPr>
            <a:r>
              <a:rPr lang="en-US" sz="3200" dirty="0">
                <a:cs typeface="Times New Roman" pitchFamily="18" charset="0"/>
              </a:rPr>
              <a:t>may </a:t>
            </a:r>
            <a:r>
              <a:rPr lang="en-US" sz="3200" b="1" dirty="0">
                <a:cs typeface="Times New Roman" pitchFamily="18" charset="0"/>
              </a:rPr>
              <a:t>evaluate, question</a:t>
            </a:r>
            <a:r>
              <a:rPr lang="en-US" sz="3200" dirty="0">
                <a:cs typeface="Times New Roman" pitchFamily="18" charset="0"/>
              </a:rPr>
              <a:t> and may </a:t>
            </a:r>
            <a:r>
              <a:rPr lang="en-US" sz="3200" b="1" dirty="0">
                <a:cs typeface="Times New Roman" pitchFamily="18" charset="0"/>
              </a:rPr>
              <a:t>even seek to change the laws</a:t>
            </a:r>
            <a:r>
              <a:rPr lang="en-US" sz="3200" dirty="0">
                <a:cs typeface="Times New Roman" pitchFamily="18" charset="0"/>
              </a:rPr>
              <a:t>, if they are not based on </a:t>
            </a:r>
            <a:r>
              <a:rPr lang="en-US" sz="3200" b="1" dirty="0">
                <a:cs typeface="Times New Roman" pitchFamily="18" charset="0"/>
              </a:rPr>
              <a:t>justice and welfare</a:t>
            </a:r>
            <a:r>
              <a:rPr lang="en-US" sz="3200" dirty="0">
                <a:cs typeface="Times New Roman" pitchFamily="18" charset="0"/>
              </a:rPr>
              <a:t>.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1021246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dirty="0" smtClean="0"/>
              <a:t>       The Concept of a Profession</a:t>
            </a:r>
            <a:endParaRPr lang="en-US" b="1" dirty="0" smtClean="0"/>
          </a:p>
        </p:txBody>
      </p:sp>
      <p:sp>
        <p:nvSpPr>
          <p:cNvPr id="35843" name="Rectangle 3"/>
          <p:cNvSpPr>
            <a:spLocks noGrp="1" noChangeArrowheads="1"/>
          </p:cNvSpPr>
          <p:nvPr>
            <p:ph idx="1"/>
          </p:nvPr>
        </p:nvSpPr>
        <p:spPr>
          <a:xfrm>
            <a:off x="2711624" y="1124744"/>
            <a:ext cx="7162800" cy="4362450"/>
          </a:xfrm>
        </p:spPr>
        <p:txBody>
          <a:bodyPr>
            <a:normAutofit fontScale="70000" lnSpcReduction="20000"/>
          </a:bodyPr>
          <a:lstStyle/>
          <a:p>
            <a:pPr eaLnBrk="1" hangingPunct="1"/>
            <a:endParaRPr lang="en-US" dirty="0" smtClean="0"/>
          </a:p>
          <a:p>
            <a:pPr eaLnBrk="1" hangingPunct="1"/>
            <a:r>
              <a:rPr lang="en-US" dirty="0" smtClean="0"/>
              <a:t>A Systematic Body of Theory</a:t>
            </a:r>
          </a:p>
          <a:p>
            <a:pPr eaLnBrk="1" hangingPunct="1"/>
            <a:r>
              <a:rPr lang="en-US" dirty="0" smtClean="0"/>
              <a:t>Professional Authority </a:t>
            </a:r>
          </a:p>
          <a:p>
            <a:pPr eaLnBrk="1" hangingPunct="1"/>
            <a:r>
              <a:rPr lang="en-US" dirty="0" smtClean="0"/>
              <a:t>Community Sanction </a:t>
            </a:r>
          </a:p>
          <a:p>
            <a:pPr eaLnBrk="1" hangingPunct="1"/>
            <a:r>
              <a:rPr lang="en-US" dirty="0" smtClean="0"/>
              <a:t>Ethical Codes</a:t>
            </a:r>
          </a:p>
          <a:p>
            <a:pPr eaLnBrk="1" hangingPunct="1"/>
            <a:r>
              <a:rPr lang="en-US" dirty="0" smtClean="0"/>
              <a:t>Professional Culture</a:t>
            </a:r>
          </a:p>
          <a:p>
            <a:pPr eaLnBrk="1" hangingPunct="1"/>
            <a:endParaRPr lang="en-US" dirty="0"/>
          </a:p>
          <a:p>
            <a:pPr>
              <a:defRPr/>
            </a:pPr>
            <a:endParaRPr lang="en-AU" b="1" dirty="0">
              <a:solidFill>
                <a:srgbClr val="000000"/>
              </a:solidFill>
              <a:effectLst>
                <a:outerShdw blurRad="38100" dist="38100" dir="2700000" algn="tl">
                  <a:srgbClr val="C0C0C0"/>
                </a:outerShdw>
              </a:effectLst>
            </a:endParaRPr>
          </a:p>
          <a:p>
            <a:pPr>
              <a:defRPr/>
            </a:pPr>
            <a:r>
              <a:rPr lang="en-AU" dirty="0"/>
              <a:t>For example a</a:t>
            </a:r>
            <a:r>
              <a:rPr lang="en-AU" dirty="0" smtClean="0"/>
              <a:t> Financial Counsellor!!</a:t>
            </a:r>
            <a:endParaRPr lang="en-AU" dirty="0"/>
          </a:p>
          <a:p>
            <a:pPr>
              <a:defRPr/>
            </a:pPr>
            <a:endParaRPr lang="en-AU" dirty="0"/>
          </a:p>
          <a:p>
            <a:pPr>
              <a:defRPr/>
            </a:pPr>
            <a:r>
              <a:rPr lang="en-AU" dirty="0" smtClean="0"/>
              <a:t>Counselling and Financial </a:t>
            </a:r>
            <a:r>
              <a:rPr lang="en-AU" dirty="0"/>
              <a:t>standards/theory is required to </a:t>
            </a:r>
            <a:r>
              <a:rPr lang="en-AU" dirty="0" smtClean="0"/>
              <a:t>prepare statement financial position and to navigate the process</a:t>
            </a:r>
            <a:endParaRPr lang="en-AU" dirty="0"/>
          </a:p>
          <a:p>
            <a:pPr>
              <a:defRPr/>
            </a:pPr>
            <a:r>
              <a:rPr lang="en-AU" dirty="0" smtClean="0"/>
              <a:t>FCA, FCAT, </a:t>
            </a:r>
            <a:r>
              <a:rPr lang="en-AU" dirty="0" err="1" smtClean="0"/>
              <a:t>etc</a:t>
            </a:r>
            <a:endParaRPr lang="en-AU" dirty="0"/>
          </a:p>
          <a:p>
            <a:pPr eaLnBrk="1" hangingPunct="1"/>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3299948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1676400" y="404314"/>
            <a:ext cx="10515600" cy="1325563"/>
          </a:xfrm>
        </p:spPr>
        <p:txBody>
          <a:bodyPr/>
          <a:lstStyle/>
          <a:p>
            <a:pPr eaLnBrk="1" hangingPunct="1"/>
            <a:r>
              <a:rPr lang="en-US" sz="3100" dirty="0"/>
              <a:t>Post conventional level</a:t>
            </a:r>
            <a:endParaRPr lang="en-AU" sz="3100" dirty="0"/>
          </a:p>
        </p:txBody>
      </p:sp>
      <p:sp>
        <p:nvSpPr>
          <p:cNvPr id="29699" name="Rectangle 1027"/>
          <p:cNvSpPr>
            <a:spLocks noGrp="1" noChangeArrowheads="1"/>
          </p:cNvSpPr>
          <p:nvPr>
            <p:ph idx="1"/>
          </p:nvPr>
        </p:nvSpPr>
        <p:spPr/>
        <p:txBody>
          <a:bodyPr/>
          <a:lstStyle/>
          <a:p>
            <a:pPr eaLnBrk="1" hangingPunct="1">
              <a:lnSpc>
                <a:spcPct val="90000"/>
              </a:lnSpc>
            </a:pPr>
            <a:endParaRPr lang="en-US" sz="2500"/>
          </a:p>
          <a:p>
            <a:pPr eaLnBrk="1" hangingPunct="1">
              <a:lnSpc>
                <a:spcPct val="90000"/>
              </a:lnSpc>
              <a:buFont typeface="Wingdings" pitchFamily="2" charset="2"/>
              <a:buNone/>
            </a:pPr>
            <a:endParaRPr lang="en-US" sz="2500"/>
          </a:p>
          <a:p>
            <a:pPr eaLnBrk="1" hangingPunct="1">
              <a:lnSpc>
                <a:spcPct val="90000"/>
              </a:lnSpc>
            </a:pPr>
            <a:r>
              <a:rPr lang="en-US" sz="2500"/>
              <a:t>Stage 5 social contract</a:t>
            </a:r>
          </a:p>
          <a:p>
            <a:pPr eaLnBrk="1" hangingPunct="1">
              <a:lnSpc>
                <a:spcPct val="90000"/>
              </a:lnSpc>
            </a:pPr>
            <a:endParaRPr lang="en-US" sz="2500"/>
          </a:p>
          <a:p>
            <a:pPr eaLnBrk="1" hangingPunct="1">
              <a:lnSpc>
                <a:spcPct val="90000"/>
              </a:lnSpc>
            </a:pPr>
            <a:endParaRPr lang="en-US" sz="2500"/>
          </a:p>
          <a:p>
            <a:pPr eaLnBrk="1" hangingPunct="1">
              <a:lnSpc>
                <a:spcPct val="90000"/>
              </a:lnSpc>
            </a:pPr>
            <a:r>
              <a:rPr lang="en-US" sz="2500"/>
              <a:t>Stage 6 Universal ethical principle</a:t>
            </a:r>
          </a:p>
          <a:p>
            <a:pPr eaLnBrk="1" hangingPunct="1">
              <a:lnSpc>
                <a:spcPct val="90000"/>
              </a:lnSpc>
            </a:pPr>
            <a:endParaRPr lang="en-US" sz="2500"/>
          </a:p>
          <a:p>
            <a:pPr eaLnBrk="1" hangingPunct="1"/>
            <a:endParaRPr lang="en-AU"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3378216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050"/>
          <p:cNvSpPr>
            <a:spLocks noGrp="1" noChangeArrowheads="1"/>
          </p:cNvSpPr>
          <p:nvPr>
            <p:ph type="title"/>
          </p:nvPr>
        </p:nvSpPr>
        <p:spPr>
          <a:xfrm>
            <a:off x="1676400" y="378188"/>
            <a:ext cx="10515600" cy="1325563"/>
          </a:xfrm>
        </p:spPr>
        <p:txBody>
          <a:bodyPr/>
          <a:lstStyle/>
          <a:p>
            <a:pPr eaLnBrk="1" hangingPunct="1"/>
            <a:r>
              <a:rPr lang="en-AU" dirty="0" smtClean="0"/>
              <a:t>Moving through the stages</a:t>
            </a:r>
          </a:p>
        </p:txBody>
      </p:sp>
      <p:sp>
        <p:nvSpPr>
          <p:cNvPr id="30723" name="Rectangle 2051"/>
          <p:cNvSpPr>
            <a:spLocks noGrp="1" noChangeArrowheads="1"/>
          </p:cNvSpPr>
          <p:nvPr>
            <p:ph idx="1"/>
          </p:nvPr>
        </p:nvSpPr>
        <p:spPr>
          <a:xfrm>
            <a:off x="1981200" y="1219200"/>
            <a:ext cx="8229600" cy="5638800"/>
          </a:xfrm>
        </p:spPr>
        <p:txBody>
          <a:bodyPr/>
          <a:lstStyle/>
          <a:p>
            <a:pPr eaLnBrk="1" hangingPunct="1"/>
            <a:endParaRPr lang="en-AU" dirty="0" smtClean="0"/>
          </a:p>
          <a:p>
            <a:pPr eaLnBrk="1" hangingPunct="1"/>
            <a:r>
              <a:rPr lang="en-AU" dirty="0" smtClean="0"/>
              <a:t>Age</a:t>
            </a:r>
          </a:p>
          <a:p>
            <a:pPr eaLnBrk="1" hangingPunct="1"/>
            <a:endParaRPr lang="en-AU" dirty="0" smtClean="0"/>
          </a:p>
          <a:p>
            <a:pPr eaLnBrk="1" hangingPunct="1"/>
            <a:r>
              <a:rPr lang="en-AU" dirty="0" smtClean="0"/>
              <a:t>Sex</a:t>
            </a:r>
          </a:p>
          <a:p>
            <a:pPr eaLnBrk="1" hangingPunct="1"/>
            <a:endParaRPr lang="en-AU" dirty="0" smtClean="0"/>
          </a:p>
          <a:p>
            <a:pPr eaLnBrk="1" hangingPunct="1"/>
            <a:r>
              <a:rPr lang="en-AU" dirty="0" smtClean="0"/>
              <a:t>Education / Studying ethics</a:t>
            </a:r>
          </a:p>
          <a:p>
            <a:pPr eaLnBrk="1" hangingPunct="1"/>
            <a:endParaRPr lang="en-AU" dirty="0" smtClean="0"/>
          </a:p>
          <a:p>
            <a:pPr eaLnBrk="1" hangingPunct="1"/>
            <a:r>
              <a:rPr lang="en-AU" dirty="0" smtClean="0"/>
              <a:t>Work experience</a:t>
            </a:r>
          </a:p>
          <a:p>
            <a:pPr eaLnBrk="1" hangingPunct="1"/>
            <a:endParaRPr lang="en-AU" dirty="0" smtClean="0"/>
          </a:p>
          <a:p>
            <a:pPr eaLnBrk="1" hangingPunct="1"/>
            <a:r>
              <a:rPr lang="en-AU" dirty="0" smtClean="0"/>
              <a:t>Culture/family</a:t>
            </a:r>
          </a:p>
          <a:p>
            <a:pPr eaLnBrk="1" hangingPunct="1"/>
            <a:endParaRPr lang="en-AU"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1158015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676400" y="338999"/>
            <a:ext cx="10515600" cy="1325563"/>
          </a:xfrm>
        </p:spPr>
        <p:txBody>
          <a:bodyPr>
            <a:normAutofit/>
          </a:bodyPr>
          <a:lstStyle/>
          <a:p>
            <a:r>
              <a:rPr lang="en-US" dirty="0" smtClean="0">
                <a:ea typeface="ＭＳ Ｐゴシック" pitchFamily="-106" charset="-128"/>
              </a:rPr>
              <a:t>Why is Cognitive Moral Development Important?	</a:t>
            </a:r>
          </a:p>
        </p:txBody>
      </p:sp>
      <p:sp>
        <p:nvSpPr>
          <p:cNvPr id="32771" name="Content Placeholder 2"/>
          <p:cNvSpPr>
            <a:spLocks noGrp="1"/>
          </p:cNvSpPr>
          <p:nvPr>
            <p:ph idx="1"/>
          </p:nvPr>
        </p:nvSpPr>
        <p:spPr/>
        <p:txBody>
          <a:bodyPr/>
          <a:lstStyle/>
          <a:p>
            <a:pPr>
              <a:buNone/>
            </a:pPr>
            <a:r>
              <a:rPr lang="en-US" dirty="0">
                <a:ea typeface="ＭＳ Ｐゴシック" pitchFamily="-106" charset="-128"/>
              </a:rPr>
              <a:t>Because:</a:t>
            </a:r>
          </a:p>
          <a:p>
            <a:r>
              <a:rPr lang="en-US" dirty="0">
                <a:ea typeface="ＭＳ Ｐゴシック" pitchFamily="-106" charset="-128"/>
              </a:rPr>
              <a:t>Many people reason at the lower levels</a:t>
            </a:r>
          </a:p>
          <a:p>
            <a:r>
              <a:rPr lang="en-US" dirty="0">
                <a:ea typeface="ＭＳ Ｐゴシック" pitchFamily="-106" charset="-128"/>
              </a:rPr>
              <a:t>Most people reason at the conventional level and are looking outside themselves for guidance</a:t>
            </a:r>
          </a:p>
          <a:p>
            <a:r>
              <a:rPr lang="en-US" dirty="0">
                <a:ea typeface="ＭＳ Ｐゴシック" pitchFamily="-106" charset="-128"/>
              </a:rPr>
              <a:t>That makes “leading” on ethics essential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2310474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Focusing on Self</a:t>
            </a:r>
            <a:endParaRPr lang="en-AU" dirty="0"/>
          </a:p>
        </p:txBody>
      </p:sp>
      <p:sp>
        <p:nvSpPr>
          <p:cNvPr id="3" name="Content Placeholder 2"/>
          <p:cNvSpPr>
            <a:spLocks noGrp="1"/>
          </p:cNvSpPr>
          <p:nvPr>
            <p:ph idx="1"/>
          </p:nvPr>
        </p:nvSpPr>
        <p:spPr/>
        <p:txBody>
          <a:bodyPr/>
          <a:lstStyle/>
          <a:p>
            <a:r>
              <a:rPr lang="en-AU" dirty="0" smtClean="0"/>
              <a:t>What is in our control?</a:t>
            </a:r>
          </a:p>
          <a:p>
            <a:r>
              <a:rPr lang="en-AU" dirty="0" smtClean="0"/>
              <a:t>When our </a:t>
            </a:r>
            <a:r>
              <a:rPr lang="en-AU" b="1" dirty="0" smtClean="0"/>
              <a:t>values are not met by others </a:t>
            </a:r>
            <a:r>
              <a:rPr lang="en-AU" dirty="0" smtClean="0"/>
              <a:t>how do we manage our- selves?</a:t>
            </a:r>
          </a:p>
          <a:p>
            <a:r>
              <a:rPr lang="en-AU" dirty="0" smtClean="0"/>
              <a:t>How do we </a:t>
            </a:r>
            <a:r>
              <a:rPr lang="en-AU" b="1" dirty="0" smtClean="0"/>
              <a:t>honour our own values </a:t>
            </a:r>
            <a:r>
              <a:rPr lang="en-AU" dirty="0" smtClean="0"/>
              <a:t>towards our self</a:t>
            </a:r>
            <a:r>
              <a:rPr lang="en-AU" dirty="0"/>
              <a:t>?</a:t>
            </a:r>
            <a:endParaRPr lang="en-AU" dirty="0" smtClean="0"/>
          </a:p>
          <a:p>
            <a:r>
              <a:rPr lang="en-AU" dirty="0" smtClean="0"/>
              <a:t>How do we </a:t>
            </a:r>
            <a:r>
              <a:rPr lang="en-AU" b="1" dirty="0" smtClean="0"/>
              <a:t>live our values </a:t>
            </a:r>
            <a:r>
              <a:rPr lang="en-AU" dirty="0" smtClean="0"/>
              <a:t>towards other people?</a:t>
            </a:r>
          </a:p>
          <a:p>
            <a:r>
              <a:rPr lang="en-AU" dirty="0" smtClean="0"/>
              <a:t>How do our values fit with the values of the organisations we work for?</a:t>
            </a:r>
            <a:endParaRPr lang="en-AU" dirty="0"/>
          </a:p>
          <a:p>
            <a:r>
              <a:rPr lang="en-US" dirty="0" smtClean="0"/>
              <a:t>How does that sit within the values and ethics of the Financial Counselling profession?</a:t>
            </a:r>
            <a:endParaRPr lang="en-AU"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25525030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52062"/>
            <a:ext cx="10515600" cy="1325563"/>
          </a:xfrm>
        </p:spPr>
        <p:txBody>
          <a:bodyPr/>
          <a:lstStyle/>
          <a:p>
            <a:r>
              <a:rPr lang="en-US" dirty="0" smtClean="0"/>
              <a:t>Locus of control </a:t>
            </a:r>
            <a:endParaRPr lang="en-US" dirty="0"/>
          </a:p>
        </p:txBody>
      </p:sp>
      <p:sp>
        <p:nvSpPr>
          <p:cNvPr id="3" name="Content Placeholder 2"/>
          <p:cNvSpPr>
            <a:spLocks noGrp="1"/>
          </p:cNvSpPr>
          <p:nvPr>
            <p:ph idx="1"/>
          </p:nvPr>
        </p:nvSpPr>
        <p:spPr/>
        <p:txBody>
          <a:bodyPr/>
          <a:lstStyle/>
          <a:p>
            <a:r>
              <a:rPr lang="en-AU" sz="3200" dirty="0"/>
              <a:t>An individual with a high internal locus of control believes that outcomes are primarily the result of his or her own efforts, - you make things happen and take responsibility for your actions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1822133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606" y="365125"/>
            <a:ext cx="10515600" cy="1325563"/>
          </a:xfrm>
        </p:spPr>
        <p:txBody>
          <a:bodyPr/>
          <a:lstStyle/>
          <a:p>
            <a:r>
              <a:rPr lang="en-US" dirty="0" smtClean="0"/>
              <a:t>Locus of control</a:t>
            </a:r>
            <a:endParaRPr lang="en-US" dirty="0"/>
          </a:p>
        </p:txBody>
      </p:sp>
      <p:sp>
        <p:nvSpPr>
          <p:cNvPr id="3" name="Content Placeholder 2"/>
          <p:cNvSpPr>
            <a:spLocks noGrp="1"/>
          </p:cNvSpPr>
          <p:nvPr>
            <p:ph idx="1"/>
          </p:nvPr>
        </p:nvSpPr>
        <p:spPr/>
        <p:txBody>
          <a:bodyPr/>
          <a:lstStyle/>
          <a:p>
            <a:r>
              <a:rPr lang="en-AU" sz="3200" dirty="0"/>
              <a:t>Whereas an external would believe that life events are determined primarily by fate, luck or powerful others.  Do you just obey without question and blame others or the environment for your  actions or do you stick to your principles and of course take responsibility for your actions or inactions – Controlling boss requesting you to do something which you perceive to be inappropriate??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1469685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a:xfrm>
            <a:off x="2286000" y="384286"/>
            <a:ext cx="10515600" cy="1325563"/>
          </a:xfrm>
        </p:spPr>
        <p:txBody>
          <a:bodyPr/>
          <a:lstStyle/>
          <a:p>
            <a:pPr eaLnBrk="1" hangingPunct="1"/>
            <a:r>
              <a:rPr lang="en-US" dirty="0" smtClean="0">
                <a:ea typeface="ＭＳ Ｐゴシック" pitchFamily="-106" charset="-128"/>
              </a:rPr>
              <a:t>Locus of Control</a:t>
            </a:r>
          </a:p>
        </p:txBody>
      </p:sp>
      <p:sp>
        <p:nvSpPr>
          <p:cNvPr id="74757" name="Text Box 5"/>
          <p:cNvSpPr txBox="1">
            <a:spLocks noChangeArrowheads="1"/>
          </p:cNvSpPr>
          <p:nvPr/>
        </p:nvSpPr>
        <p:spPr bwMode="auto">
          <a:xfrm>
            <a:off x="2667000" y="1828801"/>
            <a:ext cx="7162800" cy="646331"/>
          </a:xfrm>
          <a:prstGeom prst="rect">
            <a:avLst/>
          </a:prstGeom>
          <a:noFill/>
          <a:ln w="9525">
            <a:noFill/>
            <a:miter lim="800000"/>
            <a:headEnd/>
            <a:tailEnd/>
          </a:ln>
          <a:effectLst/>
        </p:spPr>
        <p:txBody>
          <a:bodyPr>
            <a:spAutoFit/>
          </a:bodyPr>
          <a:lstStyle/>
          <a:p>
            <a:pPr>
              <a:spcBef>
                <a:spcPct val="50000"/>
              </a:spcBef>
            </a:pPr>
            <a:r>
              <a:rPr lang="en-US">
                <a:effectLst>
                  <a:outerShdw blurRad="38100" dist="38100" dir="2700000" algn="tl">
                    <a:srgbClr val="C0C0C0"/>
                  </a:outerShdw>
                </a:effectLst>
                <a:latin typeface="Rockwell" pitchFamily="-106" charset="0"/>
              </a:rPr>
              <a:t>An individual’s perception of how much control he or she exerts over events in life.</a:t>
            </a:r>
          </a:p>
        </p:txBody>
      </p:sp>
      <p:sp>
        <p:nvSpPr>
          <p:cNvPr id="74758" name="Text Box 6"/>
          <p:cNvSpPr txBox="1">
            <a:spLocks noChangeArrowheads="1"/>
          </p:cNvSpPr>
          <p:nvPr/>
        </p:nvSpPr>
        <p:spPr bwMode="auto">
          <a:xfrm>
            <a:off x="2286000" y="4038600"/>
            <a:ext cx="1752600" cy="369332"/>
          </a:xfrm>
          <a:prstGeom prst="rect">
            <a:avLst/>
          </a:prstGeom>
          <a:noFill/>
          <a:ln w="9525">
            <a:noFill/>
            <a:miter lim="800000"/>
            <a:headEnd/>
            <a:tailEnd/>
          </a:ln>
          <a:effectLst/>
        </p:spPr>
        <p:txBody>
          <a:bodyPr>
            <a:spAutoFit/>
          </a:bodyPr>
          <a:lstStyle/>
          <a:p>
            <a:pPr>
              <a:spcBef>
                <a:spcPct val="50000"/>
              </a:spcBef>
              <a:defRPr/>
            </a:pPr>
            <a:r>
              <a:rPr lang="en-US" dirty="0">
                <a:effectLst>
                  <a:outerShdw blurRad="38100" dist="38100" dir="2700000" algn="tl">
                    <a:srgbClr val="DDDDDD"/>
                  </a:outerShdw>
                </a:effectLst>
              </a:rPr>
              <a:t>External</a:t>
            </a:r>
          </a:p>
        </p:txBody>
      </p:sp>
      <p:sp>
        <p:nvSpPr>
          <p:cNvPr id="74759" name="Text Box 7"/>
          <p:cNvSpPr txBox="1">
            <a:spLocks noChangeArrowheads="1"/>
          </p:cNvSpPr>
          <p:nvPr/>
        </p:nvSpPr>
        <p:spPr bwMode="auto">
          <a:xfrm>
            <a:off x="8077200" y="4038600"/>
            <a:ext cx="1981200" cy="369332"/>
          </a:xfrm>
          <a:prstGeom prst="rect">
            <a:avLst/>
          </a:prstGeom>
          <a:noFill/>
          <a:ln w="9525">
            <a:noFill/>
            <a:miter lim="800000"/>
            <a:headEnd/>
            <a:tailEnd/>
          </a:ln>
          <a:effectLst/>
        </p:spPr>
        <p:txBody>
          <a:bodyPr>
            <a:spAutoFit/>
          </a:bodyPr>
          <a:lstStyle/>
          <a:p>
            <a:pPr>
              <a:spcBef>
                <a:spcPct val="50000"/>
              </a:spcBef>
              <a:defRPr/>
            </a:pPr>
            <a:r>
              <a:rPr lang="en-US" dirty="0">
                <a:effectLst>
                  <a:outerShdw blurRad="38100" dist="38100" dir="2700000" algn="tl">
                    <a:srgbClr val="DDDDDD"/>
                  </a:outerShdw>
                </a:effectLst>
              </a:rPr>
              <a:t>Internal</a:t>
            </a:r>
          </a:p>
        </p:txBody>
      </p:sp>
      <p:cxnSp>
        <p:nvCxnSpPr>
          <p:cNvPr id="8" name="Straight Arrow Connector 7"/>
          <p:cNvCxnSpPr/>
          <p:nvPr/>
        </p:nvCxnSpPr>
        <p:spPr>
          <a:xfrm>
            <a:off x="3429000" y="3581400"/>
            <a:ext cx="5105400" cy="1588"/>
          </a:xfrm>
          <a:prstGeom prst="straightConnector1">
            <a:avLst/>
          </a:prstGeom>
          <a:ln w="57150" cap="flat" cmpd="sng" algn="ctr">
            <a:solidFill>
              <a:schemeClr val="accent1"/>
            </a:solidFill>
            <a:prstDash val="solid"/>
            <a:round/>
            <a:headEnd type="arrow" w="med" len="med"/>
            <a:tailEnd type="arrow" w="med" len="med"/>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3160083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144486" y="365125"/>
            <a:ext cx="10515600" cy="1325563"/>
          </a:xfrm>
        </p:spPr>
        <p:txBody>
          <a:bodyPr/>
          <a:lstStyle/>
          <a:p>
            <a:r>
              <a:rPr lang="en-US" dirty="0" smtClean="0">
                <a:ea typeface="ＭＳ Ｐゴシック" pitchFamily="-106" charset="-128"/>
              </a:rPr>
              <a:t>Connection to Ethical </a:t>
            </a:r>
            <a:r>
              <a:rPr lang="en-US" dirty="0" err="1" smtClean="0">
                <a:ea typeface="ＭＳ Ｐゴシック" pitchFamily="-106" charset="-128"/>
              </a:rPr>
              <a:t>Behaivor</a:t>
            </a:r>
            <a:r>
              <a:rPr lang="en-US" dirty="0" smtClean="0">
                <a:ea typeface="ＭＳ Ｐゴシック" pitchFamily="-106" charset="-128"/>
              </a:rPr>
              <a:t>?</a:t>
            </a:r>
          </a:p>
        </p:txBody>
      </p:sp>
      <p:sp>
        <p:nvSpPr>
          <p:cNvPr id="34819" name="Content Placeholder 2"/>
          <p:cNvSpPr>
            <a:spLocks noGrp="1"/>
          </p:cNvSpPr>
          <p:nvPr>
            <p:ph idx="1"/>
          </p:nvPr>
        </p:nvSpPr>
        <p:spPr/>
        <p:txBody>
          <a:bodyPr/>
          <a:lstStyle/>
          <a:p>
            <a:r>
              <a:rPr lang="en-US">
                <a:ea typeface="ＭＳ Ｐゴシック" pitchFamily="-106" charset="-128"/>
              </a:rPr>
              <a:t>Internals are more likely to see the connection between their own behavior and outcomes and therefore take responsibility for their behavior.  </a:t>
            </a:r>
          </a:p>
          <a:p>
            <a:r>
              <a:rPr lang="en-US">
                <a:ea typeface="ＭＳ Ｐゴシック" pitchFamily="-106" charset="-128"/>
              </a:rPr>
              <a:t>Therefore, internals are more likely to do what they think is right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3498486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634" y="357995"/>
            <a:ext cx="10515600" cy="1325563"/>
          </a:xfrm>
        </p:spPr>
        <p:txBody>
          <a:bodyPr/>
          <a:lstStyle/>
          <a:p>
            <a:r>
              <a:rPr lang="en-AU" dirty="0"/>
              <a:t>Machiavelli</a:t>
            </a:r>
            <a:endParaRPr lang="en-US" dirty="0"/>
          </a:p>
        </p:txBody>
      </p:sp>
      <p:sp>
        <p:nvSpPr>
          <p:cNvPr id="3" name="Content Placeholder 2"/>
          <p:cNvSpPr>
            <a:spLocks noGrp="1"/>
          </p:cNvSpPr>
          <p:nvPr>
            <p:ph idx="1"/>
          </p:nvPr>
        </p:nvSpPr>
        <p:spPr/>
        <p:txBody>
          <a:bodyPr>
            <a:normAutofit fontScale="55000" lnSpcReduction="20000"/>
          </a:bodyPr>
          <a:lstStyle/>
          <a:p>
            <a:r>
              <a:rPr lang="en-AU" sz="3200" dirty="0" err="1"/>
              <a:t>Nicollo</a:t>
            </a:r>
            <a:r>
              <a:rPr lang="en-AU" sz="3200" dirty="0"/>
              <a:t> Machiavelli, A 16</a:t>
            </a:r>
            <a:r>
              <a:rPr lang="en-AU" sz="3200" baseline="30000" dirty="0"/>
              <a:t>th</a:t>
            </a:r>
            <a:r>
              <a:rPr lang="en-AU" sz="3200" dirty="0"/>
              <a:t> century philosopher and political theorist who is associated with promoting a pragmatic leadership style that include unethical behaviour to achieve self interested outcomes. </a:t>
            </a:r>
          </a:p>
          <a:p>
            <a:endParaRPr lang="en-AU" sz="3200" dirty="0"/>
          </a:p>
          <a:p>
            <a:r>
              <a:rPr lang="en-AU" sz="3200" dirty="0"/>
              <a:t>He said “</a:t>
            </a:r>
            <a:r>
              <a:rPr lang="en-AU" sz="3600" b="1" dirty="0"/>
              <a:t>Do good if he can but...commit evil if he must</a:t>
            </a:r>
            <a:r>
              <a:rPr lang="en-AU" sz="3200" dirty="0"/>
              <a:t>”...</a:t>
            </a:r>
          </a:p>
          <a:p>
            <a:endParaRPr lang="en-AU" sz="3200" dirty="0"/>
          </a:p>
          <a:p>
            <a:r>
              <a:rPr lang="en-AU" sz="3200" dirty="0"/>
              <a:t>So, Individuals who </a:t>
            </a:r>
            <a:r>
              <a:rPr lang="en-AU" sz="3200" b="1" dirty="0"/>
              <a:t>act in self interest, always are opportunistic, deceptive and manipulative </a:t>
            </a:r>
            <a:r>
              <a:rPr lang="en-AU" sz="3200" dirty="0"/>
              <a:t>to </a:t>
            </a:r>
          </a:p>
          <a:p>
            <a:r>
              <a:rPr lang="en-AU" sz="3200" b="1" dirty="0"/>
              <a:t>win no matter what the cost </a:t>
            </a:r>
            <a:r>
              <a:rPr lang="en-AU" sz="3200" dirty="0"/>
              <a:t>or </a:t>
            </a:r>
          </a:p>
          <a:p>
            <a:r>
              <a:rPr lang="en-AU" sz="3200" b="1" dirty="0"/>
              <a:t>how it affects other people </a:t>
            </a:r>
            <a:r>
              <a:rPr lang="en-AU" sz="3200" dirty="0"/>
              <a:t>are described to be Machiavellian.  </a:t>
            </a:r>
          </a:p>
          <a:p>
            <a:endParaRPr lang="en-AU" sz="3200" dirty="0"/>
          </a:p>
          <a:p>
            <a:r>
              <a:rPr lang="en-AU" sz="3200" dirty="0"/>
              <a:t>People who think that the </a:t>
            </a:r>
            <a:r>
              <a:rPr lang="en-AU" sz="3200" b="1" dirty="0"/>
              <a:t>end justify the means even if you act unethical to achieve the end is considered to be a </a:t>
            </a:r>
            <a:r>
              <a:rPr lang="en-AU" sz="3200" b="1" dirty="0" err="1"/>
              <a:t>Machia-vellianism</a:t>
            </a:r>
            <a:r>
              <a:rPr lang="en-AU" sz="3200" b="1" dirty="0"/>
              <a:t> trait.</a:t>
            </a:r>
          </a:p>
          <a:p>
            <a:endParaRPr lang="en-AU" sz="3200" dirty="0"/>
          </a:p>
          <a:p>
            <a:r>
              <a:rPr lang="en-AU" sz="3200" dirty="0"/>
              <a:t>So people that have these traits are more likely to have unethical intentions and engage in actions such as lying, cheating and accepting kickbacks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32238787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676400" y="378188"/>
            <a:ext cx="10515600" cy="1325563"/>
          </a:xfrm>
        </p:spPr>
        <p:txBody>
          <a:bodyPr/>
          <a:lstStyle/>
          <a:p>
            <a:r>
              <a:rPr lang="en-US" dirty="0" smtClean="0">
                <a:ea typeface="ＭＳ Ｐゴシック" pitchFamily="-106" charset="-128"/>
              </a:rPr>
              <a:t>Machiavellianism</a:t>
            </a:r>
          </a:p>
        </p:txBody>
      </p:sp>
      <p:sp>
        <p:nvSpPr>
          <p:cNvPr id="35843" name="Content Placeholder 2"/>
          <p:cNvSpPr>
            <a:spLocks noGrp="1"/>
          </p:cNvSpPr>
          <p:nvPr>
            <p:ph idx="1"/>
          </p:nvPr>
        </p:nvSpPr>
        <p:spPr/>
        <p:txBody>
          <a:bodyPr/>
          <a:lstStyle/>
          <a:p>
            <a:endParaRPr lang="en-US" dirty="0">
              <a:ea typeface="ＭＳ Ｐゴシック" pitchFamily="-106" charset="-128"/>
            </a:endParaRPr>
          </a:p>
          <a:p>
            <a:r>
              <a:rPr lang="en-US" dirty="0">
                <a:ea typeface="ＭＳ Ｐゴシック" pitchFamily="-106" charset="-128"/>
              </a:rPr>
              <a:t>Self interested</a:t>
            </a:r>
          </a:p>
          <a:p>
            <a:endParaRPr lang="en-US" dirty="0">
              <a:ea typeface="ＭＳ Ｐゴシック" pitchFamily="-106" charset="-128"/>
            </a:endParaRPr>
          </a:p>
          <a:p>
            <a:r>
              <a:rPr lang="en-US" dirty="0">
                <a:ea typeface="ＭＳ Ｐゴシック" pitchFamily="-106" charset="-128"/>
              </a:rPr>
              <a:t>Opportunistic</a:t>
            </a:r>
          </a:p>
          <a:p>
            <a:endParaRPr lang="en-US" dirty="0">
              <a:ea typeface="ＭＳ Ｐゴシック" pitchFamily="-106" charset="-128"/>
            </a:endParaRPr>
          </a:p>
          <a:p>
            <a:r>
              <a:rPr lang="en-US" dirty="0">
                <a:ea typeface="ＭＳ Ｐゴシック" pitchFamily="-106" charset="-128"/>
              </a:rPr>
              <a:t>Deceptive</a:t>
            </a:r>
          </a:p>
          <a:p>
            <a:endParaRPr lang="en-US" dirty="0">
              <a:ea typeface="ＭＳ Ｐゴシック" pitchFamily="-106" charset="-128"/>
            </a:endParaRPr>
          </a:p>
          <a:p>
            <a:r>
              <a:rPr lang="en-US" dirty="0">
                <a:ea typeface="ＭＳ Ｐゴシック" pitchFamily="-106" charset="-128"/>
              </a:rPr>
              <a:t>Manipulative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22" y="110790"/>
            <a:ext cx="1438656" cy="1572768"/>
          </a:xfrm>
          <a:prstGeom prst="rect">
            <a:avLst/>
          </a:prstGeom>
        </p:spPr>
      </p:pic>
    </p:spTree>
    <p:extLst>
      <p:ext uri="{BB962C8B-B14F-4D97-AF65-F5344CB8AC3E}">
        <p14:creationId xmlns:p14="http://schemas.microsoft.com/office/powerpoint/2010/main" val="8066128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2828</TotalTime>
  <Words>10357</Words>
  <Application>Microsoft Office PowerPoint</Application>
  <PresentationFormat>Widescreen</PresentationFormat>
  <Paragraphs>1117</Paragraphs>
  <Slides>106</Slides>
  <Notes>75</Notes>
  <HiddenSlides>0</HiddenSlides>
  <MMClips>4</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106</vt:i4>
      </vt:variant>
    </vt:vector>
  </HeadingPairs>
  <TitlesOfParts>
    <vt:vector size="116" baseType="lpstr">
      <vt:lpstr>ＭＳ Ｐゴシック</vt:lpstr>
      <vt:lpstr>Arial</vt:lpstr>
      <vt:lpstr>Arial Black</vt:lpstr>
      <vt:lpstr>Arial Rounded MT Bold</vt:lpstr>
      <vt:lpstr>Calibri</vt:lpstr>
      <vt:lpstr>Calibri Light</vt:lpstr>
      <vt:lpstr>Rockwell</vt:lpstr>
      <vt:lpstr>Times New Roman</vt:lpstr>
      <vt:lpstr>Wingdings</vt:lpstr>
      <vt:lpstr>Office Theme</vt:lpstr>
      <vt:lpstr>PowerPoint Presentation</vt:lpstr>
      <vt:lpstr>Objectives for today</vt:lpstr>
      <vt:lpstr>We will start with Ethics and the Individual: You…and then we will move onto the Financial Counselling profession and industry context.</vt:lpstr>
      <vt:lpstr>Train/ Trolley problem Good Place Explanation</vt:lpstr>
      <vt:lpstr>Train/ Trolley problem part 2</vt:lpstr>
      <vt:lpstr>Classic Train example </vt:lpstr>
      <vt:lpstr>      What is Professional ethics?</vt:lpstr>
      <vt:lpstr>      What is Professional ethics?</vt:lpstr>
      <vt:lpstr>       The Concept of a Profession</vt:lpstr>
      <vt:lpstr>         What are ethics?</vt:lpstr>
      <vt:lpstr>                The word ethics comes from the greek word ethicos. Which is about character.    There are many different definitions for Ethics but,   ethics can be defined broadly ………………………   These moral principles or values are used to determine as to what is right or wrong.  The term ethics has also been defined   as being the study and philosophy of human conduct, with an emphasis of determining right and wrong.    So in summary it can be said that : Ethics evaluates human actions as to whether they are right or wrong  </vt:lpstr>
      <vt:lpstr>Why Not Cheat? How Our Ethics Alters Our Happiness: Jennifer Baker at TEDxCharleston</vt:lpstr>
      <vt:lpstr>       Why do we need ethics?</vt:lpstr>
      <vt:lpstr>        Why do people act unethically?</vt:lpstr>
      <vt:lpstr>PowerPoint Presentation</vt:lpstr>
      <vt:lpstr>        Why be ethical? Who cares?</vt:lpstr>
      <vt:lpstr>PowerPoint Presentation</vt:lpstr>
      <vt:lpstr>        Ethical Problem</vt:lpstr>
      <vt:lpstr>Ethical Problems</vt:lpstr>
      <vt:lpstr>PowerPoint Presentation</vt:lpstr>
      <vt:lpstr>        Rationalising          unethical behaviour</vt:lpstr>
      <vt:lpstr>RSA ANIMATE: The Truth About Dishonesty </vt:lpstr>
      <vt:lpstr>          Ethical dilemma</vt:lpstr>
      <vt:lpstr>       What is an Ethical Dilemma?</vt:lpstr>
      <vt:lpstr>PowerPoint Presentation</vt:lpstr>
      <vt:lpstr>Ethical Dilemmas</vt:lpstr>
      <vt:lpstr>Ethical Dilemmas</vt:lpstr>
      <vt:lpstr> Example</vt:lpstr>
      <vt:lpstr>      Why Bother Talking about Ethics?</vt:lpstr>
      <vt:lpstr>       Why study Ethics?</vt:lpstr>
      <vt:lpstr>       What guides what we do?</vt:lpstr>
      <vt:lpstr>PowerPoint Presentation</vt:lpstr>
      <vt:lpstr>Your Personal Practice Framework</vt:lpstr>
      <vt:lpstr>PowerPoint Presentation</vt:lpstr>
      <vt:lpstr>PowerPoint Presentation</vt:lpstr>
      <vt:lpstr>       Relationship Between Ethics and the Law</vt:lpstr>
      <vt:lpstr>PowerPoint Presentation</vt:lpstr>
      <vt:lpstr>PowerPoint Presentation</vt:lpstr>
      <vt:lpstr>PowerPoint Presentation</vt:lpstr>
      <vt:lpstr>American Accounting Association (AAA) Model for Resolving Ethical Dilemmas</vt:lpstr>
      <vt:lpstr>       Why study Ethical theories?</vt:lpstr>
      <vt:lpstr>             Normative ethical theories:  A concept map</vt:lpstr>
      <vt:lpstr>         Normative theories on ethics</vt:lpstr>
      <vt:lpstr>       What is a normative theory?</vt:lpstr>
      <vt:lpstr>        Prescriptive Approaches</vt:lpstr>
      <vt:lpstr>Focus on consequences – classic Train/Trolley example </vt:lpstr>
      <vt:lpstr>       Teleological ethics</vt:lpstr>
      <vt:lpstr>        Focus on Consequences         (Consequentialist Theories)</vt:lpstr>
      <vt:lpstr>     Utilitarian principle</vt:lpstr>
      <vt:lpstr>      Utilitarianism</vt:lpstr>
      <vt:lpstr>Utilitarianism  (Consequentialist Theories)</vt:lpstr>
      <vt:lpstr>      Applying the utility principle </vt:lpstr>
      <vt:lpstr> Example</vt:lpstr>
      <vt:lpstr>The Layoff</vt:lpstr>
      <vt:lpstr>Focus on consequences – classic Train/Trolley example </vt:lpstr>
      <vt:lpstr>           Consequentialist Analysis</vt:lpstr>
      <vt:lpstr>      Focus on Consequences       (Consequentialist Theories)</vt:lpstr>
      <vt:lpstr>    Deontological ethics</vt:lpstr>
      <vt:lpstr>Focus on Duties, Obligations, Principles (Deontological Theories)</vt:lpstr>
      <vt:lpstr>Ethical rules (simplified)</vt:lpstr>
      <vt:lpstr>         Social contract</vt:lpstr>
      <vt:lpstr>Deontological Questions</vt:lpstr>
      <vt:lpstr>Focus on Duties, Obligations, Principles (Deontological Theories)</vt:lpstr>
      <vt:lpstr>        Virtue ethics</vt:lpstr>
      <vt:lpstr>PowerPoint Presentation</vt:lpstr>
      <vt:lpstr>Focus on Integrity (Virtue Ethics)</vt:lpstr>
      <vt:lpstr>Virtue Ethics Questions </vt:lpstr>
      <vt:lpstr>Virtue Ethics –  Management as a Profession </vt:lpstr>
      <vt:lpstr>Focus on Integrity (Virtue Ethics)</vt:lpstr>
      <vt:lpstr>PowerPoint Presentation</vt:lpstr>
      <vt:lpstr>The Relationship between Ethical Awareness, Judgment, and Action</vt:lpstr>
      <vt:lpstr>Case</vt:lpstr>
      <vt:lpstr>Influences on ethical awareness </vt:lpstr>
      <vt:lpstr>Individual Differences Influence How We Make Ethical Decisions</vt:lpstr>
      <vt:lpstr>Ethical Problems</vt:lpstr>
      <vt:lpstr>Ethical Dilemmas</vt:lpstr>
      <vt:lpstr>Kohlberg moral development | Individuals and Society | MCAT | Khan Academy </vt:lpstr>
      <vt:lpstr>khoberg</vt:lpstr>
      <vt:lpstr>Kohlberg’s stages of cognitive moral development</vt:lpstr>
      <vt:lpstr>Pre-conventional level</vt:lpstr>
      <vt:lpstr>Pre-conventional level</vt:lpstr>
      <vt:lpstr>Stage 2</vt:lpstr>
      <vt:lpstr>Stage 2</vt:lpstr>
      <vt:lpstr>Stage 3</vt:lpstr>
      <vt:lpstr>Stage 3</vt:lpstr>
      <vt:lpstr>Stage 4</vt:lpstr>
      <vt:lpstr>Stage 4</vt:lpstr>
      <vt:lpstr>Conventional level  </vt:lpstr>
      <vt:lpstr>PowerPoint Presentation</vt:lpstr>
      <vt:lpstr>Post conventional level</vt:lpstr>
      <vt:lpstr>Moving through the stages</vt:lpstr>
      <vt:lpstr>Why is Cognitive Moral Development Important? </vt:lpstr>
      <vt:lpstr>Focusing on Self</vt:lpstr>
      <vt:lpstr>Locus of control </vt:lpstr>
      <vt:lpstr>Locus of control</vt:lpstr>
      <vt:lpstr>Locus of Control</vt:lpstr>
      <vt:lpstr>Connection to Ethical Behaivor?</vt:lpstr>
      <vt:lpstr>Machiavelli</vt:lpstr>
      <vt:lpstr>Machiavellianism</vt:lpstr>
      <vt:lpstr>Euphemistic language </vt:lpstr>
      <vt:lpstr>Moral Disengagement</vt:lpstr>
      <vt:lpstr>Moral Disengagement</vt:lpstr>
      <vt:lpstr>Cognitive Barriers to Good Ethical Judgment</vt:lpstr>
      <vt:lpstr>Toward Ethical Action</vt:lpstr>
      <vt:lpstr>Barry Schwartz: Our loss of wisdom </vt:lpstr>
      <vt:lpstr>       Reference List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studies</dc:title>
  <dc:creator>kat lane</dc:creator>
  <cp:lastModifiedBy>Fiona Moore</cp:lastModifiedBy>
  <cp:revision>106</cp:revision>
  <dcterms:modified xsi:type="dcterms:W3CDTF">2019-10-31T05:37:02Z</dcterms:modified>
</cp:coreProperties>
</file>