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3"/>
  </p:notesMasterIdLst>
  <p:handoutMasterIdLst>
    <p:handoutMasterId r:id="rId44"/>
  </p:handoutMasterIdLst>
  <p:sldIdLst>
    <p:sldId id="257" r:id="rId6"/>
    <p:sldId id="321" r:id="rId7"/>
    <p:sldId id="316" r:id="rId8"/>
    <p:sldId id="340" r:id="rId9"/>
    <p:sldId id="317" r:id="rId10"/>
    <p:sldId id="322" r:id="rId11"/>
    <p:sldId id="319" r:id="rId12"/>
    <p:sldId id="342" r:id="rId13"/>
    <p:sldId id="323" r:id="rId14"/>
    <p:sldId id="278" r:id="rId15"/>
    <p:sldId id="272" r:id="rId16"/>
    <p:sldId id="325" r:id="rId17"/>
    <p:sldId id="326" r:id="rId18"/>
    <p:sldId id="335" r:id="rId19"/>
    <p:sldId id="337" r:id="rId20"/>
    <p:sldId id="338" r:id="rId21"/>
    <p:sldId id="284" r:id="rId22"/>
    <p:sldId id="324" r:id="rId23"/>
    <p:sldId id="295" r:id="rId24"/>
    <p:sldId id="287" r:id="rId25"/>
    <p:sldId id="286" r:id="rId26"/>
    <p:sldId id="285" r:id="rId27"/>
    <p:sldId id="314" r:id="rId28"/>
    <p:sldId id="327" r:id="rId29"/>
    <p:sldId id="329" r:id="rId30"/>
    <p:sldId id="291" r:id="rId31"/>
    <p:sldId id="290" r:id="rId32"/>
    <p:sldId id="330" r:id="rId33"/>
    <p:sldId id="331" r:id="rId34"/>
    <p:sldId id="332" r:id="rId35"/>
    <p:sldId id="333" r:id="rId36"/>
    <p:sldId id="289" r:id="rId37"/>
    <p:sldId id="339" r:id="rId38"/>
    <p:sldId id="312" r:id="rId39"/>
    <p:sldId id="294" r:id="rId40"/>
    <p:sldId id="296" r:id="rId41"/>
    <p:sldId id="302" r:id="rId4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280" autoAdjust="0"/>
  </p:normalViewPr>
  <p:slideViewPr>
    <p:cSldViewPr>
      <p:cViewPr varScale="1">
        <p:scale>
          <a:sx n="74" d="100"/>
          <a:sy n="74" d="100"/>
        </p:scale>
        <p:origin x="540" y="72"/>
      </p:cViewPr>
      <p:guideLst>
        <p:guide pos="3839"/>
        <p:guide orient="horz" pos="2160"/>
      </p:guideLst>
    </p:cSldViewPr>
  </p:slideViewPr>
  <p:notesTextViewPr>
    <p:cViewPr>
      <p:scale>
        <a:sx n="3" d="2"/>
        <a:sy n="3" d="2"/>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10/25/2019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10/25/2019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Notes</a:t>
            </a:r>
          </a:p>
          <a:p>
            <a:endParaRPr lang="en-AU" dirty="0"/>
          </a:p>
          <a:p>
            <a:r>
              <a:rPr lang="en-AU" dirty="0" smtClean="0"/>
              <a:t>We work within a context and boundaries as per the diagram above.  Refer back to this for role and boundary clarity. </a:t>
            </a:r>
            <a:endParaRPr lang="en-AU" dirty="0"/>
          </a:p>
        </p:txBody>
      </p:sp>
      <p:sp>
        <p:nvSpPr>
          <p:cNvPr id="4" name="Slide Number Placeholder 3"/>
          <p:cNvSpPr>
            <a:spLocks noGrp="1"/>
          </p:cNvSpPr>
          <p:nvPr>
            <p:ph type="sldNum" sz="quarter" idx="10"/>
          </p:nvPr>
        </p:nvSpPr>
        <p:spPr/>
        <p:txBody>
          <a:bodyPr/>
          <a:lstStyle/>
          <a:p>
            <a:fld id="{D0A38A24-69AE-4309-9176-AB1A85501908}" type="slidenum">
              <a:rPr lang="en-AU" smtClean="0"/>
              <a:t>14</a:t>
            </a:fld>
            <a:endParaRPr lang="en-AU" dirty="0"/>
          </a:p>
        </p:txBody>
      </p:sp>
    </p:spTree>
    <p:extLst>
      <p:ext uri="{BB962C8B-B14F-4D97-AF65-F5344CB8AC3E}">
        <p14:creationId xmlns:p14="http://schemas.microsoft.com/office/powerpoint/2010/main" val="154889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Notes</a:t>
            </a:r>
          </a:p>
          <a:p>
            <a:endParaRPr lang="en-AU" dirty="0"/>
          </a:p>
          <a:p>
            <a:r>
              <a:rPr lang="en-AU" dirty="0" smtClean="0"/>
              <a:t>As in previous practice discussion it is important to remind ourselves of what is in our control, what we have influence over and what it out of our control.</a:t>
            </a:r>
            <a:endParaRPr lang="en-AU" dirty="0"/>
          </a:p>
        </p:txBody>
      </p:sp>
      <p:sp>
        <p:nvSpPr>
          <p:cNvPr id="4" name="Slide Number Placeholder 3"/>
          <p:cNvSpPr>
            <a:spLocks noGrp="1"/>
          </p:cNvSpPr>
          <p:nvPr>
            <p:ph type="sldNum" sz="quarter" idx="10"/>
          </p:nvPr>
        </p:nvSpPr>
        <p:spPr/>
        <p:txBody>
          <a:bodyPr/>
          <a:lstStyle/>
          <a:p>
            <a:fld id="{9717D38C-61B7-4AF5-9623-00620695F35F}" type="slidenum">
              <a:rPr lang="en-AU" smtClean="0">
                <a:solidFill>
                  <a:prstClr val="black"/>
                </a:solidFill>
                <a:latin typeface="Calibri" panose="020F0502020204030204"/>
              </a:rPr>
              <a:pPr/>
              <a:t>15</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3841914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AU"/>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569005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38896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AU"/>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96170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719992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638599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717858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415166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AU"/>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718612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AU"/>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AU"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855342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066625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98045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10/25/2019</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10/25/2019</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8F976-800D-44FA-8831-B80B378464E9}" type="datetimeFigureOut">
              <a:rPr lang="en-AU" smtClean="0">
                <a:solidFill>
                  <a:prstClr val="black">
                    <a:tint val="75000"/>
                  </a:prstClr>
                </a:solidFill>
              </a:rPr>
              <a:pPr/>
              <a:t>25/10/2019</a:t>
            </a:fld>
            <a:endParaRPr lang="en-AU" dirty="0">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77A08-2204-4408-AEB9-915653CDCEB1}"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740680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9916" y="1340768"/>
            <a:ext cx="8458200" cy="3200400"/>
          </a:xfrm>
        </p:spPr>
        <p:txBody>
          <a:bodyPr anchor="t"/>
          <a:lstStyle/>
          <a:p>
            <a:pPr algn="ctr"/>
            <a:r>
              <a:rPr lang="en-US" dirty="0" smtClean="0">
                <a:solidFill>
                  <a:srgbClr val="000066"/>
                </a:solidFill>
              </a:rPr>
              <a:t>Self Care, Well-Being &amp; Avoiding Burnout</a:t>
            </a:r>
            <a:endParaRPr lang="en-US" dirty="0">
              <a:solidFill>
                <a:srgbClr val="000066"/>
              </a:solidFill>
            </a:endParaRPr>
          </a:p>
        </p:txBody>
      </p:sp>
      <p:sp>
        <p:nvSpPr>
          <p:cNvPr id="3" name="Subtitle 2"/>
          <p:cNvSpPr>
            <a:spLocks noGrp="1"/>
          </p:cNvSpPr>
          <p:nvPr>
            <p:ph type="subTitle" idx="1"/>
          </p:nvPr>
        </p:nvSpPr>
        <p:spPr>
          <a:xfrm>
            <a:off x="1653039" y="3645024"/>
            <a:ext cx="8458200" cy="1371600"/>
          </a:xfrm>
        </p:spPr>
        <p:txBody>
          <a:bodyPr/>
          <a:lstStyle/>
          <a:p>
            <a:pPr algn="ctr"/>
            <a:r>
              <a:rPr lang="en-US" dirty="0" smtClean="0"/>
              <a:t>FCA Conference, Hobart 2019</a:t>
            </a:r>
          </a:p>
          <a:p>
            <a:pPr algn="ctr"/>
            <a:r>
              <a:rPr lang="en-US" sz="1600" b="1" dirty="0" smtClean="0"/>
              <a:t>Noeline Davis - Anglicare</a:t>
            </a:r>
            <a:endParaRPr lang="en-US" sz="1600" b="1"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71736"/>
          </a:xfrm>
        </p:spPr>
        <p:txBody>
          <a:bodyPr anchor="t"/>
          <a:lstStyle/>
          <a:p>
            <a:pPr algn="ctr"/>
            <a:r>
              <a:rPr lang="en-AU" dirty="0" smtClean="0">
                <a:solidFill>
                  <a:srgbClr val="000066"/>
                </a:solidFill>
              </a:rPr>
              <a:t>Burnout</a:t>
            </a:r>
            <a:endParaRPr lang="en-AU" dirty="0">
              <a:solidFill>
                <a:srgbClr val="000066"/>
              </a:solidFill>
            </a:endParaRPr>
          </a:p>
        </p:txBody>
      </p:sp>
      <p:sp>
        <p:nvSpPr>
          <p:cNvPr id="3" name="Content Placeholder 2"/>
          <p:cNvSpPr>
            <a:spLocks noGrp="1"/>
          </p:cNvSpPr>
          <p:nvPr>
            <p:ph idx="1"/>
          </p:nvPr>
        </p:nvSpPr>
        <p:spPr>
          <a:xfrm>
            <a:off x="1293813" y="1079290"/>
            <a:ext cx="9601200" cy="5302038"/>
          </a:xfrm>
        </p:spPr>
        <p:txBody>
          <a:bodyPr>
            <a:normAutofit/>
          </a:bodyPr>
          <a:lstStyle/>
          <a:p>
            <a:pPr marL="342900" indent="-342900">
              <a:buFont typeface="Courier New" panose="02070309020205020404" pitchFamily="49" charset="0"/>
              <a:buChar char="o"/>
            </a:pPr>
            <a:r>
              <a:rPr lang="en-AU" dirty="0">
                <a:ln w="0"/>
                <a:solidFill>
                  <a:srgbClr val="000066"/>
                </a:solidFill>
                <a:effectLst>
                  <a:outerShdw blurRad="38100" dist="19050" dir="2700000" algn="tl" rotWithShape="0">
                    <a:schemeClr val="dk1">
                      <a:alpha val="40000"/>
                    </a:schemeClr>
                  </a:outerShdw>
                </a:effectLst>
              </a:rPr>
              <a:t>Burnout is a state of chronic stress that leads to: physical and emotional </a:t>
            </a:r>
            <a:r>
              <a:rPr lang="en-AU" dirty="0" smtClean="0">
                <a:ln w="0"/>
                <a:solidFill>
                  <a:srgbClr val="000066"/>
                </a:solidFill>
                <a:effectLst>
                  <a:outerShdw blurRad="38100" dist="19050" dir="2700000" algn="tl" rotWithShape="0">
                    <a:schemeClr val="dk1">
                      <a:alpha val="40000"/>
                    </a:schemeClr>
                  </a:outerShdw>
                </a:effectLst>
              </a:rPr>
              <a:t>exhaustion and feelings </a:t>
            </a:r>
            <a:r>
              <a:rPr lang="en-AU" dirty="0">
                <a:ln w="0"/>
                <a:solidFill>
                  <a:srgbClr val="000066"/>
                </a:solidFill>
                <a:effectLst>
                  <a:outerShdw blurRad="38100" dist="19050" dir="2700000" algn="tl" rotWithShape="0">
                    <a:schemeClr val="dk1">
                      <a:alpha val="40000"/>
                    </a:schemeClr>
                  </a:outerShdw>
                </a:effectLst>
              </a:rPr>
              <a:t>of ineffectiveness and lack of </a:t>
            </a:r>
            <a:r>
              <a:rPr lang="en-AU" dirty="0" smtClean="0">
                <a:ln w="0"/>
                <a:solidFill>
                  <a:srgbClr val="000066"/>
                </a:solidFill>
                <a:effectLst>
                  <a:outerShdw blurRad="38100" dist="19050" dir="2700000" algn="tl" rotWithShape="0">
                    <a:schemeClr val="dk1">
                      <a:alpha val="40000"/>
                    </a:schemeClr>
                  </a:outerShdw>
                </a:effectLst>
              </a:rPr>
              <a:t>accomplishment </a:t>
            </a:r>
          </a:p>
          <a:p>
            <a:pPr marL="342900" indent="-342900">
              <a:buFont typeface="Courier New" panose="02070309020205020404" pitchFamily="49" charset="0"/>
              <a:buChar char="o"/>
            </a:pPr>
            <a:r>
              <a:rPr lang="en-AU" dirty="0" smtClean="0">
                <a:ln w="0"/>
                <a:solidFill>
                  <a:srgbClr val="000066"/>
                </a:solidFill>
                <a:effectLst>
                  <a:outerShdw blurRad="38100" dist="19050" dir="2700000" algn="tl" rotWithShape="0">
                    <a:schemeClr val="dk1">
                      <a:alpha val="40000"/>
                    </a:schemeClr>
                  </a:outerShdw>
                </a:effectLst>
              </a:rPr>
              <a:t>Burnout often involves low job satisfaction, feeling powerless and overwhelmed at work. </a:t>
            </a:r>
          </a:p>
          <a:p>
            <a:pPr marL="342900" indent="-342900">
              <a:buFont typeface="Courier New" panose="02070309020205020404" pitchFamily="49" charset="0"/>
              <a:buChar char="o"/>
            </a:pPr>
            <a:r>
              <a:rPr lang="en-AU" dirty="0" smtClean="0">
                <a:ln w="0"/>
                <a:solidFill>
                  <a:srgbClr val="000066"/>
                </a:solidFill>
                <a:effectLst>
                  <a:outerShdw blurRad="38100" dist="19050" dir="2700000" algn="tl" rotWithShape="0">
                    <a:schemeClr val="dk1">
                      <a:alpha val="40000"/>
                    </a:schemeClr>
                  </a:outerShdw>
                </a:effectLst>
              </a:rPr>
              <a:t>Burnout does not mean that a person’s view of the world has been damaged or that they have lost the ability to feel compassion for others.</a:t>
            </a:r>
          </a:p>
          <a:p>
            <a:pPr marL="342900" indent="-342900">
              <a:buFont typeface="Courier New" panose="02070309020205020404" pitchFamily="49" charset="0"/>
              <a:buChar char="o"/>
            </a:pPr>
            <a:r>
              <a:rPr lang="en-AU" dirty="0" smtClean="0">
                <a:solidFill>
                  <a:srgbClr val="000066"/>
                </a:solidFill>
              </a:rPr>
              <a:t>Burnout may occur in a job because of:</a:t>
            </a:r>
          </a:p>
          <a:p>
            <a:pPr marL="621982" lvl="1" indent="-342900">
              <a:buFont typeface="Courier New" panose="02070309020205020404" pitchFamily="49" charset="0"/>
              <a:buChar char="o"/>
            </a:pPr>
            <a:r>
              <a:rPr lang="en-AU" dirty="0" smtClean="0">
                <a:solidFill>
                  <a:srgbClr val="000066"/>
                </a:solidFill>
              </a:rPr>
              <a:t>the types of client situations a worker deals with</a:t>
            </a:r>
          </a:p>
          <a:p>
            <a:pPr marL="621982" lvl="1" indent="-342900">
              <a:buFont typeface="Courier New" panose="02070309020205020404" pitchFamily="49" charset="0"/>
              <a:buChar char="o"/>
            </a:pPr>
            <a:r>
              <a:rPr lang="en-AU" dirty="0" smtClean="0">
                <a:solidFill>
                  <a:srgbClr val="000066"/>
                </a:solidFill>
              </a:rPr>
              <a:t>the volume of work</a:t>
            </a:r>
          </a:p>
          <a:p>
            <a:pPr marL="621982" lvl="1" indent="-342900">
              <a:buFont typeface="Courier New" panose="02070309020205020404" pitchFamily="49" charset="0"/>
              <a:buChar char="o"/>
            </a:pPr>
            <a:r>
              <a:rPr lang="en-AU" dirty="0" smtClean="0">
                <a:solidFill>
                  <a:srgbClr val="000066"/>
                </a:solidFill>
              </a:rPr>
              <a:t>because of a toxic leader or </a:t>
            </a:r>
          </a:p>
          <a:p>
            <a:pPr marL="621982" lvl="1" indent="-342900">
              <a:buFont typeface="Courier New" panose="02070309020205020404" pitchFamily="49" charset="0"/>
              <a:buChar char="o"/>
            </a:pPr>
            <a:r>
              <a:rPr lang="en-AU" dirty="0" smtClean="0">
                <a:solidFill>
                  <a:srgbClr val="000066"/>
                </a:solidFill>
              </a:rPr>
              <a:t>all of the above.</a:t>
            </a:r>
            <a:endParaRPr lang="en-AU" dirty="0" smtClean="0">
              <a:ln w="0"/>
              <a:solidFill>
                <a:srgbClr val="000066"/>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1227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599728"/>
          </a:xfrm>
        </p:spPr>
        <p:txBody>
          <a:bodyPr anchor="t"/>
          <a:lstStyle/>
          <a:p>
            <a:pPr algn="ctr"/>
            <a:r>
              <a:rPr lang="en-US" dirty="0" smtClean="0">
                <a:solidFill>
                  <a:srgbClr val="000066"/>
                </a:solidFill>
              </a:rPr>
              <a:t>Vicarious Trauma</a:t>
            </a:r>
            <a:endParaRPr lang="en-US" dirty="0">
              <a:solidFill>
                <a:srgbClr val="000066"/>
              </a:solidFill>
            </a:endParaRPr>
          </a:p>
        </p:txBody>
      </p:sp>
      <p:pic>
        <p:nvPicPr>
          <p:cNvPr id="1028" name="Picture 4" descr="https://howtobeastoic.files.wordpress.com/2017/06/img_0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180" y="2420888"/>
            <a:ext cx="7774175" cy="4198056"/>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p:cNvSpPr>
            <a:spLocks noGrp="1"/>
          </p:cNvSpPr>
          <p:nvPr>
            <p:ph idx="1"/>
          </p:nvPr>
        </p:nvSpPr>
        <p:spPr>
          <a:xfrm>
            <a:off x="1293813" y="1019944"/>
            <a:ext cx="9601200" cy="2121024"/>
          </a:xfrm>
        </p:spPr>
        <p:txBody>
          <a:bodyPr>
            <a:normAutofit/>
          </a:bodyPr>
          <a:lstStyle/>
          <a:p>
            <a:pPr marL="0" indent="0">
              <a:buNone/>
            </a:pPr>
            <a:r>
              <a:rPr lang="en-US" dirty="0" smtClean="0">
                <a:solidFill>
                  <a:srgbClr val="000066"/>
                </a:solidFill>
              </a:rPr>
              <a:t>“As we listen empathically to the stories of our clients, it becomes impossible not to enter their world and experience their pain.”</a:t>
            </a:r>
          </a:p>
          <a:p>
            <a:pPr marL="0" indent="0">
              <a:buNone/>
            </a:pPr>
            <a:r>
              <a:rPr lang="en-US" dirty="0" smtClean="0">
                <a:solidFill>
                  <a:srgbClr val="000066"/>
                </a:solidFill>
              </a:rPr>
              <a:t>(</a:t>
            </a:r>
            <a:r>
              <a:rPr lang="en-US" dirty="0" err="1" smtClean="0">
                <a:solidFill>
                  <a:srgbClr val="000066"/>
                </a:solidFill>
              </a:rPr>
              <a:t>Shallcross</a:t>
            </a:r>
            <a:r>
              <a:rPr lang="en-US" dirty="0" smtClean="0">
                <a:solidFill>
                  <a:srgbClr val="000066"/>
                </a:solidFill>
              </a:rPr>
              <a:t>, 2013)</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3813" y="381000"/>
            <a:ext cx="9601200" cy="671736"/>
          </a:xfrm>
        </p:spPr>
        <p:txBody>
          <a:bodyPr anchor="t"/>
          <a:lstStyle/>
          <a:p>
            <a:pPr algn="ctr"/>
            <a:r>
              <a:rPr lang="en-AU" dirty="0" smtClean="0">
                <a:solidFill>
                  <a:srgbClr val="000066"/>
                </a:solidFill>
              </a:rPr>
              <a:t>Vicarious Trauma</a:t>
            </a:r>
            <a:endParaRPr lang="en-AU" dirty="0">
              <a:solidFill>
                <a:srgbClr val="000066"/>
              </a:solidFill>
            </a:endParaRPr>
          </a:p>
        </p:txBody>
      </p:sp>
      <p:sp>
        <p:nvSpPr>
          <p:cNvPr id="6" name="Content Placeholder 5"/>
          <p:cNvSpPr>
            <a:spLocks noGrp="1"/>
          </p:cNvSpPr>
          <p:nvPr>
            <p:ph idx="1"/>
          </p:nvPr>
        </p:nvSpPr>
        <p:spPr>
          <a:xfrm>
            <a:off x="1293813" y="1268760"/>
            <a:ext cx="9601200" cy="3744416"/>
          </a:xfrm>
        </p:spPr>
        <p:txBody>
          <a:bodyPr>
            <a:normAutofit/>
          </a:bodyPr>
          <a:lstStyle/>
          <a:p>
            <a:pPr marL="342900" indent="-342900"/>
            <a:r>
              <a:rPr lang="en-AU" dirty="0">
                <a:solidFill>
                  <a:srgbClr val="000066"/>
                </a:solidFill>
              </a:rPr>
              <a:t>B</a:t>
            </a:r>
            <a:r>
              <a:rPr lang="en-AU" dirty="0" smtClean="0">
                <a:solidFill>
                  <a:srgbClr val="000066"/>
                </a:solidFill>
              </a:rPr>
              <a:t>y </a:t>
            </a:r>
            <a:r>
              <a:rPr lang="en-AU" dirty="0">
                <a:solidFill>
                  <a:srgbClr val="000066"/>
                </a:solidFill>
              </a:rPr>
              <a:t>working </a:t>
            </a:r>
            <a:r>
              <a:rPr lang="en-AU" dirty="0" smtClean="0">
                <a:solidFill>
                  <a:srgbClr val="000066"/>
                </a:solidFill>
              </a:rPr>
              <a:t>with </a:t>
            </a:r>
            <a:r>
              <a:rPr lang="en-AU" dirty="0">
                <a:solidFill>
                  <a:srgbClr val="000066"/>
                </a:solidFill>
              </a:rPr>
              <a:t>traumatised individuals </a:t>
            </a:r>
            <a:r>
              <a:rPr lang="en-AU" dirty="0" smtClean="0">
                <a:solidFill>
                  <a:srgbClr val="000066"/>
                </a:solidFill>
              </a:rPr>
              <a:t>you can </a:t>
            </a:r>
            <a:r>
              <a:rPr lang="en-AU" dirty="0">
                <a:solidFill>
                  <a:srgbClr val="000066"/>
                </a:solidFill>
              </a:rPr>
              <a:t>experience vicarious trauma as a result of empathically </a:t>
            </a:r>
            <a:r>
              <a:rPr lang="en-AU" dirty="0" smtClean="0">
                <a:solidFill>
                  <a:srgbClr val="000066"/>
                </a:solidFill>
              </a:rPr>
              <a:t>listening or resonating with the stories you are told about </a:t>
            </a:r>
            <a:r>
              <a:rPr lang="en-AU" dirty="0">
                <a:solidFill>
                  <a:srgbClr val="000066"/>
                </a:solidFill>
              </a:rPr>
              <a:t>their </a:t>
            </a:r>
            <a:r>
              <a:rPr lang="en-AU" dirty="0" smtClean="0">
                <a:solidFill>
                  <a:srgbClr val="000066"/>
                </a:solidFill>
              </a:rPr>
              <a:t>experiences</a:t>
            </a:r>
          </a:p>
          <a:p>
            <a:pPr marL="342900" indent="-342900"/>
            <a:r>
              <a:rPr lang="en-AU" dirty="0" smtClean="0">
                <a:solidFill>
                  <a:srgbClr val="000066"/>
                </a:solidFill>
              </a:rPr>
              <a:t>How we engage empathically is important</a:t>
            </a:r>
          </a:p>
          <a:p>
            <a:pPr marL="342900" indent="-342900"/>
            <a:r>
              <a:rPr lang="en-AU" dirty="0" smtClean="0">
                <a:solidFill>
                  <a:srgbClr val="000066"/>
                </a:solidFill>
              </a:rPr>
              <a:t>Vicarious </a:t>
            </a:r>
            <a:r>
              <a:rPr lang="en-AU" dirty="0">
                <a:solidFill>
                  <a:srgbClr val="000066"/>
                </a:solidFill>
              </a:rPr>
              <a:t>trauma is when your sense of yourself, your sense of relationships with other people and your sense of the world is negatively </a:t>
            </a:r>
            <a:r>
              <a:rPr lang="en-AU" dirty="0" smtClean="0">
                <a:solidFill>
                  <a:srgbClr val="000066"/>
                </a:solidFill>
              </a:rPr>
              <a:t>transformed</a:t>
            </a:r>
          </a:p>
          <a:p>
            <a:pPr marL="342900" indent="-342900"/>
            <a:r>
              <a:rPr lang="en-AU" dirty="0" smtClean="0">
                <a:solidFill>
                  <a:srgbClr val="000066"/>
                </a:solidFill>
              </a:rPr>
              <a:t>Some workers may experience </a:t>
            </a:r>
            <a:r>
              <a:rPr lang="en-AU" dirty="0">
                <a:solidFill>
                  <a:srgbClr val="000066"/>
                </a:solidFill>
              </a:rPr>
              <a:t>similar physiological effects or symptoms as the traumatised </a:t>
            </a:r>
            <a:r>
              <a:rPr lang="en-AU" dirty="0" smtClean="0">
                <a:solidFill>
                  <a:srgbClr val="000066"/>
                </a:solidFill>
              </a:rPr>
              <a:t>person.  Such as: </a:t>
            </a:r>
          </a:p>
        </p:txBody>
      </p:sp>
      <p:graphicFrame>
        <p:nvGraphicFramePr>
          <p:cNvPr id="2" name="Table 1"/>
          <p:cNvGraphicFramePr>
            <a:graphicFrameLocks noGrp="1"/>
          </p:cNvGraphicFramePr>
          <p:nvPr>
            <p:extLst>
              <p:ext uri="{D42A27DB-BD31-4B8C-83A1-F6EECF244321}">
                <p14:modId xmlns:p14="http://schemas.microsoft.com/office/powerpoint/2010/main" val="3704930039"/>
              </p:ext>
            </p:extLst>
          </p:nvPr>
        </p:nvGraphicFramePr>
        <p:xfrm>
          <a:off x="1485900" y="5013176"/>
          <a:ext cx="9865096" cy="1656184"/>
        </p:xfrm>
        <a:graphic>
          <a:graphicData uri="http://schemas.openxmlformats.org/drawingml/2006/table">
            <a:tbl>
              <a:tblPr firstRow="1" bandRow="1">
                <a:tableStyleId>{3B4B98B0-60AC-42C2-AFA5-B58CD77FA1E5}</a:tableStyleId>
              </a:tblPr>
              <a:tblGrid>
                <a:gridCol w="4932548"/>
                <a:gridCol w="4932548"/>
              </a:tblGrid>
              <a:tr h="1656184">
                <a:tc>
                  <a:txBody>
                    <a:bodyPr/>
                    <a:lstStyle/>
                    <a:p>
                      <a:pPr marL="621982" lvl="1" indent="-342900">
                        <a:buFont typeface="Courier New" panose="02070309020205020404" pitchFamily="49" charset="0"/>
                        <a:buChar char="o"/>
                      </a:pPr>
                      <a:r>
                        <a:rPr lang="en-AU" b="0" dirty="0" smtClean="0">
                          <a:solidFill>
                            <a:srgbClr val="000066"/>
                          </a:solidFill>
                        </a:rPr>
                        <a:t>poor sleep and nightmares</a:t>
                      </a:r>
                    </a:p>
                    <a:p>
                      <a:pPr marL="621982" lvl="1" indent="-342900">
                        <a:buFont typeface="Courier New" panose="02070309020205020404" pitchFamily="49" charset="0"/>
                        <a:buChar char="o"/>
                      </a:pPr>
                      <a:r>
                        <a:rPr lang="en-AU" b="0" dirty="0" smtClean="0">
                          <a:solidFill>
                            <a:srgbClr val="000066"/>
                          </a:solidFill>
                        </a:rPr>
                        <a:t>intrusive thoughts</a:t>
                      </a:r>
                    </a:p>
                    <a:p>
                      <a:pPr marL="621982" lvl="1" indent="-342900">
                        <a:buFont typeface="Courier New" panose="02070309020205020404" pitchFamily="49" charset="0"/>
                        <a:buChar char="o"/>
                      </a:pPr>
                      <a:r>
                        <a:rPr lang="en-AU" b="0" dirty="0" smtClean="0">
                          <a:solidFill>
                            <a:srgbClr val="000066"/>
                          </a:solidFill>
                        </a:rPr>
                        <a:t>signs of anxiety such as being alert for danger</a:t>
                      </a:r>
                    </a:p>
                    <a:p>
                      <a:endParaRPr lang="en-AU" b="0" dirty="0"/>
                    </a:p>
                  </a:txBody>
                  <a:tcPr/>
                </a:tc>
                <a:tc>
                  <a:txBody>
                    <a:bodyPr/>
                    <a:lstStyle/>
                    <a:p>
                      <a:pPr marL="621982" marR="0" lvl="1"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b="0" dirty="0" smtClean="0">
                          <a:solidFill>
                            <a:srgbClr val="000066"/>
                          </a:solidFill>
                        </a:rPr>
                        <a:t>easily startled</a:t>
                      </a:r>
                    </a:p>
                    <a:p>
                      <a:pPr marL="621982" lvl="1" indent="-342900">
                        <a:buFont typeface="Courier New" panose="02070309020205020404" pitchFamily="49" charset="0"/>
                        <a:buChar char="o"/>
                      </a:pPr>
                      <a:r>
                        <a:rPr lang="en-AU" b="0" dirty="0" smtClean="0">
                          <a:solidFill>
                            <a:srgbClr val="000066"/>
                          </a:solidFill>
                        </a:rPr>
                        <a:t>heart racing</a:t>
                      </a:r>
                    </a:p>
                    <a:p>
                      <a:pPr marL="621982" lvl="1" indent="-342900">
                        <a:buFont typeface="Courier New" panose="02070309020205020404" pitchFamily="49" charset="0"/>
                        <a:buChar char="o"/>
                      </a:pPr>
                      <a:r>
                        <a:rPr lang="en-AU" b="0" dirty="0" smtClean="0">
                          <a:solidFill>
                            <a:srgbClr val="000066"/>
                          </a:solidFill>
                        </a:rPr>
                        <a:t>a fear of things going wrong,</a:t>
                      </a:r>
                      <a:r>
                        <a:rPr lang="en-AU" b="0" baseline="0" dirty="0" smtClean="0">
                          <a:solidFill>
                            <a:srgbClr val="000066"/>
                          </a:solidFill>
                        </a:rPr>
                        <a:t> </a:t>
                      </a:r>
                      <a:r>
                        <a:rPr lang="en-AU" b="0" dirty="0" smtClean="0">
                          <a:solidFill>
                            <a:srgbClr val="000066"/>
                          </a:solidFill>
                        </a:rPr>
                        <a:t>and </a:t>
                      </a:r>
                    </a:p>
                    <a:p>
                      <a:pPr marL="621982" lvl="1" indent="-342900">
                        <a:buFont typeface="Courier New" panose="02070309020205020404" pitchFamily="49" charset="0"/>
                        <a:buChar char="o"/>
                      </a:pPr>
                      <a:r>
                        <a:rPr lang="en-AU" b="0" dirty="0" smtClean="0">
                          <a:solidFill>
                            <a:srgbClr val="000066"/>
                          </a:solidFill>
                        </a:rPr>
                        <a:t>feeling generally more unsafe</a:t>
                      </a:r>
                    </a:p>
                    <a:p>
                      <a:endParaRPr lang="en-AU" b="0" dirty="0"/>
                    </a:p>
                  </a:txBody>
                  <a:tcPr/>
                </a:tc>
              </a:tr>
            </a:tbl>
          </a:graphicData>
        </a:graphic>
      </p:graphicFrame>
    </p:spTree>
    <p:extLst>
      <p:ext uri="{BB962C8B-B14F-4D97-AF65-F5344CB8AC3E}">
        <p14:creationId xmlns:p14="http://schemas.microsoft.com/office/powerpoint/2010/main" val="54688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solidFill>
                  <a:srgbClr val="000066"/>
                </a:solidFill>
              </a:rPr>
              <a:t>Summary of Risk Factors for Compassion Fatigue, Burnout and Vicarious Trauma</a:t>
            </a:r>
          </a:p>
        </p:txBody>
      </p:sp>
      <p:sp>
        <p:nvSpPr>
          <p:cNvPr id="3" name="Content Placeholder 2"/>
          <p:cNvSpPr>
            <a:spLocks noGrp="1"/>
          </p:cNvSpPr>
          <p:nvPr>
            <p:ph idx="1"/>
          </p:nvPr>
        </p:nvSpPr>
        <p:spPr>
          <a:xfrm>
            <a:off x="1293813" y="1676400"/>
            <a:ext cx="9601200" cy="4848944"/>
          </a:xfrm>
        </p:spPr>
        <p:txBody>
          <a:bodyPr>
            <a:normAutofit/>
          </a:bodyPr>
          <a:lstStyle/>
          <a:p>
            <a:r>
              <a:rPr lang="en-AU" dirty="0" smtClean="0">
                <a:solidFill>
                  <a:srgbClr val="000066"/>
                </a:solidFill>
              </a:rPr>
              <a:t>Experiences </a:t>
            </a:r>
            <a:r>
              <a:rPr lang="en-AU" dirty="0">
                <a:solidFill>
                  <a:srgbClr val="000066"/>
                </a:solidFill>
              </a:rPr>
              <a:t>of your own personal trauma </a:t>
            </a:r>
            <a:r>
              <a:rPr lang="en-AU" dirty="0" smtClean="0">
                <a:solidFill>
                  <a:srgbClr val="000066"/>
                </a:solidFill>
              </a:rPr>
              <a:t> </a:t>
            </a:r>
          </a:p>
          <a:p>
            <a:r>
              <a:rPr lang="en-AU" dirty="0" smtClean="0">
                <a:solidFill>
                  <a:srgbClr val="000066"/>
                </a:solidFill>
              </a:rPr>
              <a:t>Unrealistic </a:t>
            </a:r>
            <a:r>
              <a:rPr lang="en-AU" dirty="0">
                <a:solidFill>
                  <a:srgbClr val="000066"/>
                </a:solidFill>
              </a:rPr>
              <a:t>expectations of yourself </a:t>
            </a:r>
            <a:r>
              <a:rPr lang="en-AU" dirty="0" smtClean="0">
                <a:solidFill>
                  <a:srgbClr val="000066"/>
                </a:solidFill>
              </a:rPr>
              <a:t> </a:t>
            </a:r>
          </a:p>
          <a:p>
            <a:r>
              <a:rPr lang="en-AU" dirty="0" smtClean="0">
                <a:solidFill>
                  <a:srgbClr val="000066"/>
                </a:solidFill>
              </a:rPr>
              <a:t>Inability </a:t>
            </a:r>
            <a:r>
              <a:rPr lang="en-AU" dirty="0">
                <a:solidFill>
                  <a:srgbClr val="000066"/>
                </a:solidFill>
              </a:rPr>
              <a:t>or unwillingness to attend to self-care </a:t>
            </a:r>
            <a:r>
              <a:rPr lang="en-AU" dirty="0" smtClean="0">
                <a:solidFill>
                  <a:srgbClr val="000066"/>
                </a:solidFill>
              </a:rPr>
              <a:t>(our self-talk)</a:t>
            </a:r>
          </a:p>
          <a:p>
            <a:r>
              <a:rPr lang="en-AU" dirty="0" smtClean="0">
                <a:solidFill>
                  <a:srgbClr val="000066"/>
                </a:solidFill>
              </a:rPr>
              <a:t>Inability </a:t>
            </a:r>
            <a:r>
              <a:rPr lang="en-AU" dirty="0">
                <a:solidFill>
                  <a:srgbClr val="000066"/>
                </a:solidFill>
              </a:rPr>
              <a:t>to recognize that you are being affected by the work </a:t>
            </a:r>
            <a:r>
              <a:rPr lang="en-AU" dirty="0" smtClean="0">
                <a:solidFill>
                  <a:srgbClr val="000066"/>
                </a:solidFill>
              </a:rPr>
              <a:t>– unable to take some </a:t>
            </a:r>
            <a:r>
              <a:rPr lang="en-AU" dirty="0">
                <a:solidFill>
                  <a:srgbClr val="000066"/>
                </a:solidFill>
              </a:rPr>
              <a:t>preventative self-care action </a:t>
            </a:r>
            <a:r>
              <a:rPr lang="en-AU" dirty="0" smtClean="0">
                <a:solidFill>
                  <a:srgbClr val="000066"/>
                </a:solidFill>
              </a:rPr>
              <a:t> </a:t>
            </a:r>
          </a:p>
          <a:p>
            <a:r>
              <a:rPr lang="en-AU" dirty="0" smtClean="0">
                <a:solidFill>
                  <a:srgbClr val="000066"/>
                </a:solidFill>
              </a:rPr>
              <a:t>Demands are too </a:t>
            </a:r>
            <a:r>
              <a:rPr lang="en-AU" dirty="0">
                <a:solidFill>
                  <a:srgbClr val="000066"/>
                </a:solidFill>
              </a:rPr>
              <a:t>high </a:t>
            </a:r>
            <a:r>
              <a:rPr lang="en-AU" dirty="0" smtClean="0">
                <a:solidFill>
                  <a:srgbClr val="000066"/>
                </a:solidFill>
              </a:rPr>
              <a:t>from: others, a situation, the workplace </a:t>
            </a:r>
          </a:p>
          <a:p>
            <a:r>
              <a:rPr lang="en-AU" dirty="0" smtClean="0">
                <a:solidFill>
                  <a:srgbClr val="000066"/>
                </a:solidFill>
              </a:rPr>
              <a:t>Lack </a:t>
            </a:r>
            <a:r>
              <a:rPr lang="en-AU" dirty="0">
                <a:solidFill>
                  <a:srgbClr val="000066"/>
                </a:solidFill>
              </a:rPr>
              <a:t>of resources and time </a:t>
            </a:r>
            <a:r>
              <a:rPr lang="en-AU" dirty="0" smtClean="0">
                <a:solidFill>
                  <a:srgbClr val="000066"/>
                </a:solidFill>
              </a:rPr>
              <a:t>- and lack of control over work </a:t>
            </a:r>
          </a:p>
          <a:p>
            <a:r>
              <a:rPr lang="en-AU" dirty="0" smtClean="0">
                <a:solidFill>
                  <a:srgbClr val="000066"/>
                </a:solidFill>
              </a:rPr>
              <a:t>Workplace is not trauma informed </a:t>
            </a:r>
          </a:p>
          <a:p>
            <a:r>
              <a:rPr lang="en-AU" dirty="0" smtClean="0">
                <a:solidFill>
                  <a:srgbClr val="000066"/>
                </a:solidFill>
              </a:rPr>
              <a:t>Lack </a:t>
            </a:r>
            <a:r>
              <a:rPr lang="en-AU" dirty="0">
                <a:solidFill>
                  <a:srgbClr val="000066"/>
                </a:solidFill>
              </a:rPr>
              <a:t>of support and acknowledgement from higher management or organisational </a:t>
            </a:r>
            <a:r>
              <a:rPr lang="en-AU" dirty="0" smtClean="0">
                <a:solidFill>
                  <a:srgbClr val="000066"/>
                </a:solidFill>
              </a:rPr>
              <a:t>supports</a:t>
            </a:r>
          </a:p>
          <a:p>
            <a:pPr marL="0" indent="0">
              <a:buNone/>
            </a:pPr>
            <a:endParaRPr lang="en-AU" dirty="0">
              <a:solidFill>
                <a:srgbClr val="000066"/>
              </a:solidFill>
            </a:endParaRPr>
          </a:p>
        </p:txBody>
      </p:sp>
    </p:spTree>
    <p:extLst>
      <p:ext uri="{BB962C8B-B14F-4D97-AF65-F5344CB8AC3E}">
        <p14:creationId xmlns:p14="http://schemas.microsoft.com/office/powerpoint/2010/main" val="266575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459433"/>
            <a:ext cx="12188825" cy="7407717"/>
          </a:xfrm>
          <a:prstGeom prst="rect">
            <a:avLst/>
          </a:prstGeom>
        </p:spPr>
      </p:pic>
    </p:spTree>
    <p:extLst>
      <p:ext uri="{BB962C8B-B14F-4D97-AF65-F5344CB8AC3E}">
        <p14:creationId xmlns:p14="http://schemas.microsoft.com/office/powerpoint/2010/main" val="237287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7"/>
            <a:ext cx="10512862" cy="831626"/>
          </a:xfrm>
        </p:spPr>
        <p:txBody>
          <a:bodyPr/>
          <a:lstStyle/>
          <a:p>
            <a:pPr algn="ctr"/>
            <a:r>
              <a:rPr lang="en-AU" dirty="0" smtClean="0"/>
              <a:t>What is in our control?</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6130" y="1196753"/>
            <a:ext cx="7476565" cy="5665716"/>
          </a:xfrm>
        </p:spPr>
      </p:pic>
    </p:spTree>
    <p:extLst>
      <p:ext uri="{BB962C8B-B14F-4D97-AF65-F5344CB8AC3E}">
        <p14:creationId xmlns:p14="http://schemas.microsoft.com/office/powerpoint/2010/main" val="2316497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What is in our control in the work environment?</a:t>
            </a:r>
            <a:endParaRPr lang="en-AU" dirty="0"/>
          </a:p>
        </p:txBody>
      </p:sp>
      <p:pic>
        <p:nvPicPr>
          <p:cNvPr id="4" name="Content Placeholder 3"/>
          <p:cNvPicPr>
            <a:picLocks noGrp="1" noChangeAspect="1"/>
          </p:cNvPicPr>
          <p:nvPr>
            <p:ph idx="1"/>
          </p:nvPr>
        </p:nvPicPr>
        <p:blipFill>
          <a:blip r:embed="rId2"/>
          <a:stretch>
            <a:fillRect/>
          </a:stretch>
        </p:blipFill>
        <p:spPr>
          <a:xfrm>
            <a:off x="3025931" y="1707999"/>
            <a:ext cx="6136963" cy="4608512"/>
          </a:xfrm>
          <a:prstGeom prst="rect">
            <a:avLst/>
          </a:prstGeom>
        </p:spPr>
      </p:pic>
    </p:spTree>
    <p:extLst>
      <p:ext uri="{BB962C8B-B14F-4D97-AF65-F5344CB8AC3E}">
        <p14:creationId xmlns:p14="http://schemas.microsoft.com/office/powerpoint/2010/main" val="320028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tress burnout"/>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748" y="1700808"/>
            <a:ext cx="4486275" cy="4657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53852" y="692696"/>
            <a:ext cx="10081120" cy="646331"/>
          </a:xfrm>
          <a:prstGeom prst="rect">
            <a:avLst/>
          </a:prstGeom>
          <a:noFill/>
        </p:spPr>
        <p:txBody>
          <a:bodyPr wrap="square" rtlCol="0">
            <a:spAutoFit/>
          </a:bodyPr>
          <a:lstStyle/>
          <a:p>
            <a:pPr algn="ctr">
              <a:lnSpc>
                <a:spcPct val="90000"/>
              </a:lnSpc>
            </a:pPr>
            <a:r>
              <a:rPr lang="en-AU" sz="4000" dirty="0" smtClean="0">
                <a:solidFill>
                  <a:srgbClr val="000066"/>
                </a:solidFill>
              </a:rPr>
              <a:t>When to seek support</a:t>
            </a:r>
            <a:endParaRPr lang="en-AU" sz="4000" dirty="0">
              <a:solidFill>
                <a:srgbClr val="000066"/>
              </a:solidFill>
            </a:endParaRPr>
          </a:p>
        </p:txBody>
      </p:sp>
      <p:sp>
        <p:nvSpPr>
          <p:cNvPr id="3" name="TextBox 2"/>
          <p:cNvSpPr txBox="1"/>
          <p:nvPr/>
        </p:nvSpPr>
        <p:spPr>
          <a:xfrm>
            <a:off x="5014292" y="2183010"/>
            <a:ext cx="7174533" cy="3693319"/>
          </a:xfrm>
          <a:prstGeom prst="rect">
            <a:avLst/>
          </a:prstGeom>
          <a:noFill/>
        </p:spPr>
        <p:txBody>
          <a:bodyPr wrap="square" rtlCol="0">
            <a:spAutoFit/>
          </a:bodyPr>
          <a:lstStyle/>
          <a:p>
            <a:pPr marL="285750" indent="-285750">
              <a:lnSpc>
                <a:spcPct val="90000"/>
              </a:lnSpc>
              <a:buFont typeface="Courier New" panose="02070309020205020404" pitchFamily="49" charset="0"/>
              <a:buChar char="o"/>
            </a:pPr>
            <a:r>
              <a:rPr lang="en-AU" sz="2800" dirty="0" smtClean="0">
                <a:solidFill>
                  <a:srgbClr val="000066"/>
                </a:solidFill>
              </a:rPr>
              <a:t>We can often be the last to notice the impacts of caring</a:t>
            </a:r>
          </a:p>
          <a:p>
            <a:pPr marL="285750" indent="-285750">
              <a:lnSpc>
                <a:spcPct val="90000"/>
              </a:lnSpc>
              <a:buFont typeface="Courier New" panose="02070309020205020404" pitchFamily="49" charset="0"/>
              <a:buChar char="o"/>
            </a:pPr>
            <a:endParaRPr lang="en-AU" sz="2800" dirty="0">
              <a:solidFill>
                <a:srgbClr val="000066"/>
              </a:solidFill>
            </a:endParaRPr>
          </a:p>
          <a:p>
            <a:pPr marL="285750" indent="-285750">
              <a:lnSpc>
                <a:spcPct val="90000"/>
              </a:lnSpc>
              <a:buFont typeface="Courier New" panose="02070309020205020404" pitchFamily="49" charset="0"/>
              <a:buChar char="o"/>
            </a:pPr>
            <a:r>
              <a:rPr lang="en-AU" sz="2800" dirty="0" smtClean="0">
                <a:solidFill>
                  <a:srgbClr val="000066"/>
                </a:solidFill>
              </a:rPr>
              <a:t>When colleagues, family and friends express concern</a:t>
            </a:r>
          </a:p>
          <a:p>
            <a:pPr marL="285750" indent="-285750">
              <a:lnSpc>
                <a:spcPct val="90000"/>
              </a:lnSpc>
              <a:buFont typeface="Courier New" panose="02070309020205020404" pitchFamily="49" charset="0"/>
              <a:buChar char="o"/>
            </a:pPr>
            <a:endParaRPr lang="en-AU" sz="2800" dirty="0">
              <a:solidFill>
                <a:srgbClr val="000066"/>
              </a:solidFill>
            </a:endParaRPr>
          </a:p>
          <a:p>
            <a:pPr marL="285750" indent="-285750">
              <a:lnSpc>
                <a:spcPct val="90000"/>
              </a:lnSpc>
              <a:buFont typeface="Courier New" panose="02070309020205020404" pitchFamily="49" charset="0"/>
              <a:buChar char="o"/>
            </a:pPr>
            <a:r>
              <a:rPr lang="en-AU" sz="2800" dirty="0" smtClean="0">
                <a:solidFill>
                  <a:srgbClr val="000066"/>
                </a:solidFill>
              </a:rPr>
              <a:t>When you stop doing the things you enjoy or that support you</a:t>
            </a:r>
          </a:p>
          <a:p>
            <a:pPr marL="285750" indent="-285750">
              <a:lnSpc>
                <a:spcPct val="90000"/>
              </a:lnSpc>
              <a:buFont typeface="Courier New" panose="02070309020205020404" pitchFamily="49" charset="0"/>
              <a:buChar char="o"/>
            </a:pPr>
            <a:endParaRPr lang="en-AU" dirty="0" smtClean="0"/>
          </a:p>
          <a:p>
            <a:pPr marL="285750" indent="-285750">
              <a:lnSpc>
                <a:spcPct val="90000"/>
              </a:lnSpc>
              <a:buFont typeface="Courier New" panose="02070309020205020404" pitchFamily="49" charset="0"/>
              <a:buChar char="o"/>
            </a:pPr>
            <a:endParaRPr lang="en-AU" dirty="0"/>
          </a:p>
        </p:txBody>
      </p:sp>
    </p:spTree>
    <p:extLst>
      <p:ext uri="{BB962C8B-B14F-4D97-AF65-F5344CB8AC3E}">
        <p14:creationId xmlns:p14="http://schemas.microsoft.com/office/powerpoint/2010/main" val="1699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smtClean="0">
                <a:solidFill>
                  <a:srgbClr val="000066"/>
                </a:solidFill>
              </a:rPr>
              <a:t>Where does Self-Care Fit in?</a:t>
            </a:r>
            <a:endParaRPr lang="en-AU" sz="4000" dirty="0">
              <a:solidFill>
                <a:srgbClr val="000066"/>
              </a:solidFill>
            </a:endParaRPr>
          </a:p>
        </p:txBody>
      </p:sp>
      <p:sp>
        <p:nvSpPr>
          <p:cNvPr id="3" name="Content Placeholder 2"/>
          <p:cNvSpPr>
            <a:spLocks noGrp="1"/>
          </p:cNvSpPr>
          <p:nvPr>
            <p:ph idx="1"/>
          </p:nvPr>
        </p:nvSpPr>
        <p:spPr>
          <a:xfrm>
            <a:off x="837828" y="1972097"/>
            <a:ext cx="6192688" cy="3912840"/>
          </a:xfrm>
        </p:spPr>
        <p:txBody>
          <a:bodyPr>
            <a:normAutofit/>
          </a:bodyPr>
          <a:lstStyle/>
          <a:p>
            <a:r>
              <a:rPr lang="en-AU" sz="3600" dirty="0" smtClean="0">
                <a:solidFill>
                  <a:srgbClr val="000066"/>
                </a:solidFill>
              </a:rPr>
              <a:t>Self-Care is important to mitigate or reduce the risk of Compassion Fatigue, Burnout and Vicarious Trauma</a:t>
            </a:r>
          </a:p>
          <a:p>
            <a:r>
              <a:rPr lang="en-AU" sz="3600" dirty="0" smtClean="0">
                <a:solidFill>
                  <a:srgbClr val="000066"/>
                </a:solidFill>
              </a:rPr>
              <a:t>Flying analogy </a:t>
            </a:r>
            <a:r>
              <a:rPr lang="en-AU" sz="3600" dirty="0" smtClean="0">
                <a:solidFill>
                  <a:srgbClr val="000066"/>
                </a:solidFill>
              </a:rPr>
              <a:t>– oxygen </a:t>
            </a:r>
            <a:r>
              <a:rPr lang="en-AU" sz="3600" dirty="0" smtClean="0">
                <a:solidFill>
                  <a:srgbClr val="000066"/>
                </a:solidFill>
              </a:rPr>
              <a:t>mask on self before others</a:t>
            </a:r>
            <a:endParaRPr lang="en-AU" sz="3600" dirty="0">
              <a:solidFill>
                <a:srgbClr val="000066"/>
              </a:solidFill>
            </a:endParaRPr>
          </a:p>
        </p:txBody>
      </p:sp>
      <p:pic>
        <p:nvPicPr>
          <p:cNvPr id="1026" name="Picture 2" descr="C:\Users\junew\AppData\Local\Microsoft\Windows\Temporary Internet Files\Content.IE5\X6BMYQFS\168Affirmations for Mothers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556" y="1556792"/>
            <a:ext cx="357187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97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unew\AppData\Local\Microsoft\Windows\Temporary Internet Files\Content.IE5\FC48WXY4\SelfCareCat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892" y="107341"/>
            <a:ext cx="9505056" cy="674552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1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09836" y="692696"/>
            <a:ext cx="9601200" cy="1967880"/>
          </a:xfrm>
        </p:spPr>
        <p:txBody>
          <a:bodyPr anchor="t"/>
          <a:lstStyle/>
          <a:p>
            <a:pPr algn="ctr"/>
            <a:r>
              <a:rPr lang="en-AU" dirty="0">
                <a:solidFill>
                  <a:srgbClr val="000066"/>
                </a:solidFill>
              </a:rPr>
              <a:t>W</a:t>
            </a:r>
            <a:r>
              <a:rPr lang="en-AU" dirty="0" smtClean="0">
                <a:solidFill>
                  <a:srgbClr val="000066"/>
                </a:solidFill>
              </a:rPr>
              <a:t>hy worry about well-being and </a:t>
            </a:r>
            <a:br>
              <a:rPr lang="en-AU" dirty="0" smtClean="0">
                <a:solidFill>
                  <a:srgbClr val="000066"/>
                </a:solidFill>
              </a:rPr>
            </a:br>
            <a:r>
              <a:rPr lang="en-AU" dirty="0" smtClean="0">
                <a:solidFill>
                  <a:srgbClr val="000066"/>
                </a:solidFill>
              </a:rPr>
              <a:t>self-care?</a:t>
            </a:r>
            <a:endParaRPr lang="en-AU" dirty="0">
              <a:solidFill>
                <a:srgbClr val="000066"/>
              </a:solidFill>
            </a:endParaRPr>
          </a:p>
        </p:txBody>
      </p:sp>
      <p:sp>
        <p:nvSpPr>
          <p:cNvPr id="4" name="TextBox 3"/>
          <p:cNvSpPr txBox="1"/>
          <p:nvPr/>
        </p:nvSpPr>
        <p:spPr>
          <a:xfrm>
            <a:off x="1481443" y="5003767"/>
            <a:ext cx="10153128" cy="1089529"/>
          </a:xfrm>
          <a:prstGeom prst="rect">
            <a:avLst/>
          </a:prstGeom>
          <a:noFill/>
        </p:spPr>
        <p:txBody>
          <a:bodyPr wrap="square" rtlCol="0">
            <a:spAutoFit/>
          </a:bodyPr>
          <a:lstStyle/>
          <a:p>
            <a:pPr>
              <a:lnSpc>
                <a:spcPct val="90000"/>
              </a:lnSpc>
            </a:pPr>
            <a:r>
              <a:rPr lang="en-AU" sz="3600" dirty="0" smtClean="0">
                <a:solidFill>
                  <a:srgbClr val="000066"/>
                </a:solidFill>
              </a:rPr>
              <a:t>Because there is an emotional price to the work that we do, an emotional price to caring </a:t>
            </a:r>
            <a:endParaRPr lang="en-AU" sz="3600" dirty="0">
              <a:solidFill>
                <a:srgbClr val="000066"/>
              </a:solidFill>
            </a:endParaRPr>
          </a:p>
        </p:txBody>
      </p:sp>
      <p:pic>
        <p:nvPicPr>
          <p:cNvPr id="9218" name="Picture 2" descr="C:\Users\junew\AppData\Local\Microsoft\Windows\Temporary Internet Files\Content.IE5\LWZUX1U0\Stress-Socia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124" y="1988840"/>
            <a:ext cx="5616624"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70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solidFill>
                  <a:srgbClr val="000066"/>
                </a:solidFill>
              </a:rPr>
              <a:t>ABCs of Self Care</a:t>
            </a:r>
            <a:endParaRPr lang="en-AU" dirty="0">
              <a:solidFill>
                <a:srgbClr val="000066"/>
              </a:solidFill>
            </a:endParaRPr>
          </a:p>
        </p:txBody>
      </p:sp>
      <p:sp>
        <p:nvSpPr>
          <p:cNvPr id="5" name="Oval 4"/>
          <p:cNvSpPr>
            <a:spLocks noChangeArrowheads="1"/>
          </p:cNvSpPr>
          <p:nvPr/>
        </p:nvSpPr>
        <p:spPr bwMode="auto">
          <a:xfrm>
            <a:off x="1219200" y="1828800"/>
            <a:ext cx="1752600" cy="11430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dirty="0">
                <a:latin typeface="Tahoma" charset="0"/>
              </a:rPr>
              <a:t>Awareness</a:t>
            </a:r>
          </a:p>
        </p:txBody>
      </p:sp>
      <p:sp>
        <p:nvSpPr>
          <p:cNvPr id="6" name="Oval 8"/>
          <p:cNvSpPr>
            <a:spLocks noChangeArrowheads="1"/>
          </p:cNvSpPr>
          <p:nvPr/>
        </p:nvSpPr>
        <p:spPr bwMode="auto">
          <a:xfrm>
            <a:off x="1219200" y="3385954"/>
            <a:ext cx="1777388" cy="11430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dirty="0">
                <a:latin typeface="Tahoma" charset="0"/>
              </a:rPr>
              <a:t>Balance</a:t>
            </a:r>
          </a:p>
        </p:txBody>
      </p:sp>
      <p:sp>
        <p:nvSpPr>
          <p:cNvPr id="8" name="Oval 9"/>
          <p:cNvSpPr>
            <a:spLocks noChangeArrowheads="1"/>
          </p:cNvSpPr>
          <p:nvPr/>
        </p:nvSpPr>
        <p:spPr bwMode="auto">
          <a:xfrm>
            <a:off x="1219200" y="4869160"/>
            <a:ext cx="1752600" cy="1143000"/>
          </a:xfrm>
          <a:prstGeom prst="ellipse">
            <a:avLst/>
          </a:prstGeom>
          <a:solidFill>
            <a:schemeClr val="accent1"/>
          </a:solidFill>
          <a:ln w="12700" cap="sq">
            <a:solidFill>
              <a:schemeClr val="tx1"/>
            </a:solidFill>
            <a:round/>
            <a:headEnd type="none" w="sm" len="sm"/>
            <a:tailEnd type="none" w="sm" len="sm"/>
          </a:ln>
        </p:spPr>
        <p:txBody>
          <a:bodyPr wrap="none" anchor="ctr"/>
          <a:lstStyle/>
          <a:p>
            <a:pPr algn="ctr"/>
            <a:r>
              <a:rPr lang="en-US" dirty="0">
                <a:latin typeface="Tahoma" charset="0"/>
              </a:rPr>
              <a:t>Connection</a:t>
            </a:r>
          </a:p>
        </p:txBody>
      </p:sp>
      <p:sp>
        <p:nvSpPr>
          <p:cNvPr id="9" name="Rectangle 10"/>
          <p:cNvSpPr>
            <a:spLocks noChangeArrowheads="1"/>
          </p:cNvSpPr>
          <p:nvPr/>
        </p:nvSpPr>
        <p:spPr bwMode="auto">
          <a:xfrm>
            <a:off x="5901257" y="1947332"/>
            <a:ext cx="1676401" cy="1075267"/>
          </a:xfrm>
          <a:prstGeom prst="rect">
            <a:avLst/>
          </a:prstGeom>
          <a:solidFill>
            <a:schemeClr val="accent1">
              <a:lumMod val="40000"/>
              <a:lumOff val="60000"/>
            </a:schemeClr>
          </a:solidFill>
          <a:ln w="12700" cap="sq">
            <a:solidFill>
              <a:schemeClr val="tx1"/>
            </a:solidFill>
            <a:miter lim="800000"/>
            <a:headEnd type="none" w="sm" len="sm"/>
            <a:tailEnd type="none" w="sm" len="sm"/>
          </a:ln>
        </p:spPr>
        <p:txBody>
          <a:bodyPr wrap="none" anchor="ctr"/>
          <a:lstStyle/>
          <a:p>
            <a:pPr algn="ctr"/>
            <a:r>
              <a:rPr lang="en-US" dirty="0"/>
              <a:t>Personal</a:t>
            </a:r>
            <a:endParaRPr lang="en-US" dirty="0">
              <a:solidFill>
                <a:schemeClr val="accent3">
                  <a:lumMod val="75000"/>
                </a:schemeClr>
              </a:solidFill>
              <a:latin typeface="Tahoma" charset="0"/>
            </a:endParaRPr>
          </a:p>
        </p:txBody>
      </p:sp>
      <p:sp>
        <p:nvSpPr>
          <p:cNvPr id="10" name="Rectangle 11"/>
          <p:cNvSpPr>
            <a:spLocks noChangeArrowheads="1"/>
          </p:cNvSpPr>
          <p:nvPr/>
        </p:nvSpPr>
        <p:spPr bwMode="auto">
          <a:xfrm>
            <a:off x="5901258" y="4797152"/>
            <a:ext cx="1676400" cy="1075267"/>
          </a:xfrm>
          <a:prstGeom prst="rect">
            <a:avLst/>
          </a:prstGeom>
          <a:solidFill>
            <a:schemeClr val="accent1">
              <a:lumMod val="40000"/>
              <a:lumOff val="60000"/>
            </a:schemeClr>
          </a:solidFill>
          <a:ln w="12700" cap="sq">
            <a:solidFill>
              <a:schemeClr val="tx1"/>
            </a:solidFill>
            <a:miter lim="800000"/>
            <a:headEnd type="none" w="sm" len="sm"/>
            <a:tailEnd type="none" w="sm" len="sm"/>
          </a:ln>
        </p:spPr>
        <p:txBody>
          <a:bodyPr wrap="none" anchor="ctr"/>
          <a:lstStyle/>
          <a:p>
            <a:pPr algn="ctr"/>
            <a:r>
              <a:rPr lang="en-US" dirty="0" smtClean="0">
                <a:solidFill>
                  <a:schemeClr val="accent3">
                    <a:lumMod val="50000"/>
                  </a:schemeClr>
                </a:solidFill>
                <a:latin typeface="Tahoma" charset="0"/>
              </a:rPr>
              <a:t>Professional</a:t>
            </a:r>
            <a:endParaRPr lang="en-US" dirty="0">
              <a:solidFill>
                <a:schemeClr val="accent3">
                  <a:lumMod val="50000"/>
                </a:schemeClr>
              </a:solidFill>
              <a:latin typeface="Tahoma" charset="0"/>
            </a:endParaRPr>
          </a:p>
        </p:txBody>
      </p:sp>
      <p:cxnSp>
        <p:nvCxnSpPr>
          <p:cNvPr id="13" name="Straight Connector 12"/>
          <p:cNvCxnSpPr/>
          <p:nvPr/>
        </p:nvCxnSpPr>
        <p:spPr>
          <a:xfrm>
            <a:off x="2971800" y="2400300"/>
            <a:ext cx="14664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6"/>
          </p:cNvCxnSpPr>
          <p:nvPr/>
        </p:nvCxnSpPr>
        <p:spPr>
          <a:xfrm flipV="1">
            <a:off x="2996588" y="3933056"/>
            <a:ext cx="1441640" cy="2439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23928" y="5436847"/>
            <a:ext cx="1394420" cy="45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07043" y="2376589"/>
            <a:ext cx="11305" cy="30527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438228" y="3022599"/>
            <a:ext cx="1463029" cy="91045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38228" y="3945255"/>
            <a:ext cx="1463029" cy="85189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pic>
        <p:nvPicPr>
          <p:cNvPr id="4098" name="Picture 2" descr="Image result for images of self care"/>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894612" y="2277610"/>
            <a:ext cx="4138737" cy="3159237"/>
          </a:xfrm>
          <a:prstGeom prst="rect">
            <a:avLst/>
          </a:prstGeom>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88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329" y="836712"/>
            <a:ext cx="9601200" cy="599728"/>
          </a:xfrm>
        </p:spPr>
        <p:txBody>
          <a:bodyPr anchor="t"/>
          <a:lstStyle/>
          <a:p>
            <a:pPr algn="ctr"/>
            <a:r>
              <a:rPr lang="en-AU" dirty="0" smtClean="0">
                <a:solidFill>
                  <a:srgbClr val="000066"/>
                </a:solidFill>
              </a:rPr>
              <a:t>AWARENESS</a:t>
            </a:r>
            <a:endParaRPr lang="en-AU" dirty="0">
              <a:solidFill>
                <a:srgbClr val="000066"/>
              </a:solidFill>
            </a:endParaRPr>
          </a:p>
        </p:txBody>
      </p:sp>
      <p:sp>
        <p:nvSpPr>
          <p:cNvPr id="3" name="Content Placeholder 2"/>
          <p:cNvSpPr>
            <a:spLocks noGrp="1"/>
          </p:cNvSpPr>
          <p:nvPr>
            <p:ph idx="1"/>
          </p:nvPr>
        </p:nvSpPr>
        <p:spPr>
          <a:xfrm>
            <a:off x="1125860" y="2204864"/>
            <a:ext cx="8256983" cy="3264768"/>
          </a:xfrm>
        </p:spPr>
        <p:txBody>
          <a:bodyPr/>
          <a:lstStyle/>
          <a:p>
            <a:pPr>
              <a:buFont typeface="Courier New" panose="02070309020205020404" pitchFamily="49" charset="0"/>
              <a:buChar char="o"/>
            </a:pPr>
            <a:r>
              <a:rPr lang="en-AU" b="1" dirty="0" smtClean="0">
                <a:solidFill>
                  <a:srgbClr val="000066"/>
                </a:solidFill>
              </a:rPr>
              <a:t>Recognise and identify symptoms</a:t>
            </a:r>
          </a:p>
          <a:p>
            <a:pPr>
              <a:buFont typeface="Courier New" panose="02070309020205020404" pitchFamily="49" charset="0"/>
              <a:buChar char="o"/>
            </a:pPr>
            <a:r>
              <a:rPr lang="en-AU" b="1" dirty="0" smtClean="0">
                <a:solidFill>
                  <a:srgbClr val="000066"/>
                </a:solidFill>
              </a:rPr>
              <a:t>Monitor changes in symptoms over time</a:t>
            </a:r>
          </a:p>
          <a:p>
            <a:pPr>
              <a:buFont typeface="Courier New" panose="02070309020205020404" pitchFamily="49" charset="0"/>
              <a:buChar char="o"/>
            </a:pPr>
            <a:r>
              <a:rPr lang="en-AU" b="1" dirty="0" smtClean="0">
                <a:solidFill>
                  <a:srgbClr val="000066"/>
                </a:solidFill>
              </a:rPr>
              <a:t>Recognise and monitor changes in functioning</a:t>
            </a:r>
          </a:p>
          <a:p>
            <a:pPr>
              <a:buFont typeface="Courier New" panose="02070309020205020404" pitchFamily="49" charset="0"/>
              <a:buChar char="o"/>
            </a:pPr>
            <a:r>
              <a:rPr lang="en-AU" b="1" dirty="0" smtClean="0">
                <a:solidFill>
                  <a:srgbClr val="000066"/>
                </a:solidFill>
              </a:rPr>
              <a:t>Engage in Supervision and consultation </a:t>
            </a:r>
          </a:p>
          <a:p>
            <a:pPr>
              <a:buFont typeface="Courier New" panose="02070309020205020404" pitchFamily="49" charset="0"/>
              <a:buChar char="o"/>
            </a:pPr>
            <a:r>
              <a:rPr lang="en-AU" b="1" dirty="0" smtClean="0">
                <a:solidFill>
                  <a:srgbClr val="000066"/>
                </a:solidFill>
              </a:rPr>
              <a:t>Seek help with your own traumas</a:t>
            </a:r>
          </a:p>
          <a:p>
            <a:pPr>
              <a:buFont typeface="Courier New" panose="02070309020205020404" pitchFamily="49" charset="0"/>
              <a:buChar char="o"/>
            </a:pPr>
            <a:r>
              <a:rPr lang="en-AU" b="1" dirty="0" smtClean="0">
                <a:solidFill>
                  <a:srgbClr val="000066"/>
                </a:solidFill>
              </a:rPr>
              <a:t>Know your triggers</a:t>
            </a:r>
            <a:endParaRPr lang="en-AU" b="1" dirty="0">
              <a:solidFill>
                <a:srgbClr val="000066"/>
              </a:solidFill>
            </a:endParaRPr>
          </a:p>
        </p:txBody>
      </p:sp>
      <p:sp>
        <p:nvSpPr>
          <p:cNvPr id="5" name="AutoShape 4" descr="Image result for self awareness cat looking in mirr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0" name="Picture 6" descr="Image result for self awareness cat looking in mirro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326660" y="3058149"/>
            <a:ext cx="3444974" cy="241148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3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876" y="557808"/>
            <a:ext cx="9601200" cy="1143000"/>
          </a:xfrm>
        </p:spPr>
        <p:txBody>
          <a:bodyPr anchor="t"/>
          <a:lstStyle/>
          <a:p>
            <a:pPr algn="ctr"/>
            <a:r>
              <a:rPr lang="en-AU" dirty="0" smtClean="0">
                <a:solidFill>
                  <a:srgbClr val="000066"/>
                </a:solidFill>
              </a:rPr>
              <a:t>BALANCE</a:t>
            </a:r>
            <a:endParaRPr lang="en-AU" dirty="0">
              <a:solidFill>
                <a:srgbClr val="000066"/>
              </a:solidFill>
            </a:endParaRPr>
          </a:p>
        </p:txBody>
      </p:sp>
      <p:sp>
        <p:nvSpPr>
          <p:cNvPr id="3" name="Content Placeholder 2"/>
          <p:cNvSpPr>
            <a:spLocks noGrp="1"/>
          </p:cNvSpPr>
          <p:nvPr>
            <p:ph idx="1"/>
          </p:nvPr>
        </p:nvSpPr>
        <p:spPr>
          <a:xfrm>
            <a:off x="837828" y="1700808"/>
            <a:ext cx="9601200" cy="4495800"/>
          </a:xfrm>
        </p:spPr>
        <p:txBody>
          <a:bodyPr>
            <a:normAutofit lnSpcReduction="10000"/>
          </a:bodyPr>
          <a:lstStyle/>
          <a:p>
            <a:pPr>
              <a:buFont typeface="Courier New" panose="02070309020205020404" pitchFamily="49" charset="0"/>
              <a:buChar char="o"/>
            </a:pPr>
            <a:r>
              <a:rPr lang="en-AU" dirty="0" smtClean="0">
                <a:solidFill>
                  <a:srgbClr val="000066"/>
                </a:solidFill>
              </a:rPr>
              <a:t>Make your personal life a priority</a:t>
            </a:r>
          </a:p>
          <a:p>
            <a:pPr>
              <a:buFont typeface="Courier New" panose="02070309020205020404" pitchFamily="49" charset="0"/>
              <a:buChar char="o"/>
            </a:pPr>
            <a:r>
              <a:rPr lang="en-AU" dirty="0" smtClean="0">
                <a:solidFill>
                  <a:srgbClr val="000066"/>
                </a:solidFill>
              </a:rPr>
              <a:t>Protect your time</a:t>
            </a:r>
          </a:p>
          <a:p>
            <a:pPr>
              <a:buFont typeface="Courier New" panose="02070309020205020404" pitchFamily="49" charset="0"/>
              <a:buChar char="o"/>
            </a:pPr>
            <a:r>
              <a:rPr lang="en-AU" dirty="0" smtClean="0">
                <a:solidFill>
                  <a:srgbClr val="000066"/>
                </a:solidFill>
              </a:rPr>
              <a:t>Attend to your physical and mental health</a:t>
            </a:r>
          </a:p>
          <a:p>
            <a:pPr>
              <a:buFont typeface="Courier New" panose="02070309020205020404" pitchFamily="49" charset="0"/>
              <a:buChar char="o"/>
            </a:pPr>
            <a:r>
              <a:rPr lang="en-AU" dirty="0" smtClean="0">
                <a:solidFill>
                  <a:srgbClr val="000066"/>
                </a:solidFill>
              </a:rPr>
              <a:t>Have healthy escapes</a:t>
            </a:r>
          </a:p>
          <a:p>
            <a:pPr>
              <a:buFont typeface="Courier New" panose="02070309020205020404" pitchFamily="49" charset="0"/>
              <a:buChar char="o"/>
            </a:pPr>
            <a:r>
              <a:rPr lang="en-AU" dirty="0" smtClean="0">
                <a:solidFill>
                  <a:srgbClr val="000066"/>
                </a:solidFill>
              </a:rPr>
              <a:t>Balance caseload, time and tasks</a:t>
            </a:r>
          </a:p>
          <a:p>
            <a:pPr>
              <a:buFont typeface="Courier New" panose="02070309020205020404" pitchFamily="49" charset="0"/>
              <a:buChar char="o"/>
            </a:pPr>
            <a:r>
              <a:rPr lang="en-AU" dirty="0" smtClean="0">
                <a:solidFill>
                  <a:srgbClr val="000066"/>
                </a:solidFill>
              </a:rPr>
              <a:t>Take time out for relaxation and reflection</a:t>
            </a:r>
          </a:p>
          <a:p>
            <a:pPr>
              <a:buFont typeface="Courier New" panose="02070309020205020404" pitchFamily="49" charset="0"/>
              <a:buChar char="o"/>
            </a:pPr>
            <a:r>
              <a:rPr lang="en-AU" dirty="0" smtClean="0">
                <a:solidFill>
                  <a:srgbClr val="000066"/>
                </a:solidFill>
              </a:rPr>
              <a:t>Set and maintain appropriate professional boundaries</a:t>
            </a:r>
          </a:p>
          <a:p>
            <a:pPr>
              <a:buFont typeface="Courier New" panose="02070309020205020404" pitchFamily="49" charset="0"/>
              <a:buChar char="o"/>
            </a:pPr>
            <a:r>
              <a:rPr lang="en-AU" dirty="0" smtClean="0">
                <a:solidFill>
                  <a:srgbClr val="000066"/>
                </a:solidFill>
              </a:rPr>
              <a:t>Seek and engage in professional supervision and briefing</a:t>
            </a:r>
          </a:p>
          <a:p>
            <a:pPr>
              <a:buFont typeface="Courier New" panose="02070309020205020404" pitchFamily="49" charset="0"/>
              <a:buChar char="o"/>
            </a:pPr>
            <a:r>
              <a:rPr lang="en-AU" dirty="0" smtClean="0">
                <a:solidFill>
                  <a:srgbClr val="000066"/>
                </a:solidFill>
              </a:rPr>
              <a:t>Monitor the continuum of </a:t>
            </a:r>
            <a:r>
              <a:rPr lang="en-AU" b="1" i="1" dirty="0">
                <a:solidFill>
                  <a:srgbClr val="000066"/>
                </a:solidFill>
              </a:rPr>
              <a:t>N</a:t>
            </a:r>
            <a:r>
              <a:rPr lang="en-AU" b="1" i="1" dirty="0" smtClean="0">
                <a:solidFill>
                  <a:srgbClr val="000066"/>
                </a:solidFill>
              </a:rPr>
              <a:t>o care to Over-care </a:t>
            </a:r>
            <a:endParaRPr lang="en-AU" b="1" i="1" dirty="0">
              <a:solidFill>
                <a:srgbClr val="000066"/>
              </a:solidFill>
            </a:endParaRPr>
          </a:p>
        </p:txBody>
      </p:sp>
      <p:pic>
        <p:nvPicPr>
          <p:cNvPr id="3074" name="Picture 2" descr="Image result for balance"/>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462564" y="1484784"/>
            <a:ext cx="4366221" cy="28598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93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525940"/>
            <a:ext cx="9601200" cy="1143000"/>
          </a:xfrm>
        </p:spPr>
        <p:txBody>
          <a:bodyPr anchor="t"/>
          <a:lstStyle/>
          <a:p>
            <a:pPr algn="ctr"/>
            <a:r>
              <a:rPr lang="en-AU" dirty="0" smtClean="0">
                <a:solidFill>
                  <a:srgbClr val="000066"/>
                </a:solidFill>
              </a:rPr>
              <a:t>CONNECTION</a:t>
            </a:r>
            <a:endParaRPr lang="en-AU" dirty="0">
              <a:solidFill>
                <a:srgbClr val="000066"/>
              </a:solidFill>
            </a:endParaRPr>
          </a:p>
        </p:txBody>
      </p:sp>
      <p:sp>
        <p:nvSpPr>
          <p:cNvPr id="3" name="Content Placeholder 2"/>
          <p:cNvSpPr>
            <a:spLocks noGrp="1"/>
          </p:cNvSpPr>
          <p:nvPr>
            <p:ph idx="1"/>
          </p:nvPr>
        </p:nvSpPr>
        <p:spPr>
          <a:xfrm>
            <a:off x="981844" y="1340768"/>
            <a:ext cx="9601200" cy="4495800"/>
          </a:xfrm>
        </p:spPr>
        <p:txBody>
          <a:bodyPr/>
          <a:lstStyle/>
          <a:p>
            <a:pPr marL="0" indent="-457200">
              <a:buFont typeface="Courier New" panose="02070309020205020404" pitchFamily="49" charset="0"/>
              <a:buChar char="o"/>
            </a:pPr>
            <a:r>
              <a:rPr lang="en-AU" dirty="0" smtClean="0">
                <a:solidFill>
                  <a:srgbClr val="000066"/>
                </a:solidFill>
              </a:rPr>
              <a:t>Make relationships with family and friends a priority</a:t>
            </a:r>
          </a:p>
          <a:p>
            <a:pPr marL="0" indent="-457200">
              <a:buFont typeface="Courier New" panose="02070309020205020404" pitchFamily="49" charset="0"/>
              <a:buChar char="o"/>
            </a:pPr>
            <a:r>
              <a:rPr lang="en-AU" dirty="0" smtClean="0">
                <a:solidFill>
                  <a:srgbClr val="000066"/>
                </a:solidFill>
              </a:rPr>
              <a:t>Revitalise your sense of life’s purpose and meaning</a:t>
            </a:r>
          </a:p>
          <a:p>
            <a:pPr marL="0" indent="-457200">
              <a:buFont typeface="Courier New" panose="02070309020205020404" pitchFamily="49" charset="0"/>
              <a:buChar char="o"/>
            </a:pPr>
            <a:r>
              <a:rPr lang="en-AU" dirty="0" smtClean="0">
                <a:solidFill>
                  <a:srgbClr val="000066"/>
                </a:solidFill>
              </a:rPr>
              <a:t>Develop and utilise a professional support network</a:t>
            </a:r>
          </a:p>
          <a:p>
            <a:pPr marL="0" indent="-457200">
              <a:buFont typeface="Courier New" panose="02070309020205020404" pitchFamily="49" charset="0"/>
              <a:buChar char="o"/>
            </a:pPr>
            <a:r>
              <a:rPr lang="en-AU" dirty="0" smtClean="0">
                <a:solidFill>
                  <a:srgbClr val="000066"/>
                </a:solidFill>
              </a:rPr>
              <a:t>Remember why you do what you do</a:t>
            </a:r>
          </a:p>
          <a:p>
            <a:pPr marL="0" indent="-457200">
              <a:buFont typeface="Courier New" panose="02070309020205020404" pitchFamily="49" charset="0"/>
              <a:buChar char="o"/>
            </a:pPr>
            <a:r>
              <a:rPr lang="en-AU" dirty="0" smtClean="0">
                <a:solidFill>
                  <a:srgbClr val="000066"/>
                </a:solidFill>
              </a:rPr>
              <a:t>Refocus on the rewards of your work</a:t>
            </a:r>
          </a:p>
          <a:p>
            <a:pPr marL="0" indent="-457200">
              <a:buFont typeface="Courier New" panose="02070309020205020404" pitchFamily="49" charset="0"/>
              <a:buChar char="o"/>
            </a:pPr>
            <a:r>
              <a:rPr lang="en-AU" dirty="0" smtClean="0">
                <a:solidFill>
                  <a:srgbClr val="000066"/>
                </a:solidFill>
              </a:rPr>
              <a:t>Ensure you are not your only reference point                               </a:t>
            </a:r>
          </a:p>
        </p:txBody>
      </p:sp>
      <p:pic>
        <p:nvPicPr>
          <p:cNvPr id="2050" name="Picture 2" descr="Image result for connection to others"/>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462564" y="4340625"/>
            <a:ext cx="4816227" cy="251737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26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629916" y="527315"/>
            <a:ext cx="9601200" cy="671736"/>
          </a:xfrm>
        </p:spPr>
        <p:txBody>
          <a:bodyPr anchor="t"/>
          <a:lstStyle/>
          <a:p>
            <a:pPr algn="ctr" eaLnBrk="1" hangingPunct="1"/>
            <a:r>
              <a:rPr lang="en-US" altLang="en-US" dirty="0" smtClean="0"/>
              <a:t> </a:t>
            </a:r>
            <a:r>
              <a:rPr lang="en-US" altLang="en-US" dirty="0" smtClean="0">
                <a:solidFill>
                  <a:srgbClr val="002060"/>
                </a:solidFill>
              </a:rPr>
              <a:t>Self - Care</a:t>
            </a:r>
          </a:p>
        </p:txBody>
      </p:sp>
      <p:sp>
        <p:nvSpPr>
          <p:cNvPr id="3" name="Content Placeholder 2"/>
          <p:cNvSpPr>
            <a:spLocks noGrp="1"/>
          </p:cNvSpPr>
          <p:nvPr>
            <p:ph idx="1"/>
          </p:nvPr>
        </p:nvSpPr>
        <p:spPr>
          <a:xfrm>
            <a:off x="1293813" y="1600200"/>
            <a:ext cx="8256983" cy="5121276"/>
          </a:xfrm>
        </p:spPr>
        <p:txBody>
          <a:bodyPr>
            <a:normAutofit/>
          </a:bodyPr>
          <a:lstStyle/>
          <a:p>
            <a:pPr marL="0" lvl="1" indent="0">
              <a:buNone/>
              <a:defRPr/>
            </a:pPr>
            <a:r>
              <a:rPr lang="en-US" sz="3200" dirty="0" smtClean="0">
                <a:solidFill>
                  <a:srgbClr val="002060"/>
                </a:solidFill>
              </a:rPr>
              <a:t>Address the whole person:</a:t>
            </a:r>
          </a:p>
          <a:p>
            <a:pPr lvl="1" eaLnBrk="1" hangingPunct="1">
              <a:defRPr/>
            </a:pPr>
            <a:r>
              <a:rPr lang="en-US" sz="3200" dirty="0" smtClean="0">
                <a:solidFill>
                  <a:srgbClr val="002060"/>
                </a:solidFill>
              </a:rPr>
              <a:t>physically</a:t>
            </a:r>
          </a:p>
          <a:p>
            <a:pPr lvl="1" eaLnBrk="1" hangingPunct="1">
              <a:defRPr/>
            </a:pPr>
            <a:r>
              <a:rPr lang="en-US" sz="3200" dirty="0" smtClean="0">
                <a:solidFill>
                  <a:srgbClr val="002060"/>
                </a:solidFill>
              </a:rPr>
              <a:t>psychologically</a:t>
            </a:r>
          </a:p>
          <a:p>
            <a:pPr lvl="1" eaLnBrk="1" hangingPunct="1">
              <a:defRPr/>
            </a:pPr>
            <a:r>
              <a:rPr lang="en-US" sz="3200" dirty="0" smtClean="0">
                <a:solidFill>
                  <a:srgbClr val="002060"/>
                </a:solidFill>
              </a:rPr>
              <a:t>emotionally </a:t>
            </a:r>
          </a:p>
          <a:p>
            <a:pPr lvl="1" eaLnBrk="1" hangingPunct="1">
              <a:defRPr/>
            </a:pPr>
            <a:r>
              <a:rPr lang="en-US" sz="3200" dirty="0" smtClean="0">
                <a:solidFill>
                  <a:srgbClr val="002060"/>
                </a:solidFill>
              </a:rPr>
              <a:t>spiritually</a:t>
            </a:r>
          </a:p>
          <a:p>
            <a:pPr lvl="1" eaLnBrk="1" hangingPunct="1">
              <a:defRPr/>
            </a:pPr>
            <a:r>
              <a:rPr lang="en-US" sz="3200" dirty="0" smtClean="0">
                <a:solidFill>
                  <a:srgbClr val="002060"/>
                </a:solidFill>
              </a:rPr>
              <a:t>personally </a:t>
            </a:r>
          </a:p>
          <a:p>
            <a:pPr lvl="1" eaLnBrk="1" hangingPunct="1">
              <a:defRPr/>
            </a:pPr>
            <a:r>
              <a:rPr lang="en-US" sz="3200" dirty="0" smtClean="0">
                <a:solidFill>
                  <a:srgbClr val="002060"/>
                </a:solidFill>
              </a:rPr>
              <a:t>professionally, and</a:t>
            </a:r>
          </a:p>
          <a:p>
            <a:pPr lvl="1" eaLnBrk="1" hangingPunct="1">
              <a:defRPr/>
            </a:pPr>
            <a:r>
              <a:rPr lang="en-US" sz="3200" dirty="0" smtClean="0">
                <a:solidFill>
                  <a:srgbClr val="002060"/>
                </a:solidFill>
              </a:rPr>
              <a:t>include stress reducing activities in which you will regularly and habitually engage</a:t>
            </a:r>
            <a:endParaRPr lang="en-US" sz="3200" dirty="0"/>
          </a:p>
        </p:txBody>
      </p:sp>
      <p:pic>
        <p:nvPicPr>
          <p:cNvPr id="29700" name="Picture 4" descr="C:\Documents and Settings\kdoughty\Local Settings\Temporary Internet Files\Content.IE5\T1UU25R6\MC900440548[1].wmf"/>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04746" y="1340768"/>
            <a:ext cx="1780534" cy="453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A0E8D2B-7125-4A92-B115-71B21057E586}" type="slidenum">
              <a:rPr lang="en-US" altLang="en-US" sz="1200">
                <a:solidFill>
                  <a:srgbClr val="898989"/>
                </a:solidFill>
              </a:rPr>
              <a:pPr>
                <a:spcBef>
                  <a:spcPct val="0"/>
                </a:spcBef>
                <a:buFontTx/>
                <a:buNone/>
              </a:pPr>
              <a:t>24</a:t>
            </a:fld>
            <a:endParaRPr lang="en-US" altLang="en-US" sz="1200">
              <a:solidFill>
                <a:srgbClr val="898989"/>
              </a:solidFill>
            </a:endParaRPr>
          </a:p>
        </p:txBody>
      </p:sp>
    </p:spTree>
    <p:extLst>
      <p:ext uri="{BB962C8B-B14F-4D97-AF65-F5344CB8AC3E}">
        <p14:creationId xmlns:p14="http://schemas.microsoft.com/office/powerpoint/2010/main" val="350025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293812" y="776065"/>
            <a:ext cx="9601200" cy="671736"/>
          </a:xfrm>
        </p:spPr>
        <p:txBody>
          <a:bodyPr anchor="t"/>
          <a:lstStyle/>
          <a:p>
            <a:pPr algn="ctr" eaLnBrk="1" hangingPunct="1"/>
            <a:r>
              <a:rPr lang="en-US" altLang="en-US" dirty="0" smtClean="0">
                <a:solidFill>
                  <a:srgbClr val="002060"/>
                </a:solidFill>
              </a:rPr>
              <a:t>Self- Care</a:t>
            </a:r>
          </a:p>
        </p:txBody>
      </p:sp>
      <p:sp>
        <p:nvSpPr>
          <p:cNvPr id="32771" name="Content Placeholder 2"/>
          <p:cNvSpPr>
            <a:spLocks noGrp="1"/>
          </p:cNvSpPr>
          <p:nvPr>
            <p:ph idx="1"/>
          </p:nvPr>
        </p:nvSpPr>
        <p:spPr>
          <a:xfrm>
            <a:off x="1979612" y="1447801"/>
            <a:ext cx="8229600" cy="4678363"/>
          </a:xfrm>
        </p:spPr>
        <p:txBody>
          <a:bodyPr>
            <a:normAutofit/>
          </a:bodyPr>
          <a:lstStyle/>
          <a:p>
            <a:pPr eaLnBrk="1" hangingPunct="1"/>
            <a:endParaRPr lang="en-US" altLang="en-US" sz="2800" dirty="0" smtClean="0">
              <a:solidFill>
                <a:srgbClr val="002060"/>
              </a:solidFill>
            </a:endParaRPr>
          </a:p>
          <a:p>
            <a:pPr marL="0" indent="0" eaLnBrk="1" hangingPunct="1">
              <a:buNone/>
            </a:pPr>
            <a:r>
              <a:rPr lang="en-US" altLang="en-US" sz="3200" dirty="0" smtClean="0">
                <a:solidFill>
                  <a:srgbClr val="002060"/>
                </a:solidFill>
              </a:rPr>
              <a:t>Develop </a:t>
            </a:r>
            <a:r>
              <a:rPr lang="en-US" altLang="en-US" sz="3200" dirty="0">
                <a:solidFill>
                  <a:srgbClr val="002060"/>
                </a:solidFill>
              </a:rPr>
              <a:t>a </a:t>
            </a:r>
            <a:r>
              <a:rPr lang="en-US" altLang="en-US" sz="3200" dirty="0" smtClean="0">
                <a:solidFill>
                  <a:srgbClr val="002060"/>
                </a:solidFill>
              </a:rPr>
              <a:t>personalised </a:t>
            </a:r>
            <a:r>
              <a:rPr lang="en-US" altLang="en-US" sz="3200" dirty="0">
                <a:solidFill>
                  <a:srgbClr val="002060"/>
                </a:solidFill>
              </a:rPr>
              <a:t>self-care plan that fits into your</a:t>
            </a:r>
            <a:r>
              <a:rPr lang="en-US" altLang="en-US" sz="2800" dirty="0">
                <a:solidFill>
                  <a:srgbClr val="002060"/>
                </a:solidFill>
              </a:rPr>
              <a:t>:</a:t>
            </a:r>
          </a:p>
          <a:p>
            <a:pPr lvl="2" eaLnBrk="1" hangingPunct="1"/>
            <a:r>
              <a:rPr lang="en-US" altLang="en-US" sz="2800" dirty="0" smtClean="0">
                <a:solidFill>
                  <a:srgbClr val="002060"/>
                </a:solidFill>
              </a:rPr>
              <a:t>lifestyle</a:t>
            </a:r>
          </a:p>
          <a:p>
            <a:pPr lvl="2" eaLnBrk="1" hangingPunct="1"/>
            <a:r>
              <a:rPr lang="en-US" altLang="en-US" sz="2800" dirty="0" smtClean="0">
                <a:solidFill>
                  <a:srgbClr val="002060"/>
                </a:solidFill>
              </a:rPr>
              <a:t>personality </a:t>
            </a:r>
          </a:p>
          <a:p>
            <a:pPr lvl="2" eaLnBrk="1" hangingPunct="1"/>
            <a:r>
              <a:rPr lang="en-US" altLang="en-US" sz="2800" dirty="0" smtClean="0">
                <a:solidFill>
                  <a:srgbClr val="002060"/>
                </a:solidFill>
              </a:rPr>
              <a:t>Resources, and</a:t>
            </a:r>
          </a:p>
          <a:p>
            <a:pPr lvl="2" eaLnBrk="1" hangingPunct="1"/>
            <a:r>
              <a:rPr lang="en-US" altLang="en-US" sz="2800" dirty="0" smtClean="0">
                <a:solidFill>
                  <a:srgbClr val="002060"/>
                </a:solidFill>
              </a:rPr>
              <a:t>interests</a:t>
            </a:r>
          </a:p>
          <a:p>
            <a:pPr lvl="1" eaLnBrk="1" hangingPunct="1">
              <a:buFont typeface="Arial" panose="020B0604020202020204" pitchFamily="34" charset="0"/>
              <a:buNone/>
            </a:pPr>
            <a:endParaRPr lang="en-US" altLang="en-US" sz="2400" dirty="0" smtClean="0">
              <a:solidFill>
                <a:srgbClr val="002060"/>
              </a:solidFill>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324043-8BBD-4D68-91C0-97724CD768FB}" type="slidenum">
              <a:rPr lang="en-US" altLang="en-US" sz="1200">
                <a:solidFill>
                  <a:srgbClr val="898989"/>
                </a:solidFill>
              </a:rPr>
              <a:pPr>
                <a:spcBef>
                  <a:spcPct val="0"/>
                </a:spcBef>
                <a:buFontTx/>
                <a:buNone/>
              </a:pPr>
              <a:t>25</a:t>
            </a:fld>
            <a:endParaRPr lang="en-US" altLang="en-US" sz="1200">
              <a:solidFill>
                <a:srgbClr val="898989"/>
              </a:solidFill>
            </a:endParaRPr>
          </a:p>
        </p:txBody>
      </p:sp>
    </p:spTree>
    <p:extLst>
      <p:ext uri="{BB962C8B-B14F-4D97-AF65-F5344CB8AC3E}">
        <p14:creationId xmlns:p14="http://schemas.microsoft.com/office/powerpoint/2010/main" val="326436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flipV="1">
            <a:off x="3475815" y="5907507"/>
            <a:ext cx="386349" cy="185789"/>
          </a:xfrm>
          <a:prstGeom prst="rect">
            <a:avLst/>
          </a:prstGeom>
        </p:spPr>
        <p:txBody>
          <a:bodyPr>
            <a:normAutofit fontScale="25000" lnSpcReduction="20000"/>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pPr marL="0" indent="0" algn="r">
              <a:buFont typeface="Arial" pitchFamily="34" charset="0"/>
              <a:buNone/>
            </a:pPr>
            <a:endParaRPr lang="en-US" sz="600" dirty="0" smtClean="0"/>
          </a:p>
          <a:p>
            <a:pPr marL="0" indent="0" algn="r">
              <a:buFont typeface="Arial" pitchFamily="34" charset="0"/>
              <a:buNone/>
            </a:pPr>
            <a:endParaRPr lang="en-US" sz="600" dirty="0" smtClean="0"/>
          </a:p>
          <a:p>
            <a:pPr marL="0" indent="0" algn="r">
              <a:buFont typeface="Arial" pitchFamily="34" charset="0"/>
              <a:buNone/>
            </a:pPr>
            <a:endParaRPr lang="en-US" sz="600" dirty="0" smtClean="0"/>
          </a:p>
          <a:p>
            <a:pPr marL="0" indent="0" algn="r">
              <a:buFont typeface="Arial" pitchFamily="34" charset="0"/>
              <a:buNone/>
            </a:pPr>
            <a:endParaRPr lang="en-US" sz="600" dirty="0" smtClean="0"/>
          </a:p>
          <a:p>
            <a:pPr marL="0" indent="0" algn="r">
              <a:buFont typeface="Arial" pitchFamily="34" charset="0"/>
              <a:buNone/>
            </a:pPr>
            <a:endParaRPr lang="en-US" sz="600" dirty="0" smtClean="0"/>
          </a:p>
          <a:p>
            <a:pPr marL="0" indent="0" algn="r">
              <a:buFont typeface="Arial" pitchFamily="34" charset="0"/>
              <a:buNone/>
            </a:pPr>
            <a:endParaRPr lang="en-US" sz="600" dirty="0" smtClean="0"/>
          </a:p>
          <a:p>
            <a:pPr marL="0" indent="0">
              <a:buFont typeface="Arial" pitchFamily="34" charset="0"/>
              <a:buNone/>
            </a:pPr>
            <a:r>
              <a:rPr lang="en-US" sz="600" dirty="0" smtClean="0"/>
              <a:t>https://practicingplay.wordpress.com/category/self-care/</a:t>
            </a:r>
            <a:endParaRPr lang="en-US" sz="600" dirty="0"/>
          </a:p>
        </p:txBody>
      </p:sp>
      <p:pic>
        <p:nvPicPr>
          <p:cNvPr id="3" name="Picture 2"/>
          <p:cNvPicPr>
            <a:picLocks noChangeAspect="1"/>
          </p:cNvPicPr>
          <p:nvPr/>
        </p:nvPicPr>
        <p:blipFill>
          <a:blip r:embed="rId2"/>
          <a:stretch>
            <a:fillRect/>
          </a:stretch>
        </p:blipFill>
        <p:spPr>
          <a:xfrm>
            <a:off x="837828" y="1476953"/>
            <a:ext cx="4176463" cy="4526070"/>
          </a:xfrm>
          <a:prstGeom prst="rect">
            <a:avLst/>
          </a:prstGeom>
        </p:spPr>
      </p:pic>
      <p:sp>
        <p:nvSpPr>
          <p:cNvPr id="4" name="Title 3"/>
          <p:cNvSpPr>
            <a:spLocks noGrp="1"/>
          </p:cNvSpPr>
          <p:nvPr>
            <p:ph type="title"/>
          </p:nvPr>
        </p:nvSpPr>
        <p:spPr>
          <a:xfrm>
            <a:off x="1293813" y="381000"/>
            <a:ext cx="9601200" cy="743744"/>
          </a:xfrm>
        </p:spPr>
        <p:txBody>
          <a:bodyPr/>
          <a:lstStyle/>
          <a:p>
            <a:pPr algn="ctr"/>
            <a:r>
              <a:rPr lang="en-AU" dirty="0" smtClean="0">
                <a:solidFill>
                  <a:srgbClr val="000066"/>
                </a:solidFill>
              </a:rPr>
              <a:t>The Self-Care Wheel</a:t>
            </a:r>
            <a:endParaRPr lang="en-AU" dirty="0">
              <a:solidFill>
                <a:srgbClr val="000066"/>
              </a:solidFill>
            </a:endParaRPr>
          </a:p>
        </p:txBody>
      </p:sp>
      <p:sp>
        <p:nvSpPr>
          <p:cNvPr id="13" name="Content Placeholder 12"/>
          <p:cNvSpPr>
            <a:spLocks noGrp="1"/>
          </p:cNvSpPr>
          <p:nvPr>
            <p:ph idx="1"/>
          </p:nvPr>
        </p:nvSpPr>
        <p:spPr>
          <a:xfrm>
            <a:off x="5014291" y="1484784"/>
            <a:ext cx="6624737" cy="4687416"/>
          </a:xfrm>
        </p:spPr>
        <p:txBody>
          <a:bodyPr>
            <a:normAutofit/>
          </a:bodyPr>
          <a:lstStyle/>
          <a:p>
            <a:pPr marL="342900" indent="-342900">
              <a:buFont typeface="Courier New" panose="02070309020205020404" pitchFamily="49" charset="0"/>
              <a:buChar char="o"/>
            </a:pPr>
            <a:r>
              <a:rPr lang="en-US" dirty="0">
                <a:solidFill>
                  <a:srgbClr val="000066"/>
                </a:solidFill>
              </a:rPr>
              <a:t>This wheel breaks self-care down into six equal parts of life: Physical, Psychological, Emotional, Spiritual, Personal, and Professional. </a:t>
            </a:r>
          </a:p>
          <a:p>
            <a:pPr marL="342900" indent="-342900">
              <a:buFont typeface="Courier New" panose="02070309020205020404" pitchFamily="49" charset="0"/>
              <a:buChar char="o"/>
            </a:pPr>
            <a:r>
              <a:rPr lang="en-US" dirty="0">
                <a:solidFill>
                  <a:srgbClr val="000066"/>
                </a:solidFill>
              </a:rPr>
              <a:t>Take a look at the wheel and the suggestions in each of the areas. </a:t>
            </a:r>
          </a:p>
          <a:p>
            <a:pPr marL="342900" indent="-342900">
              <a:buFont typeface="Courier New" panose="02070309020205020404" pitchFamily="49" charset="0"/>
              <a:buChar char="o"/>
            </a:pPr>
            <a:r>
              <a:rPr lang="en-US" dirty="0">
                <a:solidFill>
                  <a:srgbClr val="000066"/>
                </a:solidFill>
              </a:rPr>
              <a:t>Which of these are you strong in? </a:t>
            </a:r>
          </a:p>
          <a:p>
            <a:pPr marL="342900" indent="-342900">
              <a:buFont typeface="Courier New" panose="02070309020205020404" pitchFamily="49" charset="0"/>
              <a:buChar char="o"/>
            </a:pPr>
            <a:r>
              <a:rPr lang="en-US" dirty="0">
                <a:solidFill>
                  <a:srgbClr val="000066"/>
                </a:solidFill>
              </a:rPr>
              <a:t>Which facet could use more of your attention?</a:t>
            </a:r>
          </a:p>
          <a:p>
            <a:pPr>
              <a:buFont typeface="Courier New" panose="02070309020205020404" pitchFamily="49" charset="0"/>
              <a:buChar char="o"/>
            </a:pPr>
            <a:r>
              <a:rPr lang="en-US" dirty="0">
                <a:solidFill>
                  <a:srgbClr val="000066"/>
                </a:solidFill>
              </a:rPr>
              <a:t>Fill in the wheel with your own activities and tools for self-care.</a:t>
            </a:r>
          </a:p>
          <a:p>
            <a:endParaRPr lang="en-AU" dirty="0"/>
          </a:p>
        </p:txBody>
      </p:sp>
    </p:spTree>
    <p:extLst>
      <p:ext uri="{BB962C8B-B14F-4D97-AF65-F5344CB8AC3E}">
        <p14:creationId xmlns:p14="http://schemas.microsoft.com/office/powerpoint/2010/main" val="108887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unew\AppData\Local\Microsoft\Windows\Temporary Internet Files\Content.IE5\QYBR986N\img_01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951676"/>
            <a:ext cx="5590356" cy="55903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9916" y="188640"/>
            <a:ext cx="9649072" cy="590931"/>
          </a:xfrm>
          <a:prstGeom prst="rect">
            <a:avLst/>
          </a:prstGeom>
          <a:noFill/>
        </p:spPr>
        <p:txBody>
          <a:bodyPr wrap="square" rtlCol="0">
            <a:spAutoFit/>
          </a:bodyPr>
          <a:lstStyle/>
          <a:p>
            <a:pPr algn="ctr">
              <a:lnSpc>
                <a:spcPct val="90000"/>
              </a:lnSpc>
            </a:pPr>
            <a:r>
              <a:rPr lang="en-AU" sz="3600" dirty="0" smtClean="0">
                <a:solidFill>
                  <a:srgbClr val="000066"/>
                </a:solidFill>
              </a:rPr>
              <a:t>Examples of Self-Care Plans</a:t>
            </a:r>
            <a:endParaRPr lang="en-AU" sz="3600" dirty="0">
              <a:solidFill>
                <a:srgbClr val="000066"/>
              </a:solidFill>
            </a:endParaRPr>
          </a:p>
        </p:txBody>
      </p:sp>
      <p:pic>
        <p:nvPicPr>
          <p:cNvPr id="3078" name="Picture 6" descr="Image result for self care pl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396" y="1340768"/>
            <a:ext cx="6086475" cy="463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58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93813" y="441325"/>
            <a:ext cx="9601200" cy="755427"/>
          </a:xfrm>
        </p:spPr>
        <p:txBody>
          <a:bodyPr anchor="t"/>
          <a:lstStyle/>
          <a:p>
            <a:pPr algn="ctr"/>
            <a:r>
              <a:rPr lang="en-US" altLang="en-US" dirty="0" smtClean="0">
                <a:solidFill>
                  <a:srgbClr val="002060"/>
                </a:solidFill>
              </a:rPr>
              <a:t>What to do about burnout</a:t>
            </a:r>
          </a:p>
        </p:txBody>
      </p:sp>
      <p:sp>
        <p:nvSpPr>
          <p:cNvPr id="33795" name="Content Placeholder 2"/>
          <p:cNvSpPr>
            <a:spLocks noGrp="1"/>
          </p:cNvSpPr>
          <p:nvPr>
            <p:ph idx="1"/>
          </p:nvPr>
        </p:nvSpPr>
        <p:spPr>
          <a:xfrm>
            <a:off x="1293813" y="1340768"/>
            <a:ext cx="9601200" cy="4495800"/>
          </a:xfrm>
        </p:spPr>
        <p:txBody>
          <a:bodyPr>
            <a:noAutofit/>
          </a:bodyPr>
          <a:lstStyle/>
          <a:p>
            <a:r>
              <a:rPr lang="en-US" altLang="en-US" sz="3600" dirty="0" smtClean="0">
                <a:solidFill>
                  <a:srgbClr val="002060"/>
                </a:solidFill>
              </a:rPr>
              <a:t>The importance of Annual Leave</a:t>
            </a:r>
          </a:p>
          <a:p>
            <a:r>
              <a:rPr lang="en-US" altLang="en-US" sz="3600" dirty="0" smtClean="0">
                <a:solidFill>
                  <a:srgbClr val="002060"/>
                </a:solidFill>
              </a:rPr>
              <a:t>Use the “Three R’ Approach</a:t>
            </a:r>
          </a:p>
          <a:p>
            <a:pPr lvl="1"/>
            <a:r>
              <a:rPr lang="en-US" altLang="en-US" sz="3200" b="1" dirty="0" smtClean="0">
                <a:solidFill>
                  <a:srgbClr val="002060"/>
                </a:solidFill>
              </a:rPr>
              <a:t>Recognize:  </a:t>
            </a:r>
            <a:r>
              <a:rPr lang="en-US" altLang="en-US" sz="3200" dirty="0" smtClean="0">
                <a:solidFill>
                  <a:srgbClr val="002060"/>
                </a:solidFill>
              </a:rPr>
              <a:t>Watch for the warning signs of burnout</a:t>
            </a:r>
          </a:p>
          <a:p>
            <a:pPr lvl="1"/>
            <a:r>
              <a:rPr lang="en-US" altLang="en-US" sz="3200" b="1" dirty="0" smtClean="0">
                <a:solidFill>
                  <a:srgbClr val="002060"/>
                </a:solidFill>
              </a:rPr>
              <a:t>Reverse:  </a:t>
            </a:r>
            <a:r>
              <a:rPr lang="en-US" altLang="en-US" sz="3200" dirty="0" smtClean="0">
                <a:solidFill>
                  <a:srgbClr val="002060"/>
                </a:solidFill>
              </a:rPr>
              <a:t>Undo the damage by managing stress and seeking support (EAP, it is free!)</a:t>
            </a:r>
          </a:p>
          <a:p>
            <a:pPr lvl="1"/>
            <a:r>
              <a:rPr lang="en-US" altLang="en-US" sz="3200" b="1" dirty="0" smtClean="0">
                <a:solidFill>
                  <a:srgbClr val="002060"/>
                </a:solidFill>
              </a:rPr>
              <a:t>Resilience:  </a:t>
            </a:r>
            <a:r>
              <a:rPr lang="en-US" altLang="en-US" sz="3200" dirty="0" smtClean="0">
                <a:solidFill>
                  <a:srgbClr val="002060"/>
                </a:solidFill>
              </a:rPr>
              <a:t>Build your resilience to stress by taking care of your physical and emotional health</a:t>
            </a:r>
          </a:p>
        </p:txBody>
      </p:sp>
      <p:sp>
        <p:nvSpPr>
          <p:cNvPr id="337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2CC6421-7CBC-4446-A91B-0509D08DD4F2}" type="slidenum">
              <a:rPr lang="en-US" altLang="en-US" sz="1200">
                <a:solidFill>
                  <a:srgbClr val="898989"/>
                </a:solidFill>
              </a:rPr>
              <a:pPr>
                <a:spcBef>
                  <a:spcPct val="0"/>
                </a:spcBef>
                <a:buFontTx/>
                <a:buNone/>
              </a:pPr>
              <a:t>28</a:t>
            </a:fld>
            <a:endParaRPr lang="en-US" altLang="en-US" sz="1200">
              <a:solidFill>
                <a:srgbClr val="898989"/>
              </a:solidFill>
            </a:endParaRPr>
          </a:p>
        </p:txBody>
      </p:sp>
    </p:spTree>
    <p:extLst>
      <p:ext uri="{BB962C8B-B14F-4D97-AF65-F5344CB8AC3E}">
        <p14:creationId xmlns:p14="http://schemas.microsoft.com/office/powerpoint/2010/main" val="6330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93813" y="648545"/>
            <a:ext cx="9601200" cy="815752"/>
          </a:xfrm>
        </p:spPr>
        <p:txBody>
          <a:bodyPr anchor="t"/>
          <a:lstStyle/>
          <a:p>
            <a:pPr algn="ctr" eaLnBrk="1" hangingPunct="1"/>
            <a:r>
              <a:rPr lang="en-US" altLang="en-US" dirty="0" smtClean="0">
                <a:solidFill>
                  <a:srgbClr val="002060"/>
                </a:solidFill>
              </a:rPr>
              <a:t>Coping Strategies </a:t>
            </a:r>
          </a:p>
        </p:txBody>
      </p:sp>
      <p:sp>
        <p:nvSpPr>
          <p:cNvPr id="34819" name="Content Placeholder 2"/>
          <p:cNvSpPr>
            <a:spLocks noGrp="1"/>
          </p:cNvSpPr>
          <p:nvPr>
            <p:ph idx="1"/>
          </p:nvPr>
        </p:nvSpPr>
        <p:spPr/>
        <p:txBody>
          <a:bodyPr>
            <a:normAutofit lnSpcReduction="10000"/>
          </a:bodyPr>
          <a:lstStyle/>
          <a:p>
            <a:pPr eaLnBrk="1" hangingPunct="1"/>
            <a:r>
              <a:rPr lang="en-US" altLang="en-US" sz="2800" b="1" dirty="0">
                <a:solidFill>
                  <a:srgbClr val="002060"/>
                </a:solidFill>
              </a:rPr>
              <a:t>Escape</a:t>
            </a:r>
            <a:r>
              <a:rPr lang="en-US" altLang="en-US" sz="2800" dirty="0">
                <a:solidFill>
                  <a:srgbClr val="002060"/>
                </a:solidFill>
              </a:rPr>
              <a:t>: Getting away from it all, physically or mentally (books or films, taking a day or a week off, playing video games, talking to friends about things other than work); </a:t>
            </a:r>
          </a:p>
          <a:p>
            <a:pPr eaLnBrk="1" hangingPunct="1"/>
            <a:r>
              <a:rPr lang="en-US" altLang="en-US" sz="2800" b="1" dirty="0" smtClean="0">
                <a:solidFill>
                  <a:srgbClr val="002060"/>
                </a:solidFill>
              </a:rPr>
              <a:t>Rest</a:t>
            </a:r>
            <a:r>
              <a:rPr lang="en-US" altLang="en-US" sz="2800" u="sng" dirty="0">
                <a:solidFill>
                  <a:srgbClr val="002060"/>
                </a:solidFill>
              </a:rPr>
              <a:t>:</a:t>
            </a:r>
            <a:r>
              <a:rPr lang="en-US" altLang="en-US" sz="2800" dirty="0">
                <a:solidFill>
                  <a:srgbClr val="002060"/>
                </a:solidFill>
              </a:rPr>
              <a:t> Having no goal or time-line, or doing things you find relaxing (lying on the grass watching the clouds, sipping a cup of tea, taking a nap, getting a massage); and </a:t>
            </a:r>
          </a:p>
          <a:p>
            <a:pPr eaLnBrk="1" hangingPunct="1"/>
            <a:r>
              <a:rPr lang="en-US" altLang="en-US" sz="2800" b="1" dirty="0" smtClean="0">
                <a:solidFill>
                  <a:srgbClr val="002060"/>
                </a:solidFill>
              </a:rPr>
              <a:t>Play</a:t>
            </a:r>
            <a:r>
              <a:rPr lang="en-US" altLang="en-US" sz="2800" dirty="0">
                <a:solidFill>
                  <a:srgbClr val="002060"/>
                </a:solidFill>
              </a:rPr>
              <a:t>: Engaging in activities that make you laugh or lighten your spirits (sharing funny stories with a friend, playing with a child, </a:t>
            </a:r>
            <a:r>
              <a:rPr lang="en-US" altLang="en-US" sz="2800" dirty="0" smtClean="0">
                <a:solidFill>
                  <a:srgbClr val="002060"/>
                </a:solidFill>
              </a:rPr>
              <a:t>going for a bike ride, being </a:t>
            </a:r>
            <a:r>
              <a:rPr lang="en-US" altLang="en-US" sz="2800" dirty="0">
                <a:solidFill>
                  <a:srgbClr val="002060"/>
                </a:solidFill>
              </a:rPr>
              <a:t>creative, being physically active). </a:t>
            </a:r>
            <a:endParaRPr lang="en-US" altLang="en-US" dirty="0">
              <a:solidFill>
                <a:srgbClr val="002060"/>
              </a:solidFill>
            </a:endParaRPr>
          </a:p>
          <a:p>
            <a:pPr eaLnBrk="1" hangingPunct="1"/>
            <a:endParaRPr lang="en-US" altLang="en-US" dirty="0" smtClean="0"/>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33B2D30-3B43-4C32-A677-4BAB6006A2EE}" type="slidenum">
              <a:rPr lang="en-US" altLang="en-US" sz="1200">
                <a:solidFill>
                  <a:srgbClr val="898989"/>
                </a:solidFill>
              </a:rPr>
              <a:pPr>
                <a:spcBef>
                  <a:spcPct val="0"/>
                </a:spcBef>
                <a:buFontTx/>
                <a:buNone/>
              </a:pPr>
              <a:t>29</a:t>
            </a:fld>
            <a:endParaRPr lang="en-US" altLang="en-US" sz="1200">
              <a:solidFill>
                <a:srgbClr val="898989"/>
              </a:solidFill>
            </a:endParaRPr>
          </a:p>
        </p:txBody>
      </p:sp>
    </p:spTree>
    <p:extLst>
      <p:ext uri="{BB962C8B-B14F-4D97-AF65-F5344CB8AC3E}">
        <p14:creationId xmlns:p14="http://schemas.microsoft.com/office/powerpoint/2010/main" val="359461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AU" dirty="0" smtClean="0">
                <a:solidFill>
                  <a:srgbClr val="000066"/>
                </a:solidFill>
              </a:rPr>
              <a:t>The Impact of working in a high intensity profession can result in:</a:t>
            </a:r>
            <a:endParaRPr lang="en-AU" dirty="0">
              <a:solidFill>
                <a:srgbClr val="000066"/>
              </a:solidFill>
            </a:endParaRPr>
          </a:p>
        </p:txBody>
      </p:sp>
      <p:sp>
        <p:nvSpPr>
          <p:cNvPr id="5" name="Content Placeholder 4"/>
          <p:cNvSpPr>
            <a:spLocks noGrp="1"/>
          </p:cNvSpPr>
          <p:nvPr>
            <p:ph idx="1"/>
          </p:nvPr>
        </p:nvSpPr>
        <p:spPr/>
        <p:txBody>
          <a:bodyPr/>
          <a:lstStyle/>
          <a:p>
            <a:pPr marL="0" indent="0">
              <a:buNone/>
            </a:pPr>
            <a:r>
              <a:rPr lang="en-AU" u="sng" dirty="0">
                <a:solidFill>
                  <a:srgbClr val="000066"/>
                </a:solidFill>
              </a:rPr>
              <a:t>Compassion </a:t>
            </a:r>
            <a:r>
              <a:rPr lang="en-AU" u="sng" dirty="0" smtClean="0">
                <a:solidFill>
                  <a:srgbClr val="000066"/>
                </a:solidFill>
              </a:rPr>
              <a:t>Fatigue</a:t>
            </a:r>
            <a:endParaRPr lang="en-AU" u="sng" dirty="0">
              <a:solidFill>
                <a:srgbClr val="000066"/>
              </a:solidFill>
            </a:endParaRPr>
          </a:p>
          <a:p>
            <a:pPr marL="342900" indent="-342900">
              <a:buFont typeface="Courier New" panose="02070309020205020404" pitchFamily="49" charset="0"/>
              <a:buChar char="o"/>
            </a:pPr>
            <a:r>
              <a:rPr lang="en-AU" dirty="0">
                <a:solidFill>
                  <a:srgbClr val="000066"/>
                </a:solidFill>
              </a:rPr>
              <a:t>A state of tension and preoccupation with individual or cumulative trauma of </a:t>
            </a:r>
            <a:r>
              <a:rPr lang="en-AU" dirty="0" smtClean="0">
                <a:solidFill>
                  <a:srgbClr val="000066"/>
                </a:solidFill>
              </a:rPr>
              <a:t>clients</a:t>
            </a:r>
            <a:endParaRPr lang="en-AU" dirty="0">
              <a:solidFill>
                <a:srgbClr val="000066"/>
              </a:solidFill>
            </a:endParaRPr>
          </a:p>
          <a:p>
            <a:pPr marL="0" indent="0">
              <a:buNone/>
            </a:pPr>
            <a:r>
              <a:rPr lang="en-AU" u="sng" dirty="0" smtClean="0">
                <a:solidFill>
                  <a:srgbClr val="000066"/>
                </a:solidFill>
              </a:rPr>
              <a:t>Burnout</a:t>
            </a:r>
          </a:p>
          <a:p>
            <a:pPr marL="342900" indent="-342900">
              <a:buFont typeface="Courier New" panose="02070309020205020404" pitchFamily="49" charset="0"/>
              <a:buChar char="o"/>
            </a:pPr>
            <a:r>
              <a:rPr lang="en-AU" dirty="0" smtClean="0">
                <a:solidFill>
                  <a:srgbClr val="000066"/>
                </a:solidFill>
              </a:rPr>
              <a:t>Physical or emotional exhaustion, especially as a result of long-term stress.</a:t>
            </a:r>
          </a:p>
          <a:p>
            <a:pPr marL="0" indent="0">
              <a:buNone/>
            </a:pPr>
            <a:r>
              <a:rPr lang="en-AU" u="sng" dirty="0" smtClean="0">
                <a:solidFill>
                  <a:srgbClr val="000066"/>
                </a:solidFill>
              </a:rPr>
              <a:t>Vicarious Trauma</a:t>
            </a:r>
          </a:p>
          <a:p>
            <a:pPr marL="342900" indent="-342900">
              <a:buFont typeface="Courier New" panose="02070309020205020404" pitchFamily="49" charset="0"/>
              <a:buChar char="o"/>
            </a:pPr>
            <a:r>
              <a:rPr lang="en-AU" dirty="0" smtClean="0">
                <a:solidFill>
                  <a:srgbClr val="000066"/>
                </a:solidFill>
              </a:rPr>
              <a:t>The transformation or change in a helper’s inner experience as a result of responsibility for an empathic engagement with traumatised clients.</a:t>
            </a:r>
            <a:endParaRPr lang="en-AU" dirty="0">
              <a:solidFill>
                <a:srgbClr val="000066"/>
              </a:solidFill>
            </a:endParaRPr>
          </a:p>
        </p:txBody>
      </p:sp>
    </p:spTree>
    <p:extLst>
      <p:ext uri="{BB962C8B-B14F-4D97-AF65-F5344CB8AC3E}">
        <p14:creationId xmlns:p14="http://schemas.microsoft.com/office/powerpoint/2010/main" val="185496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293813" y="533400"/>
            <a:ext cx="9601200" cy="807368"/>
          </a:xfrm>
        </p:spPr>
        <p:txBody>
          <a:bodyPr anchor="t"/>
          <a:lstStyle/>
          <a:p>
            <a:pPr algn="ctr" eaLnBrk="1" hangingPunct="1"/>
            <a:r>
              <a:rPr lang="en-US" altLang="en-US" dirty="0" smtClean="0">
                <a:solidFill>
                  <a:srgbClr val="002060"/>
                </a:solidFill>
              </a:rPr>
              <a:t>Coping Strategies</a:t>
            </a:r>
          </a:p>
        </p:txBody>
      </p:sp>
      <p:sp>
        <p:nvSpPr>
          <p:cNvPr id="35843" name="Content Placeholder 2"/>
          <p:cNvSpPr>
            <a:spLocks noGrp="1"/>
          </p:cNvSpPr>
          <p:nvPr>
            <p:ph idx="1"/>
          </p:nvPr>
        </p:nvSpPr>
        <p:spPr>
          <a:xfrm>
            <a:off x="1293813" y="1619600"/>
            <a:ext cx="9601200" cy="4495800"/>
          </a:xfrm>
        </p:spPr>
        <p:txBody>
          <a:bodyPr>
            <a:normAutofit/>
          </a:bodyPr>
          <a:lstStyle/>
          <a:p>
            <a:pPr eaLnBrk="1" hangingPunct="1"/>
            <a:r>
              <a:rPr lang="en-US" altLang="en-US" sz="2800" dirty="0" smtClean="0">
                <a:solidFill>
                  <a:srgbClr val="002060"/>
                </a:solidFill>
              </a:rPr>
              <a:t>Remind </a:t>
            </a:r>
            <a:r>
              <a:rPr lang="en-US" altLang="en-US" sz="2800" dirty="0">
                <a:solidFill>
                  <a:srgbClr val="002060"/>
                </a:solidFill>
              </a:rPr>
              <a:t>yourself of the importance and value of humanitarian </a:t>
            </a:r>
            <a:r>
              <a:rPr lang="en-US" altLang="en-US" sz="2800" dirty="0" smtClean="0">
                <a:solidFill>
                  <a:srgbClr val="002060"/>
                </a:solidFill>
              </a:rPr>
              <a:t>work</a:t>
            </a:r>
            <a:endParaRPr lang="en-US" altLang="en-US" sz="2800" dirty="0">
              <a:solidFill>
                <a:srgbClr val="002060"/>
              </a:solidFill>
            </a:endParaRPr>
          </a:p>
          <a:p>
            <a:pPr eaLnBrk="1" hangingPunct="1">
              <a:lnSpc>
                <a:spcPct val="150000"/>
              </a:lnSpc>
            </a:pPr>
            <a:r>
              <a:rPr lang="en-US" altLang="en-US" sz="2800" dirty="0" smtClean="0">
                <a:solidFill>
                  <a:srgbClr val="002060"/>
                </a:solidFill>
              </a:rPr>
              <a:t>Stay </a:t>
            </a:r>
            <a:r>
              <a:rPr lang="en-US" altLang="en-US" sz="2800" dirty="0">
                <a:solidFill>
                  <a:srgbClr val="002060"/>
                </a:solidFill>
              </a:rPr>
              <a:t>connected with family, friends, and </a:t>
            </a:r>
            <a:r>
              <a:rPr lang="en-US" altLang="en-US" sz="2800" dirty="0" smtClean="0">
                <a:solidFill>
                  <a:srgbClr val="002060"/>
                </a:solidFill>
              </a:rPr>
              <a:t>colleagues</a:t>
            </a:r>
            <a:endParaRPr lang="en-US" altLang="en-US" sz="2800" dirty="0">
              <a:solidFill>
                <a:srgbClr val="002060"/>
              </a:solidFill>
            </a:endParaRPr>
          </a:p>
          <a:p>
            <a:pPr eaLnBrk="1" hangingPunct="1"/>
            <a:r>
              <a:rPr lang="en-US" altLang="en-US" sz="2800" dirty="0" smtClean="0">
                <a:solidFill>
                  <a:srgbClr val="002060"/>
                </a:solidFill>
              </a:rPr>
              <a:t>Notice </a:t>
            </a:r>
            <a:r>
              <a:rPr lang="en-US" altLang="en-US" sz="2800" dirty="0">
                <a:solidFill>
                  <a:srgbClr val="002060"/>
                </a:solidFill>
              </a:rPr>
              <a:t>and deliberately pay attention to the “little things” that really aren’t so little – small moments of quiet, the sound of the wind in the trees, or brief connections with </a:t>
            </a:r>
            <a:r>
              <a:rPr lang="en-US" altLang="en-US" sz="2800" dirty="0" smtClean="0">
                <a:solidFill>
                  <a:srgbClr val="002060"/>
                </a:solidFill>
              </a:rPr>
              <a:t>others</a:t>
            </a:r>
            <a:endParaRPr lang="en-US" altLang="en-US" sz="2800" dirty="0">
              <a:solidFill>
                <a:srgbClr val="002060"/>
              </a:solidFill>
            </a:endParaRPr>
          </a:p>
          <a:p>
            <a:pPr eaLnBrk="1" hangingPunct="1"/>
            <a:endParaRPr lang="en-US" altLang="en-US" dirty="0" smtClean="0"/>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121F2E-511E-4A95-B059-0692DC11D359}" type="slidenum">
              <a:rPr lang="en-US" altLang="en-US" sz="1200">
                <a:solidFill>
                  <a:srgbClr val="898989"/>
                </a:solidFill>
              </a:rPr>
              <a:pPr>
                <a:spcBef>
                  <a:spcPct val="0"/>
                </a:spcBef>
                <a:buFontTx/>
                <a:buNone/>
              </a:pPr>
              <a:t>30</a:t>
            </a:fld>
            <a:endParaRPr lang="en-US" altLang="en-US" sz="1200">
              <a:solidFill>
                <a:srgbClr val="898989"/>
              </a:solidFill>
            </a:endParaRPr>
          </a:p>
        </p:txBody>
      </p:sp>
    </p:spTree>
    <p:extLst>
      <p:ext uri="{BB962C8B-B14F-4D97-AF65-F5344CB8AC3E}">
        <p14:creationId xmlns:p14="http://schemas.microsoft.com/office/powerpoint/2010/main" val="28082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93813" y="381000"/>
            <a:ext cx="9601200" cy="743744"/>
          </a:xfrm>
        </p:spPr>
        <p:txBody>
          <a:bodyPr anchor="t"/>
          <a:lstStyle/>
          <a:p>
            <a:pPr algn="ctr" eaLnBrk="1" hangingPunct="1"/>
            <a:r>
              <a:rPr lang="en-US" altLang="en-US" dirty="0" smtClean="0">
                <a:solidFill>
                  <a:srgbClr val="002060"/>
                </a:solidFill>
              </a:rPr>
              <a:t>Coping Strategies</a:t>
            </a:r>
          </a:p>
        </p:txBody>
      </p:sp>
      <p:sp>
        <p:nvSpPr>
          <p:cNvPr id="36867" name="Content Placeholder 2"/>
          <p:cNvSpPr>
            <a:spLocks noGrp="1"/>
          </p:cNvSpPr>
          <p:nvPr>
            <p:ph idx="1"/>
          </p:nvPr>
        </p:nvSpPr>
        <p:spPr>
          <a:xfrm>
            <a:off x="1979613" y="1772816"/>
            <a:ext cx="8229600" cy="5257800"/>
          </a:xfrm>
        </p:spPr>
        <p:txBody>
          <a:bodyPr>
            <a:normAutofit/>
          </a:bodyPr>
          <a:lstStyle/>
          <a:p>
            <a:pPr eaLnBrk="1" hangingPunct="1"/>
            <a:r>
              <a:rPr lang="en-US" altLang="en-US" sz="2800" dirty="0">
                <a:solidFill>
                  <a:srgbClr val="002060"/>
                </a:solidFill>
              </a:rPr>
              <a:t>Mark transitions, celebrate joys, and mourn losses with people you care about through traditions, rituals, or </a:t>
            </a:r>
            <a:r>
              <a:rPr lang="en-US" altLang="en-US" sz="2800" dirty="0" smtClean="0">
                <a:solidFill>
                  <a:srgbClr val="002060"/>
                </a:solidFill>
              </a:rPr>
              <a:t>ceremonies</a:t>
            </a:r>
            <a:endParaRPr lang="en-US" altLang="en-US" sz="2800" dirty="0">
              <a:solidFill>
                <a:srgbClr val="002060"/>
              </a:solidFill>
            </a:endParaRPr>
          </a:p>
          <a:p>
            <a:pPr eaLnBrk="1" hangingPunct="1"/>
            <a:r>
              <a:rPr lang="en-US" altLang="en-US" sz="2800" dirty="0" smtClean="0">
                <a:solidFill>
                  <a:srgbClr val="002060"/>
                </a:solidFill>
              </a:rPr>
              <a:t>Take </a:t>
            </a:r>
            <a:r>
              <a:rPr lang="en-US" altLang="en-US" sz="2800" dirty="0">
                <a:solidFill>
                  <a:srgbClr val="002060"/>
                </a:solidFill>
              </a:rPr>
              <a:t>time to reflect (e.g., by reading, writing, prayer, </a:t>
            </a:r>
            <a:r>
              <a:rPr lang="en-US" altLang="en-US" sz="2800" dirty="0" smtClean="0">
                <a:solidFill>
                  <a:srgbClr val="002060"/>
                </a:solidFill>
              </a:rPr>
              <a:t>time in nature and </a:t>
            </a:r>
            <a:r>
              <a:rPr lang="en-US" altLang="en-US" sz="2800" dirty="0">
                <a:solidFill>
                  <a:srgbClr val="002060"/>
                </a:solidFill>
              </a:rPr>
              <a:t>meditation</a:t>
            </a:r>
            <a:r>
              <a:rPr lang="en-US" altLang="en-US" sz="2800" dirty="0" smtClean="0">
                <a:solidFill>
                  <a:srgbClr val="002060"/>
                </a:solidFill>
              </a:rPr>
              <a:t>)</a:t>
            </a:r>
            <a:endParaRPr lang="en-US" altLang="en-US" sz="2800" dirty="0">
              <a:solidFill>
                <a:srgbClr val="002060"/>
              </a:solidFill>
            </a:endParaRPr>
          </a:p>
          <a:p>
            <a:pPr eaLnBrk="1" hangingPunct="1"/>
            <a:r>
              <a:rPr lang="en-US" altLang="en-US" sz="2800" dirty="0" smtClean="0">
                <a:solidFill>
                  <a:srgbClr val="002060"/>
                </a:solidFill>
              </a:rPr>
              <a:t>Identify </a:t>
            </a:r>
            <a:r>
              <a:rPr lang="en-US" altLang="en-US" sz="2800" dirty="0">
                <a:solidFill>
                  <a:srgbClr val="002060"/>
                </a:solidFill>
              </a:rPr>
              <a:t>and challenge your own cynical </a:t>
            </a:r>
            <a:r>
              <a:rPr lang="en-US" altLang="en-US" sz="2800" dirty="0" smtClean="0">
                <a:solidFill>
                  <a:srgbClr val="002060"/>
                </a:solidFill>
              </a:rPr>
              <a:t>beliefs, and </a:t>
            </a:r>
            <a:endParaRPr lang="en-US" altLang="en-US" sz="2800" dirty="0">
              <a:solidFill>
                <a:srgbClr val="002060"/>
              </a:solidFill>
            </a:endParaRPr>
          </a:p>
          <a:p>
            <a:pPr eaLnBrk="1" hangingPunct="1"/>
            <a:r>
              <a:rPr lang="en-US" altLang="en-US" sz="2800" dirty="0" smtClean="0">
                <a:solidFill>
                  <a:srgbClr val="002060"/>
                </a:solidFill>
              </a:rPr>
              <a:t>Undertake </a:t>
            </a:r>
            <a:r>
              <a:rPr lang="en-US" altLang="en-US" sz="2800" dirty="0">
                <a:solidFill>
                  <a:srgbClr val="002060"/>
                </a:solidFill>
              </a:rPr>
              <a:t>growth-promoting activities (learning, writing in a journal, being </a:t>
            </a:r>
            <a:r>
              <a:rPr lang="en-US" altLang="en-US" sz="2800" dirty="0" smtClean="0">
                <a:solidFill>
                  <a:srgbClr val="002060"/>
                </a:solidFill>
              </a:rPr>
              <a:t>creative).</a:t>
            </a:r>
            <a:endParaRPr lang="en-US" altLang="en-US" sz="2800" dirty="0">
              <a:solidFill>
                <a:srgbClr val="002060"/>
              </a:solidFill>
            </a:endParaRP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7CCAA5-D4C1-4329-A004-8A6BC993F4DD}" type="slidenum">
              <a:rPr lang="en-US" altLang="en-US" sz="1200">
                <a:solidFill>
                  <a:srgbClr val="898989"/>
                </a:solidFill>
              </a:rPr>
              <a:pPr>
                <a:spcBef>
                  <a:spcPct val="0"/>
                </a:spcBef>
                <a:buFontTx/>
                <a:buNone/>
              </a:pPr>
              <a:t>31</a:t>
            </a:fld>
            <a:endParaRPr lang="en-US" altLang="en-US" sz="1200">
              <a:solidFill>
                <a:srgbClr val="898989"/>
              </a:solidFill>
            </a:endParaRPr>
          </a:p>
        </p:txBody>
      </p:sp>
    </p:spTree>
    <p:extLst>
      <p:ext uri="{BB962C8B-B14F-4D97-AF65-F5344CB8AC3E}">
        <p14:creationId xmlns:p14="http://schemas.microsoft.com/office/powerpoint/2010/main" val="15338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01" y="332656"/>
            <a:ext cx="6816823" cy="1143000"/>
          </a:xfrm>
        </p:spPr>
        <p:txBody>
          <a:bodyPr anchor="t"/>
          <a:lstStyle/>
          <a:p>
            <a:pPr algn="ctr"/>
            <a:r>
              <a:rPr lang="en-AU" dirty="0" smtClean="0"/>
              <a:t>Managing Vicarious Trauma when supporting others</a:t>
            </a:r>
            <a:endParaRPr lang="en-AU" dirty="0"/>
          </a:p>
        </p:txBody>
      </p:sp>
      <p:sp>
        <p:nvSpPr>
          <p:cNvPr id="3" name="Content Placeholder 2"/>
          <p:cNvSpPr>
            <a:spLocks noGrp="1"/>
          </p:cNvSpPr>
          <p:nvPr>
            <p:ph idx="1"/>
          </p:nvPr>
        </p:nvSpPr>
        <p:spPr/>
        <p:txBody>
          <a:bodyPr>
            <a:normAutofit/>
          </a:bodyPr>
          <a:lstStyle/>
          <a:p>
            <a:pPr>
              <a:buFont typeface="Courier New" panose="02070309020205020404" pitchFamily="49" charset="0"/>
              <a:buChar char="o"/>
            </a:pPr>
            <a:r>
              <a:rPr lang="en-AU" dirty="0" smtClean="0"/>
              <a:t>Working with people who are experiencing adversity, crises or who are struggling with substance abuse or mental illness is a high-intensity profession</a:t>
            </a:r>
          </a:p>
          <a:p>
            <a:pPr>
              <a:buFont typeface="Courier New" panose="02070309020205020404" pitchFamily="49" charset="0"/>
              <a:buChar char="o"/>
            </a:pPr>
            <a:r>
              <a:rPr lang="en-AU" dirty="0" smtClean="0"/>
              <a:t>We may empathise with our clients - therefore, feelings of helplessness, anger, and fear are common</a:t>
            </a:r>
          </a:p>
          <a:p>
            <a:pPr>
              <a:buFont typeface="Courier New" panose="02070309020205020404" pitchFamily="49" charset="0"/>
              <a:buChar char="o"/>
            </a:pPr>
            <a:r>
              <a:rPr lang="en-AU" dirty="0" smtClean="0"/>
              <a:t>Workers who are parents or who have histories of childhood trauma, might be at particular risk for experiencing these reactions </a:t>
            </a:r>
          </a:p>
          <a:p>
            <a:pPr>
              <a:buFont typeface="Courier New" panose="02070309020205020404" pitchFamily="49" charset="0"/>
              <a:buChar char="o"/>
            </a:pPr>
            <a:r>
              <a:rPr lang="en-AU" dirty="0" smtClean="0"/>
              <a:t>The workplace has a responsibility for the safety and well-being of workers.  Ensuring quality practice-supervision and appropriate workloads is essential to a trauma informed work place</a:t>
            </a:r>
            <a:endParaRPr lang="en-AU" dirty="0"/>
          </a:p>
        </p:txBody>
      </p:sp>
    </p:spTree>
    <p:extLst>
      <p:ext uri="{BB962C8B-B14F-4D97-AF65-F5344CB8AC3E}">
        <p14:creationId xmlns:p14="http://schemas.microsoft.com/office/powerpoint/2010/main" val="246238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692696"/>
            <a:ext cx="9601200" cy="743744"/>
          </a:xfrm>
        </p:spPr>
        <p:txBody>
          <a:bodyPr anchor="t"/>
          <a:lstStyle/>
          <a:p>
            <a:pPr algn="ctr"/>
            <a:r>
              <a:rPr lang="en-AU" dirty="0" smtClean="0"/>
              <a:t>Empathy</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a:t>“…After all, it’s our gift for empathy that draws us to our work. And yet, empathy at full throttle–felt and projected 100 percent with our bodies, hearts, and minds–has its risks. Without some sense of separation, our capacity to help clients erodes. Keeping something in reserve doesn’t make us heartless or cold. Far from it: the most heartfelt and healing work we do is when we’re in complete possession of ourselves, and can bring to our clients a full measure of thoughtful, problem-solving compassion.” </a:t>
            </a:r>
            <a:endParaRPr lang="en-AU" dirty="0" smtClean="0"/>
          </a:p>
          <a:p>
            <a:pPr marL="0" indent="0">
              <a:buNone/>
            </a:pPr>
            <a:r>
              <a:rPr lang="en-AU" sz="1800" i="1" dirty="0" smtClean="0"/>
              <a:t>(</a:t>
            </a:r>
            <a:r>
              <a:rPr lang="en-AU" sz="1800" i="1" dirty="0"/>
              <a:t>Understanding the Dangers of Empathy, </a:t>
            </a:r>
            <a:r>
              <a:rPr lang="en-AU" sz="1800" dirty="0"/>
              <a:t>Babette Rothschild)</a:t>
            </a:r>
            <a:endParaRPr lang="en-AU" dirty="0"/>
          </a:p>
          <a:p>
            <a:pPr marL="0" indent="0">
              <a:buNone/>
            </a:pPr>
            <a:r>
              <a:rPr lang="en-AU" dirty="0" smtClean="0"/>
              <a:t>Two </a:t>
            </a:r>
            <a:r>
              <a:rPr lang="en-AU" dirty="0"/>
              <a:t>articles by Babette Rothschild that may be useful reading:</a:t>
            </a:r>
          </a:p>
          <a:p>
            <a:r>
              <a:rPr lang="en-AU" i="1" dirty="0"/>
              <a:t>Mirror </a:t>
            </a:r>
            <a:r>
              <a:rPr lang="en-AU" i="1" dirty="0" err="1"/>
              <a:t>Mirror</a:t>
            </a:r>
            <a:r>
              <a:rPr lang="en-AU" i="1" dirty="0"/>
              <a:t>: Our brains are hardwired for empathy</a:t>
            </a:r>
          </a:p>
          <a:p>
            <a:r>
              <a:rPr lang="en-AU" i="1" dirty="0"/>
              <a:t>Understanding the Dangers of Empathy</a:t>
            </a:r>
          </a:p>
          <a:p>
            <a:endParaRPr lang="en-AU" dirty="0"/>
          </a:p>
        </p:txBody>
      </p:sp>
    </p:spTree>
    <p:extLst>
      <p:ext uri="{BB962C8B-B14F-4D97-AF65-F5344CB8AC3E}">
        <p14:creationId xmlns:p14="http://schemas.microsoft.com/office/powerpoint/2010/main" val="231486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537" y="548680"/>
            <a:ext cx="5542548" cy="59384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55" y="548680"/>
            <a:ext cx="5270367" cy="593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0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828" y="1454069"/>
            <a:ext cx="5112568" cy="4081117"/>
          </a:xfrm>
          <a:prstGeom prst="rect">
            <a:avLst/>
          </a:prstGeom>
          <a:noFill/>
        </p:spPr>
        <p:txBody>
          <a:bodyPr wrap="square" rtlCol="0">
            <a:spAutoFit/>
          </a:bodyPr>
          <a:lstStyle/>
          <a:p>
            <a:pPr>
              <a:lnSpc>
                <a:spcPct val="90000"/>
              </a:lnSpc>
            </a:pPr>
            <a:r>
              <a:rPr lang="en-AU" sz="4800" dirty="0" smtClean="0"/>
              <a:t>The work you do is hard.</a:t>
            </a:r>
          </a:p>
          <a:p>
            <a:pPr>
              <a:lnSpc>
                <a:spcPct val="90000"/>
              </a:lnSpc>
            </a:pPr>
            <a:endParaRPr lang="en-AU" sz="4800" dirty="0" smtClean="0"/>
          </a:p>
          <a:p>
            <a:pPr>
              <a:lnSpc>
                <a:spcPct val="90000"/>
              </a:lnSpc>
            </a:pPr>
            <a:r>
              <a:rPr lang="en-AU" sz="4800" dirty="0" smtClean="0"/>
              <a:t>Remember to take care of yourself.</a:t>
            </a:r>
            <a:endParaRPr lang="en-AU" sz="4800" dirty="0"/>
          </a:p>
        </p:txBody>
      </p:sp>
      <p:pic>
        <p:nvPicPr>
          <p:cNvPr id="2052" name="Picture 4" descr="C:\Users\junew\AppData\Local\Microsoft\Windows\Temporary Internet Files\Content.IE5\QYBR986N\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751" y="404664"/>
            <a:ext cx="6179928" cy="6179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Users\junew\AppData\Local\Microsoft\Windows\Temporary Internet Files\Content.IE5\QYBR986N\Compassio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260" y="137986"/>
            <a:ext cx="9505056" cy="669355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77988" y="548680"/>
            <a:ext cx="7704856" cy="590931"/>
          </a:xfrm>
          <a:prstGeom prst="rect">
            <a:avLst/>
          </a:prstGeom>
          <a:noFill/>
        </p:spPr>
        <p:txBody>
          <a:bodyPr wrap="square" rtlCol="0">
            <a:spAutoFit/>
          </a:bodyPr>
          <a:lstStyle/>
          <a:p>
            <a:pPr algn="ctr">
              <a:lnSpc>
                <a:spcPct val="90000"/>
              </a:lnSpc>
            </a:pPr>
            <a:r>
              <a:rPr lang="en-AU" sz="3600" b="1" dirty="0" smtClean="0"/>
              <a:t>Thank You</a:t>
            </a:r>
            <a:endParaRPr lang="en-AU" sz="3600" b="1" dirty="0"/>
          </a:p>
        </p:txBody>
      </p:sp>
    </p:spTree>
    <p:extLst>
      <p:ext uri="{BB962C8B-B14F-4D97-AF65-F5344CB8AC3E}">
        <p14:creationId xmlns:p14="http://schemas.microsoft.com/office/powerpoint/2010/main" val="265936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9996" y="1916832"/>
            <a:ext cx="7776864" cy="2308324"/>
          </a:xfrm>
          <a:prstGeom prst="rect">
            <a:avLst/>
          </a:prstGeom>
        </p:spPr>
        <p:txBody>
          <a:bodyPr wrap="square">
            <a:spAutoFit/>
          </a:bodyPr>
          <a:lstStyle/>
          <a:p>
            <a:pPr marL="342900" indent="-342900">
              <a:buFont typeface="Courier New" panose="02070309020205020404" pitchFamily="49" charset="0"/>
              <a:buChar char="o"/>
            </a:pPr>
            <a:r>
              <a:rPr lang="en-AU" i="1" dirty="0">
                <a:ln w="0"/>
                <a:solidFill>
                  <a:schemeClr val="tx2"/>
                </a:solidFill>
                <a:effectLst>
                  <a:outerShdw blurRad="38100" dist="19050" dir="2700000" algn="tl" rotWithShape="0">
                    <a:schemeClr val="dk1">
                      <a:alpha val="40000"/>
                    </a:schemeClr>
                  </a:outerShdw>
                </a:effectLst>
              </a:rPr>
              <a:t>Burnout</a:t>
            </a:r>
            <a:r>
              <a:rPr lang="en-AU" dirty="0">
                <a:ln w="0"/>
                <a:solidFill>
                  <a:schemeClr val="tx2"/>
                </a:solidFill>
                <a:effectLst>
                  <a:outerShdw blurRad="38100" dist="19050" dir="2700000" algn="tl" rotWithShape="0">
                    <a:schemeClr val="dk1">
                      <a:alpha val="40000"/>
                    </a:schemeClr>
                  </a:outerShdw>
                </a:effectLst>
              </a:rPr>
              <a:t> is defined as, “A breakdown of the psychological </a:t>
            </a:r>
            <a:r>
              <a:rPr lang="en-AU" dirty="0" smtClean="0">
                <a:ln w="0"/>
                <a:solidFill>
                  <a:schemeClr val="tx2"/>
                </a:solidFill>
                <a:effectLst>
                  <a:outerShdw blurRad="38100" dist="19050" dir="2700000" algn="tl" rotWithShape="0">
                    <a:schemeClr val="dk1">
                      <a:alpha val="40000"/>
                    </a:schemeClr>
                  </a:outerShdw>
                </a:effectLst>
              </a:rPr>
              <a:t>defences </a:t>
            </a:r>
            <a:r>
              <a:rPr lang="en-AU" dirty="0">
                <a:ln w="0"/>
                <a:solidFill>
                  <a:schemeClr val="tx2"/>
                </a:solidFill>
                <a:effectLst>
                  <a:outerShdw blurRad="38100" dist="19050" dir="2700000" algn="tl" rotWithShape="0">
                    <a:schemeClr val="dk1">
                      <a:alpha val="40000"/>
                    </a:schemeClr>
                  </a:outerShdw>
                </a:effectLst>
              </a:rPr>
              <a:t>that a worker uses to cope with intense job related stress.” It is a syndrome in which workers feel emotionally exhausted or fatigued, withdraw emotionally from their clients, and perceive a diminution of their achievement or accomplishments</a:t>
            </a:r>
            <a:r>
              <a:rPr lang="en-AU" dirty="0" smtClean="0">
                <a:ln w="0"/>
                <a:solidFill>
                  <a:schemeClr val="tx2"/>
                </a:solidFill>
                <a:effectLst>
                  <a:outerShdw blurRad="38100" dist="19050" dir="2700000" algn="tl" rotWithShape="0">
                    <a:schemeClr val="dk1">
                      <a:alpha val="40000"/>
                    </a:schemeClr>
                  </a:outerShdw>
                </a:effectLst>
              </a:rPr>
              <a:t>.</a:t>
            </a:r>
            <a:endParaRPr lang="en-AU" dirty="0">
              <a:ln w="0"/>
              <a:solidFill>
                <a:schemeClr val="tx2"/>
              </a:solidFill>
              <a:effectLst>
                <a:outerShdw blurRad="38100" dist="19050" dir="2700000" algn="tl" rotWithShape="0">
                  <a:schemeClr val="dk1">
                    <a:alpha val="40000"/>
                  </a:schemeClr>
                </a:outerShdw>
              </a:effectLst>
            </a:endParaRPr>
          </a:p>
          <a:p>
            <a:pPr marL="342900" indent="-342900">
              <a:buFont typeface="Courier New" panose="02070309020205020404" pitchFamily="49" charset="0"/>
              <a:buChar char="o"/>
            </a:pPr>
            <a:r>
              <a:rPr lang="en-AU" dirty="0">
                <a:ln w="0"/>
                <a:solidFill>
                  <a:schemeClr val="tx2"/>
                </a:solidFill>
                <a:effectLst>
                  <a:outerShdw blurRad="38100" dist="19050" dir="2700000" algn="tl" rotWithShape="0">
                    <a:schemeClr val="dk1">
                      <a:alpha val="40000"/>
                    </a:schemeClr>
                  </a:outerShdw>
                </a:effectLst>
              </a:rPr>
              <a:t>A prolonged response to chronic emotional and interpersonal stressors on the job, determined by the dimensions of exhaustion, cynicism, and inefficacy. </a:t>
            </a:r>
            <a:r>
              <a:rPr lang="en-AU" sz="1400" dirty="0">
                <a:ln w="0"/>
                <a:solidFill>
                  <a:schemeClr val="tx2"/>
                </a:solidFill>
                <a:effectLst>
                  <a:outerShdw blurRad="38100" dist="19050" dir="2700000" algn="tl" rotWithShape="0">
                    <a:schemeClr val="dk1">
                      <a:alpha val="40000"/>
                    </a:schemeClr>
                  </a:outerShdw>
                </a:effectLst>
              </a:rPr>
              <a:t>(</a:t>
            </a:r>
            <a:r>
              <a:rPr lang="en-AU" sz="1400" dirty="0" err="1">
                <a:ln w="0"/>
                <a:solidFill>
                  <a:schemeClr val="tx2"/>
                </a:solidFill>
                <a:effectLst>
                  <a:outerShdw blurRad="38100" dist="19050" dir="2700000" algn="tl" rotWithShape="0">
                    <a:schemeClr val="dk1">
                      <a:alpha val="40000"/>
                    </a:schemeClr>
                  </a:outerShdw>
                </a:effectLst>
              </a:rPr>
              <a:t>Maslach</a:t>
            </a:r>
            <a:r>
              <a:rPr lang="en-AU" sz="1400" dirty="0">
                <a:ln w="0"/>
                <a:solidFill>
                  <a:schemeClr val="tx2"/>
                </a:solidFill>
                <a:effectLst>
                  <a:outerShdw blurRad="38100" dist="19050" dir="2700000" algn="tl" rotWithShape="0">
                    <a:schemeClr val="dk1">
                      <a:alpha val="40000"/>
                    </a:schemeClr>
                  </a:outerShdw>
                </a:effectLst>
              </a:rPr>
              <a:t>, </a:t>
            </a:r>
            <a:r>
              <a:rPr lang="en-AU" sz="1400" dirty="0" err="1">
                <a:ln w="0"/>
                <a:solidFill>
                  <a:schemeClr val="tx2"/>
                </a:solidFill>
                <a:effectLst>
                  <a:outerShdw blurRad="38100" dist="19050" dir="2700000" algn="tl" rotWithShape="0">
                    <a:schemeClr val="dk1">
                      <a:alpha val="40000"/>
                    </a:schemeClr>
                  </a:outerShdw>
                </a:effectLst>
              </a:rPr>
              <a:t>Schaufeli</a:t>
            </a:r>
            <a:r>
              <a:rPr lang="en-AU" sz="1400" dirty="0">
                <a:ln w="0"/>
                <a:solidFill>
                  <a:schemeClr val="tx2"/>
                </a:solidFill>
                <a:effectLst>
                  <a:outerShdw blurRad="38100" dist="19050" dir="2700000" algn="tl" rotWithShape="0">
                    <a:schemeClr val="dk1">
                      <a:alpha val="40000"/>
                    </a:schemeClr>
                  </a:outerShdw>
                </a:effectLst>
              </a:rPr>
              <a:t>, &amp; Leiter, 2001)</a:t>
            </a:r>
          </a:p>
        </p:txBody>
      </p:sp>
    </p:spTree>
    <p:extLst>
      <p:ext uri="{BB962C8B-B14F-4D97-AF65-F5344CB8AC3E}">
        <p14:creationId xmlns:p14="http://schemas.microsoft.com/office/powerpoint/2010/main" val="83266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32656"/>
            <a:ext cx="9601200" cy="810344"/>
          </a:xfrm>
        </p:spPr>
        <p:txBody>
          <a:bodyPr/>
          <a:lstStyle/>
          <a:p>
            <a:pPr algn="ctr"/>
            <a:r>
              <a:rPr lang="en-AU" dirty="0" smtClean="0"/>
              <a:t>There is Hope</a:t>
            </a:r>
            <a:endParaRPr lang="en-AU" dirty="0"/>
          </a:p>
        </p:txBody>
      </p:sp>
      <p:sp>
        <p:nvSpPr>
          <p:cNvPr id="3" name="Content Placeholder 2"/>
          <p:cNvSpPr>
            <a:spLocks noGrp="1"/>
          </p:cNvSpPr>
          <p:nvPr>
            <p:ph idx="1"/>
          </p:nvPr>
        </p:nvSpPr>
        <p:spPr>
          <a:xfrm>
            <a:off x="1701924" y="1772816"/>
            <a:ext cx="9601200" cy="4920952"/>
          </a:xfrm>
        </p:spPr>
        <p:txBody>
          <a:bodyPr>
            <a:normAutofit/>
          </a:bodyPr>
          <a:lstStyle/>
          <a:p>
            <a:pPr marL="0" indent="0">
              <a:buNone/>
            </a:pPr>
            <a:r>
              <a:rPr lang="en-AU" sz="3600" dirty="0" smtClean="0"/>
              <a:t>Vicarious Trauma, Compassion </a:t>
            </a:r>
            <a:r>
              <a:rPr lang="en-AU" sz="3600" dirty="0"/>
              <a:t>F</a:t>
            </a:r>
            <a:r>
              <a:rPr lang="en-AU" sz="3600" dirty="0" smtClean="0"/>
              <a:t>atigue and Burnout can be resolved successfully with self-care practices and professional support. </a:t>
            </a:r>
            <a:r>
              <a:rPr lang="en-AU" sz="1600" dirty="0" smtClean="0"/>
              <a:t>Centre for Excellence in Therapeutic Care</a:t>
            </a:r>
          </a:p>
          <a:p>
            <a:pPr marL="0" indent="0">
              <a:buNone/>
            </a:pPr>
            <a:endParaRPr lang="en-AU" sz="1600" dirty="0"/>
          </a:p>
          <a:p>
            <a:pPr marL="0" indent="0">
              <a:buNone/>
            </a:pPr>
            <a:r>
              <a:rPr lang="en-AU" sz="3600" dirty="0" smtClean="0"/>
              <a:t>What to look out for  …… </a:t>
            </a:r>
          </a:p>
          <a:p>
            <a:pPr marL="0" indent="0">
              <a:buNone/>
            </a:pPr>
            <a:endParaRPr lang="en-AU" sz="1600" dirty="0"/>
          </a:p>
          <a:p>
            <a:pPr marL="0" indent="0">
              <a:buNone/>
            </a:pPr>
            <a:endParaRPr lang="en-AU" sz="1600" dirty="0"/>
          </a:p>
        </p:txBody>
      </p:sp>
      <p:pic>
        <p:nvPicPr>
          <p:cNvPr id="5" name="Picture 4"/>
          <p:cNvPicPr>
            <a:picLocks noChangeAspect="1"/>
          </p:cNvPicPr>
          <p:nvPr/>
        </p:nvPicPr>
        <p:blipFill>
          <a:blip r:embed="rId2"/>
          <a:stretch>
            <a:fillRect/>
          </a:stretch>
        </p:blipFill>
        <p:spPr>
          <a:xfrm>
            <a:off x="7894612" y="4077072"/>
            <a:ext cx="3000401" cy="2143125"/>
          </a:xfrm>
          <a:prstGeom prst="rect">
            <a:avLst/>
          </a:prstGeom>
        </p:spPr>
      </p:pic>
    </p:spTree>
    <p:extLst>
      <p:ext uri="{BB962C8B-B14F-4D97-AF65-F5344CB8AC3E}">
        <p14:creationId xmlns:p14="http://schemas.microsoft.com/office/powerpoint/2010/main" val="373832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09836" y="845150"/>
            <a:ext cx="10153128" cy="15121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TextBox 5"/>
          <p:cNvSpPr txBox="1"/>
          <p:nvPr/>
        </p:nvSpPr>
        <p:spPr>
          <a:xfrm>
            <a:off x="947705" y="1213297"/>
            <a:ext cx="10153128" cy="776383"/>
          </a:xfrm>
          <a:prstGeom prst="roundRect">
            <a:avLst/>
          </a:prstGeom>
          <a:noFill/>
        </p:spPr>
        <p:txBody>
          <a:bodyPr wrap="square" rtlCol="0">
            <a:spAutoFit/>
          </a:bodyPr>
          <a:lstStyle/>
          <a:p>
            <a:pPr algn="ctr">
              <a:lnSpc>
                <a:spcPct val="90000"/>
              </a:lnSpc>
            </a:pPr>
            <a:r>
              <a:rPr lang="en-AU" sz="4400" dirty="0" smtClean="0"/>
              <a:t>Professional Quality of Life</a:t>
            </a:r>
            <a:endParaRPr lang="en-AU" sz="4400" dirty="0"/>
          </a:p>
        </p:txBody>
      </p:sp>
      <p:sp>
        <p:nvSpPr>
          <p:cNvPr id="7" name="Rounded Rectangle 6"/>
          <p:cNvSpPr/>
          <p:nvPr/>
        </p:nvSpPr>
        <p:spPr>
          <a:xfrm>
            <a:off x="927070" y="4077072"/>
            <a:ext cx="4231238" cy="2088232"/>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2400"/>
          </a:p>
        </p:txBody>
      </p:sp>
      <p:sp>
        <p:nvSpPr>
          <p:cNvPr id="8" name="TextBox 7"/>
          <p:cNvSpPr txBox="1"/>
          <p:nvPr/>
        </p:nvSpPr>
        <p:spPr>
          <a:xfrm>
            <a:off x="927070" y="4576423"/>
            <a:ext cx="4231238" cy="1089529"/>
          </a:xfrm>
          <a:prstGeom prst="rect">
            <a:avLst/>
          </a:prstGeom>
          <a:noFill/>
        </p:spPr>
        <p:txBody>
          <a:bodyPr wrap="square" rtlCol="0">
            <a:spAutoFit/>
          </a:bodyPr>
          <a:lstStyle/>
          <a:p>
            <a:pPr algn="ctr">
              <a:lnSpc>
                <a:spcPct val="90000"/>
              </a:lnSpc>
            </a:pPr>
            <a:r>
              <a:rPr lang="en-AU" sz="3600" dirty="0" smtClean="0"/>
              <a:t>Compassion Satisfaction</a:t>
            </a:r>
            <a:endParaRPr lang="en-AU" sz="3600" dirty="0"/>
          </a:p>
        </p:txBody>
      </p:sp>
      <p:sp>
        <p:nvSpPr>
          <p:cNvPr id="9" name="Rounded Rectangle 8"/>
          <p:cNvSpPr/>
          <p:nvPr/>
        </p:nvSpPr>
        <p:spPr>
          <a:xfrm>
            <a:off x="6742484" y="4077072"/>
            <a:ext cx="4032448" cy="2088232"/>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AU" sz="2400">
              <a:noFill/>
            </a:endParaRPr>
          </a:p>
        </p:txBody>
      </p:sp>
      <p:sp>
        <p:nvSpPr>
          <p:cNvPr id="11" name="TextBox 10"/>
          <p:cNvSpPr txBox="1"/>
          <p:nvPr/>
        </p:nvSpPr>
        <p:spPr>
          <a:xfrm>
            <a:off x="6851854" y="4576422"/>
            <a:ext cx="3888432" cy="1089529"/>
          </a:xfrm>
          <a:prstGeom prst="rect">
            <a:avLst/>
          </a:prstGeom>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90000"/>
              </a:lnSpc>
            </a:pPr>
            <a:r>
              <a:rPr lang="en-AU" sz="3600" dirty="0" smtClean="0"/>
              <a:t>Compassion Fatigue</a:t>
            </a:r>
            <a:endParaRPr lang="en-AU" sz="3600" dirty="0"/>
          </a:p>
        </p:txBody>
      </p:sp>
      <p:cxnSp>
        <p:nvCxnSpPr>
          <p:cNvPr id="13" name="Straight Connector 12"/>
          <p:cNvCxnSpPr>
            <a:stCxn id="5" idx="2"/>
          </p:cNvCxnSpPr>
          <p:nvPr/>
        </p:nvCxnSpPr>
        <p:spPr>
          <a:xfrm>
            <a:off x="5986400" y="2357318"/>
            <a:ext cx="0" cy="71164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9" idx="0"/>
          </p:cNvCxnSpPr>
          <p:nvPr/>
        </p:nvCxnSpPr>
        <p:spPr>
          <a:xfrm>
            <a:off x="8758708" y="3068960"/>
            <a:ext cx="0" cy="10081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042690" y="3068960"/>
            <a:ext cx="571601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7" idx="0"/>
          </p:cNvCxnSpPr>
          <p:nvPr/>
        </p:nvCxnSpPr>
        <p:spPr>
          <a:xfrm>
            <a:off x="3042689" y="3068960"/>
            <a:ext cx="0" cy="1008112"/>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97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932" y="908720"/>
            <a:ext cx="9601200" cy="1143000"/>
          </a:xfrm>
        </p:spPr>
        <p:txBody>
          <a:bodyPr anchor="t">
            <a:normAutofit/>
          </a:bodyPr>
          <a:lstStyle/>
          <a:p>
            <a:pPr algn="ctr"/>
            <a:r>
              <a:rPr lang="en-AU" sz="4000" dirty="0" smtClean="0">
                <a:solidFill>
                  <a:srgbClr val="000066"/>
                </a:solidFill>
              </a:rPr>
              <a:t>Compassion Satisfaction</a:t>
            </a:r>
            <a:endParaRPr lang="en-AU" sz="4000" dirty="0">
              <a:solidFill>
                <a:srgbClr val="000066"/>
              </a:solidFill>
            </a:endParaRPr>
          </a:p>
        </p:txBody>
      </p:sp>
      <p:sp>
        <p:nvSpPr>
          <p:cNvPr id="3" name="Content Placeholder 2"/>
          <p:cNvSpPr>
            <a:spLocks noGrp="1"/>
          </p:cNvSpPr>
          <p:nvPr>
            <p:ph idx="1"/>
          </p:nvPr>
        </p:nvSpPr>
        <p:spPr>
          <a:xfrm>
            <a:off x="1773932" y="2368262"/>
            <a:ext cx="9601200" cy="4495800"/>
          </a:xfrm>
        </p:spPr>
        <p:txBody>
          <a:bodyPr>
            <a:normAutofit/>
          </a:bodyPr>
          <a:lstStyle/>
          <a:p>
            <a:pPr marL="342900" indent="-342900"/>
            <a:r>
              <a:rPr lang="en-AU" sz="3200" dirty="0" smtClean="0">
                <a:solidFill>
                  <a:srgbClr val="000066"/>
                </a:solidFill>
              </a:rPr>
              <a:t>Compassion </a:t>
            </a:r>
            <a:r>
              <a:rPr lang="en-AU" sz="3200" dirty="0">
                <a:solidFill>
                  <a:srgbClr val="000066"/>
                </a:solidFill>
              </a:rPr>
              <a:t>satisfaction is the pleasure you derive from doing your </a:t>
            </a:r>
            <a:r>
              <a:rPr lang="en-AU" sz="3200" dirty="0" smtClean="0">
                <a:solidFill>
                  <a:srgbClr val="000066"/>
                </a:solidFill>
              </a:rPr>
              <a:t>work</a:t>
            </a:r>
            <a:endParaRPr lang="en-AU" sz="3200" dirty="0">
              <a:solidFill>
                <a:srgbClr val="000066"/>
              </a:solidFill>
            </a:endParaRPr>
          </a:p>
          <a:p>
            <a:pPr marL="342900" indent="-342900"/>
            <a:r>
              <a:rPr lang="en-AU" sz="3200" dirty="0">
                <a:solidFill>
                  <a:srgbClr val="000066"/>
                </a:solidFill>
              </a:rPr>
              <a:t>Y</a:t>
            </a:r>
            <a:r>
              <a:rPr lang="en-AU" sz="3200" dirty="0" smtClean="0">
                <a:solidFill>
                  <a:srgbClr val="000066"/>
                </a:solidFill>
              </a:rPr>
              <a:t>ou </a:t>
            </a:r>
            <a:r>
              <a:rPr lang="en-AU" sz="3200" dirty="0">
                <a:solidFill>
                  <a:srgbClr val="000066"/>
                </a:solidFill>
              </a:rPr>
              <a:t>may feel it is a pleasure to help others through your </a:t>
            </a:r>
            <a:r>
              <a:rPr lang="en-AU" sz="3200" dirty="0" smtClean="0">
                <a:solidFill>
                  <a:srgbClr val="000066"/>
                </a:solidFill>
              </a:rPr>
              <a:t>work</a:t>
            </a:r>
          </a:p>
          <a:p>
            <a:pPr marL="342900" indent="-342900"/>
            <a:r>
              <a:rPr lang="en-AU" sz="3200" dirty="0" smtClean="0">
                <a:solidFill>
                  <a:srgbClr val="000066"/>
                </a:solidFill>
              </a:rPr>
              <a:t>You </a:t>
            </a:r>
            <a:r>
              <a:rPr lang="en-AU" sz="3200" dirty="0">
                <a:solidFill>
                  <a:srgbClr val="000066"/>
                </a:solidFill>
              </a:rPr>
              <a:t>may feel positively about your colleagues and your ability to contribute to your </a:t>
            </a:r>
            <a:r>
              <a:rPr lang="en-AU" sz="3200" dirty="0" smtClean="0">
                <a:solidFill>
                  <a:srgbClr val="000066"/>
                </a:solidFill>
              </a:rPr>
              <a:t>organisation</a:t>
            </a:r>
            <a:endParaRPr lang="en-AU" sz="3200" dirty="0">
              <a:solidFill>
                <a:srgbClr val="000066"/>
              </a:solidFill>
            </a:endParaRPr>
          </a:p>
        </p:txBody>
      </p:sp>
    </p:spTree>
    <p:extLst>
      <p:ext uri="{BB962C8B-B14F-4D97-AF65-F5344CB8AC3E}">
        <p14:creationId xmlns:p14="http://schemas.microsoft.com/office/powerpoint/2010/main" val="361394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AU" sz="4400" dirty="0" smtClean="0">
                <a:solidFill>
                  <a:srgbClr val="000066"/>
                </a:solidFill>
              </a:rPr>
              <a:t>Compassion Satisfaction</a:t>
            </a:r>
            <a:endParaRPr lang="en-AU" sz="4400" dirty="0">
              <a:solidFill>
                <a:srgbClr val="000066"/>
              </a:solidFill>
            </a:endParaRPr>
          </a:p>
        </p:txBody>
      </p:sp>
      <p:sp>
        <p:nvSpPr>
          <p:cNvPr id="5" name="Content Placeholder 4"/>
          <p:cNvSpPr>
            <a:spLocks noGrp="1"/>
          </p:cNvSpPr>
          <p:nvPr>
            <p:ph idx="1"/>
          </p:nvPr>
        </p:nvSpPr>
        <p:spPr/>
        <p:txBody>
          <a:bodyPr/>
          <a:lstStyle/>
          <a:p>
            <a:pPr marL="0" indent="0">
              <a:buNone/>
            </a:pPr>
            <a:r>
              <a:rPr lang="en-AU" dirty="0" smtClean="0"/>
              <a:t>.</a:t>
            </a:r>
            <a:endParaRPr lang="en-AU" dirty="0"/>
          </a:p>
        </p:txBody>
      </p:sp>
      <p:pic>
        <p:nvPicPr>
          <p:cNvPr id="5125" name="Picture 5" descr="C:\Users\junew\AppData\Local\Microsoft\Windows\Temporary Internet Files\Content.IE5\LWZUX1U0\caregiv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7629" y="1706310"/>
            <a:ext cx="6193568" cy="44658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37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305" y="504385"/>
            <a:ext cx="9601200" cy="1143000"/>
          </a:xfrm>
        </p:spPr>
        <p:txBody>
          <a:bodyPr anchor="t"/>
          <a:lstStyle/>
          <a:p>
            <a:pPr algn="ctr"/>
            <a:r>
              <a:rPr lang="en-AU" dirty="0" smtClean="0">
                <a:solidFill>
                  <a:srgbClr val="000066"/>
                </a:solidFill>
              </a:rPr>
              <a:t>What is Compassion Fatigue?</a:t>
            </a:r>
            <a:endParaRPr lang="en-AU" dirty="0">
              <a:solidFill>
                <a:srgbClr val="000066"/>
              </a:solidFill>
            </a:endParaRPr>
          </a:p>
        </p:txBody>
      </p:sp>
      <p:pic>
        <p:nvPicPr>
          <p:cNvPr id="4" name="Picture 2" descr="Image result for images of people suffering from burnout"/>
          <p:cNvPicPr>
            <a:picLocks noGrp="1" noChangeAspect="1" noChangeArrowheads="1"/>
          </p:cNvPicPr>
          <p:nvPr>
            <p:ph idx="1"/>
          </p:nvPr>
        </p:nvPicPr>
        <p:blipFill>
          <a:blip r:embed="rId2">
            <a:clrChange>
              <a:clrFrom>
                <a:srgbClr val="A4C4C3"/>
              </a:clrFrom>
              <a:clrTo>
                <a:srgbClr val="A4C4C3">
                  <a:alpha val="0"/>
                </a:srgbClr>
              </a:clrTo>
            </a:clrChange>
            <a:extLst>
              <a:ext uri="{28A0092B-C50C-407E-A947-70E740481C1C}">
                <a14:useLocalDpi xmlns:a14="http://schemas.microsoft.com/office/drawing/2010/main" val="0"/>
              </a:ext>
            </a:extLst>
          </a:blip>
          <a:srcRect/>
          <a:stretch>
            <a:fillRect/>
          </a:stretch>
        </p:blipFill>
        <p:spPr bwMode="auto">
          <a:xfrm>
            <a:off x="2133972" y="1647384"/>
            <a:ext cx="8583866" cy="4517919"/>
          </a:xfrm>
          <a:prstGeom prst="rect">
            <a:avLst/>
          </a:prstGeom>
          <a:noFill/>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67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764704"/>
            <a:ext cx="9601200" cy="815752"/>
          </a:xfrm>
        </p:spPr>
        <p:txBody>
          <a:bodyPr anchor="t">
            <a:normAutofit/>
          </a:bodyPr>
          <a:lstStyle/>
          <a:p>
            <a:pPr algn="ctr"/>
            <a:r>
              <a:rPr lang="en-AU" sz="4000" dirty="0" smtClean="0">
                <a:solidFill>
                  <a:srgbClr val="000066"/>
                </a:solidFill>
              </a:rPr>
              <a:t>Compassion Fatigue</a:t>
            </a:r>
            <a:endParaRPr lang="en-AU" sz="4000" dirty="0">
              <a:solidFill>
                <a:srgbClr val="000066"/>
              </a:solidFill>
            </a:endParaRPr>
          </a:p>
        </p:txBody>
      </p:sp>
      <p:sp>
        <p:nvSpPr>
          <p:cNvPr id="3" name="Content Placeholder 2"/>
          <p:cNvSpPr>
            <a:spLocks noGrp="1"/>
          </p:cNvSpPr>
          <p:nvPr>
            <p:ph idx="1"/>
          </p:nvPr>
        </p:nvSpPr>
        <p:spPr>
          <a:xfrm>
            <a:off x="1293813" y="2204864"/>
            <a:ext cx="9601200" cy="4495800"/>
          </a:xfrm>
        </p:spPr>
        <p:txBody>
          <a:bodyPr>
            <a:normAutofit/>
          </a:bodyPr>
          <a:lstStyle/>
          <a:p>
            <a:pPr marL="342900" indent="-342900"/>
            <a:r>
              <a:rPr lang="en-AU" sz="3600" dirty="0" smtClean="0">
                <a:solidFill>
                  <a:srgbClr val="000066"/>
                </a:solidFill>
              </a:rPr>
              <a:t>Compassion </a:t>
            </a:r>
            <a:r>
              <a:rPr lang="en-AU" sz="3600" dirty="0">
                <a:solidFill>
                  <a:srgbClr val="000066"/>
                </a:solidFill>
              </a:rPr>
              <a:t>Fatigue </a:t>
            </a:r>
            <a:r>
              <a:rPr lang="en-AU" sz="3600" dirty="0" smtClean="0">
                <a:solidFill>
                  <a:srgbClr val="000066"/>
                </a:solidFill>
              </a:rPr>
              <a:t>refers to the emotional and physical erosion that takes place when helpers are unable to refuel and regenerate </a:t>
            </a:r>
          </a:p>
          <a:p>
            <a:pPr marL="342900" indent="-342900"/>
            <a:r>
              <a:rPr lang="en-AU" sz="3600" dirty="0" smtClean="0">
                <a:solidFill>
                  <a:srgbClr val="000066"/>
                </a:solidFill>
              </a:rPr>
              <a:t>Compassion Fatigue </a:t>
            </a:r>
            <a:r>
              <a:rPr lang="en-AU" sz="3600" dirty="0">
                <a:solidFill>
                  <a:srgbClr val="000066"/>
                </a:solidFill>
              </a:rPr>
              <a:t>(</a:t>
            </a:r>
            <a:r>
              <a:rPr lang="en-AU" sz="3600" dirty="0" err="1">
                <a:solidFill>
                  <a:srgbClr val="000066"/>
                </a:solidFill>
              </a:rPr>
              <a:t>Figley</a:t>
            </a:r>
            <a:r>
              <a:rPr lang="en-AU" sz="3600" dirty="0">
                <a:solidFill>
                  <a:srgbClr val="000066"/>
                </a:solidFill>
              </a:rPr>
              <a:t> 1995). Anyone who suffers as a result of serving in a helping </a:t>
            </a:r>
            <a:r>
              <a:rPr lang="en-AU" sz="3600" dirty="0" smtClean="0">
                <a:solidFill>
                  <a:srgbClr val="000066"/>
                </a:solidFill>
              </a:rPr>
              <a:t>capacity</a:t>
            </a:r>
          </a:p>
        </p:txBody>
      </p:sp>
    </p:spTree>
    <p:extLst>
      <p:ext uri="{BB962C8B-B14F-4D97-AF65-F5344CB8AC3E}">
        <p14:creationId xmlns:p14="http://schemas.microsoft.com/office/powerpoint/2010/main" val="60696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0F249165-F638-412C-8E0A-DFB7045CA2E0}">
  <ds:schemaRefs>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4873beb7-5857-4685-be1f-d57550cc96cc"/>
    <ds:schemaRef ds:uri="http://www.w3.org/XML/1998/namespace"/>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977</TotalTime>
  <Words>1433</Words>
  <Application>Microsoft Office PowerPoint</Application>
  <PresentationFormat>Custom</PresentationFormat>
  <Paragraphs>183</Paragraphs>
  <Slides>37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Calibri Light</vt:lpstr>
      <vt:lpstr>Courier New</vt:lpstr>
      <vt:lpstr>Euphemia</vt:lpstr>
      <vt:lpstr>Tahoma</vt:lpstr>
      <vt:lpstr>Serenity 16x9</vt:lpstr>
      <vt:lpstr>Office Theme</vt:lpstr>
      <vt:lpstr>Self Care, Well-Being &amp; Avoiding Burnout</vt:lpstr>
      <vt:lpstr>Why worry about well-being and  self-care?</vt:lpstr>
      <vt:lpstr>The Impact of working in a high intensity profession can result in:</vt:lpstr>
      <vt:lpstr>There is Hope</vt:lpstr>
      <vt:lpstr>PowerPoint Presentation</vt:lpstr>
      <vt:lpstr>Compassion Satisfaction</vt:lpstr>
      <vt:lpstr>Compassion Satisfaction</vt:lpstr>
      <vt:lpstr>What is Compassion Fatigue?</vt:lpstr>
      <vt:lpstr>Compassion Fatigue</vt:lpstr>
      <vt:lpstr>Burnout</vt:lpstr>
      <vt:lpstr>Vicarious Trauma</vt:lpstr>
      <vt:lpstr>Vicarious Trauma</vt:lpstr>
      <vt:lpstr>Summary of Risk Factors for Compassion Fatigue, Burnout and Vicarious Trauma</vt:lpstr>
      <vt:lpstr>PowerPoint Presentation</vt:lpstr>
      <vt:lpstr>What is in our control?</vt:lpstr>
      <vt:lpstr>What is in our control in the work environment?</vt:lpstr>
      <vt:lpstr>PowerPoint Presentation</vt:lpstr>
      <vt:lpstr>Where does Self-Care Fit in?</vt:lpstr>
      <vt:lpstr>PowerPoint Presentation</vt:lpstr>
      <vt:lpstr>ABCs of Self Care</vt:lpstr>
      <vt:lpstr>AWARENESS</vt:lpstr>
      <vt:lpstr>BALANCE</vt:lpstr>
      <vt:lpstr>CONNECTION</vt:lpstr>
      <vt:lpstr> Self - Care</vt:lpstr>
      <vt:lpstr>Self- Care</vt:lpstr>
      <vt:lpstr>The Self-Care Wheel</vt:lpstr>
      <vt:lpstr>PowerPoint Presentation</vt:lpstr>
      <vt:lpstr>What to do about burnout</vt:lpstr>
      <vt:lpstr>Coping Strategies </vt:lpstr>
      <vt:lpstr>Coping Strategies</vt:lpstr>
      <vt:lpstr>Coping Strategies</vt:lpstr>
      <vt:lpstr>Managing Vicarious Trauma when supporting others</vt:lpstr>
      <vt:lpstr>Empathy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Vicarious Trauma and Self Care</dc:title>
  <dc:creator>June Wright</dc:creator>
  <cp:lastModifiedBy>Noeline Davis</cp:lastModifiedBy>
  <cp:revision>85</cp:revision>
  <dcterms:created xsi:type="dcterms:W3CDTF">2018-03-01T22:47:40Z</dcterms:created>
  <dcterms:modified xsi:type="dcterms:W3CDTF">2019-10-24T23:06:23Z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