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526" r:id="rId2"/>
    <p:sldId id="566" r:id="rId3"/>
    <p:sldId id="556" r:id="rId4"/>
    <p:sldId id="553" r:id="rId5"/>
    <p:sldId id="568" r:id="rId6"/>
    <p:sldId id="557" r:id="rId7"/>
    <p:sldId id="560" r:id="rId8"/>
    <p:sldId id="567" r:id="rId9"/>
    <p:sldId id="561" r:id="rId10"/>
    <p:sldId id="562" r:id="rId11"/>
    <p:sldId id="564" r:id="rId12"/>
    <p:sldId id="546" r:id="rId13"/>
    <p:sldId id="563" r:id="rId14"/>
    <p:sldId id="558" r:id="rId15"/>
    <p:sldId id="559" r:id="rId16"/>
    <p:sldId id="569" r:id="rId17"/>
  </p:sldIdLst>
  <p:sldSz cx="9144000" cy="6858000" type="screen4x3"/>
  <p:notesSz cx="6858000" cy="965041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4">
          <p15:clr>
            <a:srgbClr val="A4A3A4"/>
          </p15:clr>
        </p15:guide>
        <p15:guide id="2" pos="354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4D9387"/>
    <a:srgbClr val="BD4E95"/>
    <a:srgbClr val="CE601A"/>
    <a:srgbClr val="47918E"/>
    <a:srgbClr val="526F9C"/>
    <a:srgbClr val="1A2D45"/>
    <a:srgbClr val="28853A"/>
    <a:srgbClr val="A6C048"/>
    <a:srgbClr val="AEC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162" autoAdjust="0"/>
  </p:normalViewPr>
  <p:slideViewPr>
    <p:cSldViewPr showGuides="1">
      <p:cViewPr>
        <p:scale>
          <a:sx n="95" d="100"/>
          <a:sy n="95" d="100"/>
        </p:scale>
        <p:origin x="-3248" y="-2088"/>
      </p:cViewPr>
      <p:guideLst>
        <p:guide orient="horz" pos="144"/>
        <p:guide pos="35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4032" y="-104"/>
      </p:cViewPr>
      <p:guideLst>
        <p:guide orient="horz" pos="303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4A41945-6FF8-E845-98CE-FF4460B82DA9}" type="datetimeFigureOut">
              <a:rPr lang="en-AU"/>
              <a:pPr>
                <a:defRPr/>
              </a:pPr>
              <a:t>6/10/15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23900"/>
            <a:ext cx="4824412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4700"/>
            <a:ext cx="5486400" cy="4341813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66225"/>
            <a:ext cx="2971800" cy="4826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66225"/>
            <a:ext cx="2971800" cy="4826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9A4DAA33-23C1-3A40-8637-A3F1F0EE0E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0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Outline of FCT Presentation 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(Run through on the Sunday night)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We have 30 minutes 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Bring copy of Duds and Mugs</a:t>
            </a:r>
          </a:p>
          <a:p>
            <a:endParaRPr lang="en-US" dirty="0"/>
          </a:p>
          <a:p>
            <a:r>
              <a:rPr lang="en-US" dirty="0"/>
              <a:t>We are introduced, Phil to start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Phil -  </a:t>
            </a:r>
            <a:endParaRPr lang="en-US" dirty="0" smtClean="0"/>
          </a:p>
          <a:p>
            <a:r>
              <a:rPr lang="en-US" dirty="0" smtClean="0"/>
              <a:t>say </a:t>
            </a:r>
            <a:r>
              <a:rPr lang="en-US" dirty="0"/>
              <a:t>that Carmel sends her </a:t>
            </a:r>
            <a:r>
              <a:rPr lang="en-US" dirty="0" smtClean="0"/>
              <a:t>apologies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30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</a:p>
          <a:p>
            <a:endParaRPr lang="en-US" dirty="0"/>
          </a:p>
          <a:p>
            <a:r>
              <a:rPr lang="en-US" dirty="0" smtClean="0"/>
              <a:t>New website for the 1800 007 007 service </a:t>
            </a:r>
          </a:p>
          <a:p>
            <a:endParaRPr lang="en-US" dirty="0"/>
          </a:p>
          <a:p>
            <a:r>
              <a:rPr lang="en-US" dirty="0" smtClean="0"/>
              <a:t>More professional, much better targeted</a:t>
            </a:r>
          </a:p>
          <a:p>
            <a:endParaRPr lang="en-US" dirty="0"/>
          </a:p>
          <a:p>
            <a:r>
              <a:rPr lang="en-AU" b="1" dirty="0" smtClean="0"/>
              <a:t>Phil – below is from a document that we put together about the website</a:t>
            </a:r>
          </a:p>
          <a:p>
            <a:r>
              <a:rPr lang="en-AU" b="1" dirty="0"/>
              <a:t/>
            </a:r>
            <a:br>
              <a:rPr lang="en-AU" b="1" dirty="0"/>
            </a:br>
            <a:r>
              <a:rPr lang="en-AU" b="1" dirty="0" smtClean="0"/>
              <a:t>The </a:t>
            </a:r>
            <a:r>
              <a:rPr lang="en-AU" b="1" dirty="0"/>
              <a:t>organisation goal that the website supports</a:t>
            </a:r>
            <a:br>
              <a:rPr lang="en-AU" b="1" dirty="0"/>
            </a:br>
            <a:r>
              <a:rPr lang="en-AU" dirty="0"/>
              <a:t>Help people in financial difficulty make an informed decision about their financial issues and take the next step to get back on track.</a:t>
            </a:r>
          </a:p>
          <a:p>
            <a:r>
              <a:rPr lang="en-AU" b="1" dirty="0"/>
              <a:t>The NDH brand wants to be</a:t>
            </a:r>
            <a:br>
              <a:rPr lang="en-AU" b="1" dirty="0"/>
            </a:br>
            <a:r>
              <a:rPr lang="en-AU" dirty="0"/>
              <a:t>The authority on the topic of the best ways to address personal financial difficulty – own the space.  </a:t>
            </a:r>
          </a:p>
          <a:p>
            <a:r>
              <a:rPr lang="en-AU" b="1" dirty="0"/>
              <a:t>Success to the website user looks like</a:t>
            </a:r>
            <a:br>
              <a:rPr lang="en-AU" b="1" dirty="0"/>
            </a:br>
            <a:r>
              <a:rPr lang="en-AU" dirty="0"/>
              <a:t>“I know what I have to do next and feel confident to do it.”</a:t>
            </a:r>
          </a:p>
          <a:p>
            <a:r>
              <a:rPr lang="en-AU" b="1" dirty="0"/>
              <a:t>Website (and Brand) Attributes</a:t>
            </a:r>
            <a:endParaRPr lang="en-AU" dirty="0"/>
          </a:p>
          <a:p>
            <a:r>
              <a:rPr lang="en-AU" dirty="0"/>
              <a:t>Independent, trustworthy, comprehensive, easy to understand and act 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692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</a:t>
            </a:r>
          </a:p>
          <a:p>
            <a:endParaRPr lang="en-US" dirty="0"/>
          </a:p>
          <a:p>
            <a:r>
              <a:rPr lang="en-US" dirty="0" smtClean="0"/>
              <a:t>And what is the strategic direction for FCA?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11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</a:t>
            </a:r>
          </a:p>
          <a:p>
            <a:endParaRPr lang="en-US" dirty="0"/>
          </a:p>
          <a:p>
            <a:r>
              <a:rPr lang="en-US" dirty="0" smtClean="0"/>
              <a:t>The number 1 priority that the FCA board gave to us was FUNDING – fix it!</a:t>
            </a:r>
          </a:p>
          <a:p>
            <a:endParaRPr lang="en-US" dirty="0"/>
          </a:p>
          <a:p>
            <a:r>
              <a:rPr lang="en-US" dirty="0" smtClean="0"/>
              <a:t>There are four overlapping options that we want to explore: charitable trust, voluntary contributions from industry, the Federal/State partnership and the </a:t>
            </a:r>
            <a:r>
              <a:rPr lang="en-US" dirty="0" err="1" smtClean="0"/>
              <a:t>industyr</a:t>
            </a:r>
            <a:r>
              <a:rPr lang="en-US" dirty="0" smtClean="0"/>
              <a:t> levy.</a:t>
            </a:r>
          </a:p>
          <a:p>
            <a:endParaRPr lang="en-US" dirty="0"/>
          </a:p>
          <a:p>
            <a:r>
              <a:rPr lang="en-US" dirty="0" smtClean="0"/>
              <a:t>To get these debated and put on the table – we want to convince the </a:t>
            </a:r>
            <a:r>
              <a:rPr lang="en-US" dirty="0" err="1" smtClean="0"/>
              <a:t>Govt</a:t>
            </a:r>
            <a:r>
              <a:rPr lang="en-US" dirty="0" smtClean="0"/>
              <a:t> to hold an inquiry into the funding for financial counselling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49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</a:p>
          <a:p>
            <a:endParaRPr lang="en-US" dirty="0"/>
          </a:p>
          <a:p>
            <a:r>
              <a:rPr lang="en-US" dirty="0"/>
              <a:t>problem gambling re-funding, seen the report, thanks for input, made a huge difference, working on campaign to get problem gambling funding 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28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63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22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</a:t>
            </a:r>
          </a:p>
          <a:p>
            <a:endParaRPr lang="en-US" dirty="0"/>
          </a:p>
          <a:p>
            <a:r>
              <a:rPr lang="en-US" dirty="0" smtClean="0"/>
              <a:t>Interview Phil for a few minutes</a:t>
            </a:r>
          </a:p>
          <a:p>
            <a:endParaRPr lang="en-US" dirty="0"/>
          </a:p>
          <a:p>
            <a:r>
              <a:rPr lang="en-US" dirty="0" smtClean="0"/>
              <a:t>What have you seen change </a:t>
            </a:r>
            <a:r>
              <a:rPr lang="en-US" smtClean="0"/>
              <a:t>over the past 15 years??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42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to be updated –</a:t>
            </a:r>
          </a:p>
          <a:p>
            <a:endParaRPr lang="en-US" dirty="0"/>
          </a:p>
          <a:p>
            <a:r>
              <a:rPr lang="en-US" b="1" dirty="0" smtClean="0"/>
              <a:t>Phil</a:t>
            </a:r>
          </a:p>
          <a:p>
            <a:endParaRPr lang="en-US" dirty="0" smtClean="0"/>
          </a:p>
          <a:p>
            <a:r>
              <a:rPr lang="en-US" dirty="0" smtClean="0"/>
              <a:t>Structure is a federation </a:t>
            </a:r>
            <a:endParaRPr lang="en-US" dirty="0"/>
          </a:p>
          <a:p>
            <a:r>
              <a:rPr lang="en-US" dirty="0"/>
              <a:t>explain the role of State </a:t>
            </a:r>
            <a:r>
              <a:rPr lang="en-US" dirty="0" smtClean="0"/>
              <a:t>representatives, oversee the national body, make decisions in the best interests of FCA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94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 – one of FCA’s major roles is to help you do the best possible job you can</a:t>
            </a:r>
          </a:p>
          <a:p>
            <a:endParaRPr lang="en-US" dirty="0"/>
          </a:p>
          <a:p>
            <a:r>
              <a:rPr lang="en-US" dirty="0" smtClean="0"/>
              <a:t>Phil and I are going to run through some of the changes you’ll see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81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 </a:t>
            </a:r>
          </a:p>
          <a:p>
            <a:endParaRPr lang="en-US" dirty="0"/>
          </a:p>
          <a:p>
            <a:r>
              <a:rPr lang="en-US" dirty="0" smtClean="0"/>
              <a:t>The first one is ….</a:t>
            </a:r>
          </a:p>
          <a:p>
            <a:endParaRPr lang="en-US" dirty="0"/>
          </a:p>
          <a:p>
            <a:r>
              <a:rPr lang="en-US" dirty="0"/>
              <a:t>Restructuring of toolkit website + ability to track your own CPD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4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FIONA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44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 </a:t>
            </a:r>
          </a:p>
          <a:p>
            <a:r>
              <a:rPr lang="en-US" dirty="0" smtClean="0"/>
              <a:t>Training coordination – for the whole sector – ad is out for the position now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32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 to explain how to find your NRN</a:t>
            </a:r>
          </a:p>
          <a:p>
            <a:endParaRPr lang="en-US" dirty="0"/>
          </a:p>
          <a:p>
            <a:r>
              <a:rPr lang="en-US" dirty="0" smtClean="0"/>
              <a:t>Very simple – click on “My Profile” at the top of the page</a:t>
            </a:r>
          </a:p>
          <a:p>
            <a:endParaRPr lang="en-US" dirty="0"/>
          </a:p>
          <a:p>
            <a:r>
              <a:rPr lang="en-US" dirty="0" smtClean="0"/>
              <a:t>When you go to “My Profile” you’ll see  your NRN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96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</a:t>
            </a:r>
          </a:p>
          <a:p>
            <a:endParaRPr lang="en-US" dirty="0"/>
          </a:p>
          <a:p>
            <a:r>
              <a:rPr lang="en-US" dirty="0" smtClean="0"/>
              <a:t>National Registration Numbers </a:t>
            </a:r>
          </a:p>
          <a:p>
            <a:endParaRPr lang="en-US" dirty="0"/>
          </a:p>
          <a:p>
            <a:r>
              <a:rPr lang="en-US" dirty="0" smtClean="0"/>
              <a:t>The picture shows what will be visible when creditors search for a financial counsellor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93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Fiona</a:t>
            </a:r>
          </a:p>
          <a:p>
            <a:endParaRPr lang="en-US" dirty="0"/>
          </a:p>
          <a:p>
            <a:r>
              <a:rPr lang="en-US" dirty="0" smtClean="0"/>
              <a:t>Setting up a community of practice</a:t>
            </a:r>
          </a:p>
          <a:p>
            <a:endParaRPr lang="en-US" dirty="0"/>
          </a:p>
          <a:p>
            <a:r>
              <a:rPr lang="en-US" dirty="0" smtClean="0"/>
              <a:t>Providing support and resources to this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DAA33-23C1-3A40-8637-A3F1F0EE0E13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60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1"/>
            <a:ext cx="716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7338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D646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E8D1-57E8-6249-92E7-85D2A4FEA92B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383267-F4FC-0243-BF6B-D24C0A087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9138-1E09-BD4A-9C8E-E88056BA3C03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DCFEE29-1BCE-0740-B346-0DF35865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9216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2D646E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934200" cy="518160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baseline="0">
                <a:solidFill>
                  <a:schemeClr val="tx1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295143-5382-A441-AF59-D3546BD0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49B6-DF6A-ED4F-B467-87A91A61125E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921E-C36E-8840-A8E7-77A4089A301D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5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395B-311C-124C-A8CD-45E6E9057BD9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658D-8769-414B-AF5A-2B85F0C48E4D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4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4CE5-E868-5D43-AF53-0D5E73CC8E01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605-DD35-D149-BD27-AB50911FD5FF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EC0FB56-1AC2-454B-A5B6-5EBD0801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136A-9ECD-304B-8C7D-381E1F14F5AE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351C4D-98AC-9A46-89E0-8F4DAEFA5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295400"/>
            <a:ext cx="7086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F51D376-A6D3-9940-8275-90F0739CB171}" type="datetime1">
              <a:rPr lang="en-US"/>
              <a:pPr>
                <a:defRPr/>
              </a:pPr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9" descr="fca banner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7" r:id="rId8"/>
    <p:sldLayoutId id="2147484248" r:id="rId9"/>
    <p:sldLayoutId id="2147484249" r:id="rId10"/>
    <p:sldLayoutId id="21474842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tif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stralian dollar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54" y="0"/>
            <a:ext cx="9372600" cy="717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219200"/>
            <a:ext cx="6172200" cy="511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30" dirty="0">
              <a:solidFill>
                <a:srgbClr val="FFFFFF"/>
              </a:solidFill>
              <a:latin typeface="Helvetica LT Condensed"/>
              <a:cs typeface="Helvetica LT Condensed"/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FCA Update</a:t>
            </a:r>
          </a:p>
          <a:p>
            <a:pPr algn="ctr"/>
            <a:endParaRPr lang="en-US" sz="5400" dirty="0">
              <a:solidFill>
                <a:srgbClr val="FFFFFF"/>
              </a:solidFill>
              <a:latin typeface="Helvetica LT Condensed"/>
              <a:cs typeface="Helvetica LT Condensed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 </a:t>
            </a:r>
            <a:endParaRPr lang="en-US" sz="2800" dirty="0">
              <a:solidFill>
                <a:srgbClr val="FFFFFF"/>
              </a:solidFill>
              <a:latin typeface="Helvetica LT Condensed"/>
              <a:cs typeface="Helvetica LT Condensed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Helvetica LT Condensed"/>
                <a:cs typeface="Helvetica LT Condensed"/>
              </a:rPr>
              <a:t>Fiona </a:t>
            </a:r>
            <a:r>
              <a:rPr lang="en-US" sz="2800" dirty="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Guthrie and Phil Powell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Helvetica LT Condensed"/>
              <a:cs typeface="Helvetica LT Condensed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Financial </a:t>
            </a:r>
            <a:r>
              <a:rPr lang="en-US" sz="200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Counselling Tasmania</a:t>
            </a:r>
          </a:p>
          <a:p>
            <a:pPr algn="ctr"/>
            <a:r>
              <a:rPr lang="en-US" sz="200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October </a:t>
            </a:r>
            <a:r>
              <a:rPr lang="en-US" sz="2000" dirty="0" smtClean="0">
                <a:solidFill>
                  <a:srgbClr val="FFFFFF"/>
                </a:solidFill>
                <a:latin typeface="Helvetica LT Condensed"/>
                <a:cs typeface="Helvetica LT Condensed"/>
              </a:rPr>
              <a:t>2015</a:t>
            </a:r>
            <a:endParaRPr lang="en-US" sz="2000" dirty="0">
              <a:solidFill>
                <a:srgbClr val="FFFFFF"/>
              </a:solidFill>
              <a:latin typeface="Helvetica LT Condensed"/>
              <a:cs typeface="Helvetica LT Condensed"/>
            </a:endParaRPr>
          </a:p>
          <a:p>
            <a:pPr algn="ctr"/>
            <a:endParaRPr lang="en-US" sz="5400" dirty="0" smtClean="0">
              <a:solidFill>
                <a:srgbClr val="FFFFFF"/>
              </a:solidFill>
              <a:latin typeface="Helvetica LT Condensed"/>
              <a:cs typeface="Helvetica LT Condensed"/>
            </a:endParaRPr>
          </a:p>
          <a:p>
            <a:pPr algn="ctr"/>
            <a:endParaRPr lang="en-US" sz="2530" dirty="0">
              <a:solidFill>
                <a:srgbClr val="FFFFFF"/>
              </a:solidFill>
              <a:latin typeface="Helvetica LT Condensed"/>
              <a:cs typeface="Helvetica L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986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background3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7086600" cy="838200"/>
          </a:xfrm>
        </p:spPr>
        <p:txBody>
          <a:bodyPr/>
          <a:lstStyle/>
          <a:p>
            <a:pPr algn="l"/>
            <a:r>
              <a:rPr lang="en-US" sz="2800" dirty="0" smtClean="0"/>
              <a:t>There will be a new website targeting people in financial difficulty who can “self  help” or can be encouraged to contact a financial counsellor..</a:t>
            </a:r>
            <a:endParaRPr lang="en-US" sz="2800" dirty="0"/>
          </a:p>
        </p:txBody>
      </p:sp>
      <p:pic>
        <p:nvPicPr>
          <p:cNvPr id="3" name="Picture 2" descr="NDH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743200"/>
            <a:ext cx="7086600" cy="35674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020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background5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8153400" cy="6983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95143-5382-A441-AF59-D3546BD031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1981200" y="1981200"/>
            <a:ext cx="7162800" cy="205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7200" dirty="0" smtClean="0">
                <a:latin typeface="HelveticaInserat LT"/>
                <a:cs typeface="HelveticaInserat LT"/>
              </a:rPr>
              <a:t>The Big Picture</a:t>
            </a:r>
            <a:endParaRPr lang="en-US" sz="7200" dirty="0">
              <a:latin typeface="HelveticaInserat LT"/>
              <a:cs typeface="HelveticaInserat LT"/>
            </a:endParaRPr>
          </a:p>
        </p:txBody>
      </p:sp>
    </p:spTree>
    <p:extLst>
      <p:ext uri="{BB962C8B-B14F-4D97-AF65-F5344CB8AC3E}">
        <p14:creationId xmlns:p14="http://schemas.microsoft.com/office/powerpoint/2010/main" val="209812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84"/>
            <a:ext cx="8763000" cy="838200"/>
          </a:xfrm>
        </p:spPr>
        <p:txBody>
          <a:bodyPr/>
          <a:lstStyle/>
          <a:p>
            <a:r>
              <a:rPr lang="en-US" dirty="0" smtClean="0"/>
              <a:t>What we’re doing about funding…</a:t>
            </a:r>
            <a:endParaRPr lang="en-US" dirty="0"/>
          </a:p>
        </p:txBody>
      </p:sp>
      <p:pic>
        <p:nvPicPr>
          <p:cNvPr id="5" name="Picture 4" descr="Funding for Financial Counselling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077200" cy="57103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6019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7504"/>
            <a:ext cx="9372600" cy="7027903"/>
          </a:xfrm>
          <a:prstGeom prst="rect">
            <a:avLst/>
          </a:prstGeom>
        </p:spPr>
      </p:pic>
      <p:pic>
        <p:nvPicPr>
          <p:cNvPr id="3" name="Picture 2" descr="Duds,-Mugs-and-the-A-List---The-Impact-of-Uncontrolled-Sports-Bet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457200"/>
            <a:ext cx="431526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3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stival of ideas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524000"/>
            <a:ext cx="5610173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83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212" y="381249"/>
            <a:ext cx="2234378" cy="1634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24629"/>
            <a:ext cx="914400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8DA9B"/>
                </a:solidFill>
                <a:latin typeface="Arial Black"/>
                <a:cs typeface="Arial Black"/>
              </a:rPr>
              <a:t>Register early for 2016 </a:t>
            </a:r>
          </a:p>
          <a:p>
            <a:pPr algn="ctr"/>
            <a:r>
              <a:rPr lang="en-US" dirty="0" smtClean="0">
                <a:solidFill>
                  <a:srgbClr val="F8DA9B"/>
                </a:solidFill>
                <a:latin typeface="Arial"/>
                <a:cs typeface="Arial"/>
              </a:rPr>
              <a:t>to win </a:t>
            </a:r>
            <a:r>
              <a:rPr lang="en-US" dirty="0">
                <a:solidFill>
                  <a:srgbClr val="F8DA9B"/>
                </a:solidFill>
                <a:latin typeface="Arial"/>
                <a:cs typeface="Arial"/>
              </a:rPr>
              <a:t>a weekend for 2 at the Hilton Hotel, </a:t>
            </a:r>
            <a:r>
              <a:rPr lang="en-US" dirty="0" smtClean="0">
                <a:solidFill>
                  <a:srgbClr val="F8DA9B"/>
                </a:solidFill>
                <a:latin typeface="Arial"/>
                <a:cs typeface="Arial"/>
              </a:rPr>
              <a:t>Adelaide</a:t>
            </a:r>
          </a:p>
          <a:p>
            <a:pPr algn="ctr"/>
            <a:endParaRPr lang="en-US" dirty="0">
              <a:solidFill>
                <a:srgbClr val="F8DA9B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8DA9B"/>
                </a:solidFill>
                <a:latin typeface="Arial"/>
                <a:cs typeface="Arial"/>
              </a:rPr>
              <a:t>Enjoy </a:t>
            </a:r>
            <a:r>
              <a:rPr lang="en-US" sz="1400" dirty="0">
                <a:solidFill>
                  <a:srgbClr val="F8DA9B"/>
                </a:solidFill>
                <a:latin typeface="Arial"/>
                <a:cs typeface="Arial"/>
              </a:rPr>
              <a:t>a getaway at Hilton Adelaide for two guests including; </a:t>
            </a:r>
            <a:r>
              <a:rPr lang="en-US" sz="1400" dirty="0" smtClean="0">
                <a:solidFill>
                  <a:srgbClr val="F8DA9B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F8DA9B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8DA9B"/>
                </a:solidFill>
                <a:latin typeface="Arial"/>
                <a:cs typeface="Arial"/>
              </a:rPr>
              <a:t>2 </a:t>
            </a:r>
            <a:r>
              <a:rPr lang="en-US" sz="1400" dirty="0">
                <a:solidFill>
                  <a:srgbClr val="F8DA9B"/>
                </a:solidFill>
                <a:latin typeface="Arial"/>
                <a:cs typeface="Arial"/>
              </a:rPr>
              <a:t>nights in Hilton King Deluxe Room and full buffet breakfast to the value of $1108</a:t>
            </a:r>
          </a:p>
        </p:txBody>
      </p:sp>
      <p:pic>
        <p:nvPicPr>
          <p:cNvPr id="4" name="Picture 3" descr="hilton_adelaide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952" y="3815699"/>
            <a:ext cx="1809358" cy="2435850"/>
          </a:xfrm>
          <a:prstGeom prst="rect">
            <a:avLst/>
          </a:prstGeom>
        </p:spPr>
      </p:pic>
      <p:pic>
        <p:nvPicPr>
          <p:cNvPr id="5" name="Picture 4" descr="hilton_adelaid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75" y="3815699"/>
            <a:ext cx="3233980" cy="2435850"/>
          </a:xfrm>
          <a:prstGeom prst="rect">
            <a:avLst/>
          </a:prstGeom>
        </p:spPr>
      </p:pic>
      <p:pic>
        <p:nvPicPr>
          <p:cNvPr id="6" name="Picture 5" descr="hilton_adelaide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124" y="3815698"/>
            <a:ext cx="4141720" cy="2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3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_phi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A BOARD August 20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14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background5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8153400" cy="6983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95143-5382-A441-AF59-D3546BD031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1981200" y="1981200"/>
            <a:ext cx="7162800" cy="205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7200" dirty="0" smtClean="0">
                <a:latin typeface="HelveticaInserat LT"/>
                <a:cs typeface="HelveticaInserat LT"/>
              </a:rPr>
              <a:t>Helping you to do your jobs</a:t>
            </a:r>
            <a:endParaRPr lang="en-US" sz="7200" dirty="0">
              <a:latin typeface="HelveticaInserat LT"/>
              <a:cs typeface="HelveticaInserat LT"/>
            </a:endParaRPr>
          </a:p>
        </p:txBody>
      </p:sp>
    </p:spTree>
    <p:extLst>
      <p:ext uri="{BB962C8B-B14F-4D97-AF65-F5344CB8AC3E}">
        <p14:creationId xmlns:p14="http://schemas.microsoft.com/office/powerpoint/2010/main" val="137660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background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25001" cy="6858000"/>
          </a:xfrm>
          <a:prstGeom prst="rect">
            <a:avLst/>
          </a:prstGeom>
        </p:spPr>
      </p:pic>
      <p:pic>
        <p:nvPicPr>
          <p:cNvPr id="13314" name="Picture 5" descr="Financial Counselling Australia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84"/>
          <a:stretch>
            <a:fillRect/>
          </a:stretch>
        </p:blipFill>
        <p:spPr bwMode="auto">
          <a:xfrm>
            <a:off x="152400" y="1295400"/>
            <a:ext cx="5143894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9220200" cy="685800"/>
          </a:xfrm>
        </p:spPr>
        <p:txBody>
          <a:bodyPr/>
          <a:lstStyle/>
          <a:p>
            <a:pPr algn="l"/>
            <a:r>
              <a:rPr lang="en-US" sz="2800" dirty="0" smtClean="0"/>
              <a:t>We</a:t>
            </a:r>
            <a:r>
              <a:rPr lang="fr-FR" sz="2800" dirty="0" smtClean="0"/>
              <a:t>’</a:t>
            </a:r>
            <a:r>
              <a:rPr lang="en-US" sz="2800" dirty="0" smtClean="0"/>
              <a:t>re re-structuring the toolkit website and adding new resources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859" y="2743200"/>
            <a:ext cx="5847541" cy="393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background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250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838200"/>
          </a:xfrm>
        </p:spPr>
        <p:txBody>
          <a:bodyPr/>
          <a:lstStyle/>
          <a:p>
            <a:pPr algn="l"/>
            <a:r>
              <a:rPr lang="en-AU" sz="2800" dirty="0" smtClean="0"/>
              <a:t>Supervision and PD Tracking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91787"/>
            <a:ext cx="6962775" cy="3343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209800"/>
            <a:ext cx="71342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background3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807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7086600" cy="1295400"/>
          </a:xfrm>
        </p:spPr>
        <p:txBody>
          <a:bodyPr/>
          <a:lstStyle/>
          <a:p>
            <a:pPr algn="l"/>
            <a:r>
              <a:rPr lang="en-US" dirty="0" smtClean="0"/>
              <a:t>We will employ a person to coordinate training through the sector</a:t>
            </a:r>
            <a:endParaRPr lang="en-US" dirty="0"/>
          </a:p>
        </p:txBody>
      </p:sp>
      <p:pic>
        <p:nvPicPr>
          <p:cNvPr id="5" name="Picture 4" descr="choir-446263_600_356_90_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09600"/>
            <a:ext cx="6592584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4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7504"/>
            <a:ext cx="9372600" cy="7027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153400" cy="838200"/>
          </a:xfrm>
        </p:spPr>
        <p:txBody>
          <a:bodyPr/>
          <a:lstStyle/>
          <a:p>
            <a:r>
              <a:rPr lang="en-US" dirty="0" smtClean="0"/>
              <a:t>This is where you’ll find your NRN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1" y="1666875"/>
            <a:ext cx="6667500" cy="5191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58" y="1071562"/>
            <a:ext cx="4648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9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9" y="-17504"/>
            <a:ext cx="8001001" cy="7027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620000" cy="838200"/>
          </a:xfrm>
        </p:spPr>
        <p:txBody>
          <a:bodyPr/>
          <a:lstStyle/>
          <a:p>
            <a:r>
              <a:rPr lang="en-US" dirty="0" smtClean="0"/>
              <a:t>Creditors will be able to verify your contact information &amp; NRN</a:t>
            </a:r>
            <a:endParaRPr lang="en-US" dirty="0"/>
          </a:p>
        </p:txBody>
      </p:sp>
      <p:pic>
        <p:nvPicPr>
          <p:cNvPr id="4" name="Picture 3" descr="Screen Shot 2015-08-16 at 11.50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95400"/>
            <a:ext cx="7018931" cy="4037918"/>
          </a:xfrm>
          <a:prstGeom prst="rect">
            <a:avLst/>
          </a:prstGeom>
        </p:spPr>
      </p:pic>
      <p:pic>
        <p:nvPicPr>
          <p:cNvPr id="6" name="Picture 5" descr="ANZ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638801"/>
            <a:ext cx="1447800" cy="514882"/>
          </a:xfrm>
          <a:prstGeom prst="rect">
            <a:avLst/>
          </a:prstGeom>
        </p:spPr>
      </p:pic>
      <p:pic>
        <p:nvPicPr>
          <p:cNvPr id="7" name="Picture 6" descr="CBA Logo Horizontal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5638800"/>
            <a:ext cx="2320160" cy="457200"/>
          </a:xfrm>
          <a:prstGeom prst="rect">
            <a:avLst/>
          </a:prstGeom>
        </p:spPr>
      </p:pic>
      <p:pic>
        <p:nvPicPr>
          <p:cNvPr id="8" name="Picture 7" descr="Citi Logo.ps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6244449"/>
            <a:ext cx="1813560" cy="537351"/>
          </a:xfrm>
          <a:prstGeom prst="rect">
            <a:avLst/>
          </a:prstGeom>
        </p:spPr>
      </p:pic>
      <p:pic>
        <p:nvPicPr>
          <p:cNvPr id="9" name="Picture 8" descr="ge money.ps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6172200"/>
            <a:ext cx="1371600" cy="499397"/>
          </a:xfrm>
          <a:prstGeom prst="rect">
            <a:avLst/>
          </a:prstGeom>
        </p:spPr>
      </p:pic>
      <p:pic>
        <p:nvPicPr>
          <p:cNvPr id="10" name="Picture 9" descr="nab.ps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638800"/>
            <a:ext cx="689392" cy="1008888"/>
          </a:xfrm>
          <a:prstGeom prst="rect">
            <a:avLst/>
          </a:prstGeom>
        </p:spPr>
      </p:pic>
      <p:pic>
        <p:nvPicPr>
          <p:cNvPr id="11" name="Picture 10" descr="collection house.png"/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08" y="5486400"/>
            <a:ext cx="1337792" cy="685800"/>
          </a:xfrm>
          <a:prstGeom prst="rect">
            <a:avLst/>
          </a:prstGeom>
        </p:spPr>
      </p:pic>
      <p:pic>
        <p:nvPicPr>
          <p:cNvPr id="12" name="Picture 11" descr="Westpac Group log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172200"/>
            <a:ext cx="13752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background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8153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Community of Practice for Financial Capability Workers</a:t>
            </a:r>
            <a:endParaRPr lang="en-US" dirty="0"/>
          </a:p>
        </p:txBody>
      </p:sp>
      <p:pic>
        <p:nvPicPr>
          <p:cNvPr id="5" name="Picture 4" descr="C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1915757"/>
            <a:ext cx="6532032" cy="37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61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13&quot;/&gt;&lt;/object&gt;&lt;object type=&quot;3&quot; unique_id=&quot;10006&quot;&gt;&lt;property id=&quot;20148&quot; value=&quot;5&quot;/&gt;&lt;property id=&quot;20300&quot; value=&quot;Slide 11 - &amp;quot;Professionalism&amp;quot;&quot;/&gt;&lt;property id=&quot;20307&quot; value=&quot;478&quot;/&gt;&lt;/object&gt;&lt;object type=&quot;3&quot; unique_id=&quot;10007&quot;&gt;&lt;property id=&quot;20148&quot; value=&quot;5&quot;/&gt;&lt;property id=&quot;20300&quot; value=&quot;Slide 12&quot;/&gt;&lt;property id=&quot;20307&quot; value=&quot;512&quot;/&gt;&lt;/object&gt;&lt;object type=&quot;3&quot; unique_id=&quot;10008&quot;&gt;&lt;property id=&quot;20148&quot; value=&quot;5&quot;/&gt;&lt;property id=&quot;20300&quot; value=&quot;Slide 13&quot;/&gt;&lt;property id=&quot;20307&quot; value=&quot;490&quot;/&gt;&lt;/object&gt;&lt;object type=&quot;3&quot; unique_id=&quot;10009&quot;&gt;&lt;property id=&quot;20148&quot; value=&quot;5&quot;/&gt;&lt;property id=&quot;20300&quot; value=&quot;Slide 14&quot;/&gt;&lt;property id=&quot;20307&quot; value=&quot;497&quot;/&gt;&lt;/object&gt;&lt;object type=&quot;3&quot; unique_id=&quot;10010&quot;&gt;&lt;property id=&quot;20148&quot; value=&quot;5&quot;/&gt;&lt;property id=&quot;20300&quot; value=&quot;Slide 15&quot;/&gt;&lt;property id=&quot;20307&quot; value=&quot;498&quot;/&gt;&lt;/object&gt;&lt;object type=&quot;3&quot; unique_id=&quot;10011&quot;&gt;&lt;property id=&quot;20148&quot; value=&quot;5&quot;/&gt;&lt;property id=&quot;20300&quot; value=&quot;Slide 16&quot;/&gt;&lt;property id=&quot;20307&quot; value=&quot;499&quot;/&gt;&lt;/object&gt;&lt;object type=&quot;3&quot; unique_id=&quot;10012&quot;&gt;&lt;property id=&quot;20148&quot; value=&quot;5&quot;/&gt;&lt;property id=&quot;20300&quot; value=&quot;Slide 17&quot;/&gt;&lt;property id=&quot;20307&quot; value=&quot;501&quot;/&gt;&lt;/object&gt;&lt;object type=&quot;3&quot; unique_id=&quot;10013&quot;&gt;&lt;property id=&quot;20148&quot; value=&quot;5&quot;/&gt;&lt;property id=&quot;20300&quot; value=&quot;Slide 18&quot;/&gt;&lt;property id=&quot;20307&quot; value=&quot;502&quot;/&gt;&lt;/object&gt;&lt;object type=&quot;3&quot; unique_id=&quot;10014&quot;&gt;&lt;property id=&quot;20148&quot; value=&quot;5&quot;/&gt;&lt;property id=&quot;20300&quot; value=&quot;Slide 19 - &amp;quot;www.toolkit.org.au&amp;quot;&quot;/&gt;&lt;property id=&quot;20307&quot; value=&quot;446&quot;/&gt;&lt;/object&gt;&lt;object type=&quot;3&quot; unique_id=&quot;10015&quot;&gt;&lt;property id=&quot;20148&quot; value=&quot;5&quot;/&gt;&lt;property id=&quot;20300&quot; value=&quot;Slide 20&quot;/&gt;&lt;property id=&quot;20307&quot; value=&quot;503&quot;/&gt;&lt;/object&gt;&lt;object type=&quot;3&quot; unique_id=&quot;10016&quot;&gt;&lt;property id=&quot;20148&quot; value=&quot;5&quot;/&gt;&lt;property id=&quot;20300&quot; value=&quot;Slide 21 - &amp;quot;National Registration System&amp;quot;&quot;/&gt;&lt;property id=&quot;20307&quot; value=&quot;447&quot;/&gt;&lt;/object&gt;&lt;object type=&quot;3&quot; unique_id=&quot;10017&quot;&gt;&lt;property id=&quot;20148&quot; value=&quot;5&quot;/&gt;&lt;property id=&quot;20300&quot; value=&quot;Slide 22&quot;/&gt;&lt;property id=&quot;20307&quot; value=&quot;504&quot;/&gt;&lt;/object&gt;&lt;object type=&quot;3&quot; unique_id=&quot;10018&quot;&gt;&lt;property id=&quot;20148&quot; value=&quot;5&quot;/&gt;&lt;property id=&quot;20300&quot; value=&quot;Slide 23&quot;/&gt;&lt;property id=&quot;20307&quot; value=&quot;496&quot;/&gt;&lt;/object&gt;&lt;object type=&quot;3&quot; unique_id=&quot;19280&quot;&gt;&lt;property id=&quot;20148&quot; value=&quot;5&quot;/&gt;&lt;property id=&quot;20300&quot; value=&quot;Slide 2&quot;/&gt;&lt;property id=&quot;20307&quot; value=&quot;536&quot;/&gt;&lt;/object&gt;&lt;object type=&quot;3&quot; unique_id=&quot;19281&quot;&gt;&lt;property id=&quot;20148&quot; value=&quot;5&quot;/&gt;&lt;property id=&quot;20300&quot; value=&quot;Slide 28 - &amp;quot;Updates&amp;quot;&quot;/&gt;&lt;property id=&quot;20307&quot; value=&quot;527&quot;/&gt;&lt;/object&gt;&lt;object type=&quot;3&quot; unique_id=&quot;19289&quot;&gt;&lt;property id=&quot;20148&quot; value=&quot;5&quot;/&gt;&lt;property id=&quot;20300&quot; value=&quot;Slide 34 - &amp;quot;Thank You&amp;quot;&quot;/&gt;&lt;property id=&quot;20307&quot; value=&quot;526&quot;/&gt;&lt;/object&gt;&lt;object type=&quot;3&quot; unique_id=&quot;19638&quot;&gt;&lt;property id=&quot;20148&quot; value=&quot;5&quot;/&gt;&lt;property id=&quot;20300&quot; value=&quot;Slide 3 - &amp;quot;Most common debts&amp;quot;&quot;/&gt;&lt;property id=&quot;20307&quot; value=&quot;540&quot;/&gt;&lt;/object&gt;&lt;object type=&quot;3&quot; unique_id=&quot;19639&quot;&gt;&lt;property id=&quot;20148&quot; value=&quot;5&quot;/&gt;&lt;property id=&quot;20300&quot; value=&quot;Slide 29&quot;/&gt;&lt;property id=&quot;20307&quot; value=&quot;537&quot;/&gt;&lt;/object&gt;&lt;object type=&quot;3&quot; unique_id=&quot;19640&quot;&gt;&lt;property id=&quot;20148&quot; value=&quot;5&quot;/&gt;&lt;property id=&quot;20300&quot; value=&quot;Slide 30&quot;/&gt;&lt;property id=&quot;20307&quot; value=&quot;538&quot;/&gt;&lt;/object&gt;&lt;object type=&quot;3&quot; unique_id=&quot;19641&quot;&gt;&lt;property id=&quot;20148&quot; value=&quot;5&quot;/&gt;&lt;property id=&quot;20300&quot; value=&quot;Slide 31 - &amp;quot;Some other stuff&amp;quot;&quot;/&gt;&lt;property id=&quot;20307&quot; value=&quot;539&quot;/&gt;&lt;/object&gt;&lt;object type=&quot;3&quot; unique_id=&quot;19839&quot;&gt;&lt;property id=&quot;20148&quot; value=&quot;5&quot;/&gt;&lt;property id=&quot;20300&quot; value=&quot;Slide 24 - &amp;quot;Financial Counselling Workforce&amp;quot;&quot;/&gt;&lt;property id=&quot;20307&quot; value=&quot;541&quot;/&gt;&lt;/object&gt;&lt;object type=&quot;3&quot; unique_id=&quot;19840&quot;&gt;&lt;property id=&quot;20148&quot; value=&quot;5&quot;/&gt;&lt;property id=&quot;20300&quot; value=&quot;Slide 25 - &amp;quot;Demography: Female and older&amp;quot;&quot;/&gt;&lt;property id=&quot;20307&quot; value=&quot;542&quot;/&gt;&lt;/object&gt;&lt;object type=&quot;3&quot; unique_id=&quot;19841&quot;&gt;&lt;property id=&quot;20148&quot; value=&quot;5&quot;/&gt;&lt;property id=&quot;20300&quot; value=&quot;Slide 26 - &amp;quot;People are staying in their roles …&amp;quot;&quot;/&gt;&lt;property id=&quot;20307&quot; value=&quot;543&quot;/&gt;&lt;/object&gt;&lt;object type=&quot;3&quot; unique_id=&quot;19842&quot;&gt;&lt;property id=&quot;20148&quot; value=&quot;5&quot;/&gt;&lt;property id=&quot;20300&quot; value=&quot;Slide 27 - &amp;quot;A Qualified Workforce with previous skills &amp;quot;&quot;/&gt;&lt;property id=&quot;20307&quot; value=&quot;544&quot;/&gt;&lt;/object&gt;&lt;object type=&quot;3&quot; unique_id=&quot;20106&quot;&gt;&lt;property id=&quot;20148&quot; value=&quot;5&quot;/&gt;&lt;property id=&quot;20300&quot; value=&quot;Slide 4&quot;/&gt;&lt;property id=&quot;20307&quot; value=&quot;546&quot;/&gt;&lt;/object&gt;&lt;object type=&quot;3&quot; unique_id=&quot;20107&quot;&gt;&lt;property id=&quot;20148&quot; value=&quot;5&quot;/&gt;&lt;property id=&quot;20300&quot; value=&quot;Slide 5 - &amp;quot;Federal Budget&amp;quot;&quot;/&gt;&lt;property id=&quot;20307&quot; value=&quot;547&quot;/&gt;&lt;/object&gt;&lt;object type=&quot;3&quot; unique_id=&quot;20108&quot;&gt;&lt;property id=&quot;20148&quot; value=&quot;5&quot;/&gt;&lt;property id=&quot;20300&quot; value=&quot;Slide 7 - &amp;quot;Bad things happen &amp;quot;&quot;/&gt;&lt;property id=&quot;20307&quot; value=&quot;548&quot;/&gt;&lt;/object&gt;&lt;object type=&quot;3&quot; unique_id=&quot;20397&quot;&gt;&lt;property id=&quot;20148&quot; value=&quot;5&quot;/&gt;&lt;property id=&quot;20300&quot; value=&quot;Slide 6 - &amp;quot;Factors influencing our work&amp;quot;&quot;/&gt;&lt;property id=&quot;20307&quot; value=&quot;549&quot;/&gt;&lt;/object&gt;&lt;object type=&quot;3&quot; unique_id=&quot;20398&quot;&gt;&lt;property id=&quot;20148&quot; value=&quot;5&quot;/&gt;&lt;property id=&quot;20300&quot; value=&quot;Slide 8 - &amp;quot;Poverty in Australia&amp;quot;&quot;/&gt;&lt;property id=&quot;20307&quot; value=&quot;550&quot;/&gt;&lt;/object&gt;&lt;object type=&quot;3&quot; unique_id=&quot;20399&quot;&gt;&lt;property id=&quot;20148&quot; value=&quot;5&quot;/&gt;&lt;property id=&quot;20300&quot; value=&quot;Slide 9 - &amp;quot;Income inequality&amp;quot;&quot;/&gt;&lt;property id=&quot;20307&quot; value=&quot;551&quot;/&gt;&lt;/object&gt;&lt;object type=&quot;3&quot; unique_id=&quot;20400&quot;&gt;&lt;property id=&quot;20148&quot; value=&quot;5&quot;/&gt;&lt;property id=&quot;20300&quot; value=&quot;Slide 32 - &amp;quot;National Hardship Register&amp;quot;&quot;/&gt;&lt;property id=&quot;20307&quot; value=&quot;554&quot;/&gt;&lt;/object&gt;&lt;object type=&quot;3&quot; unique_id=&quot;20401&quot;&gt;&lt;property id=&quot;20148&quot; value=&quot;5&quot;/&gt;&lt;property id=&quot;20300&quot; value=&quot;Slide 33&quot;/&gt;&lt;property id=&quot;20307&quot; value=&quot;555&quot;/&gt;&lt;/object&gt;&lt;object type=&quot;3&quot; unique_id=&quot;20800&quot;&gt;&lt;property id=&quot;20148&quot; value=&quot;5&quot;/&gt;&lt;property id=&quot;20300&quot; value=&quot;Slide 10 - &amp;quot;Financial Counselling: Our Professional Journey&amp;quot;&quot;/&gt;&lt;property id=&quot;20307&quot; value=&quot;556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20876</TotalTime>
  <Words>459</Words>
  <Application>Microsoft Macintosh PowerPoint</Application>
  <PresentationFormat>On-screen Show (4:3)</PresentationFormat>
  <Paragraphs>118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We’re re-structuring the toolkit website and adding new resources</vt:lpstr>
      <vt:lpstr>Supervision and PD Tracking </vt:lpstr>
      <vt:lpstr>We will employ a person to coordinate training through the sector</vt:lpstr>
      <vt:lpstr>This is where you’ll find your NRN</vt:lpstr>
      <vt:lpstr>Creditors will be able to verify your contact information &amp; NRN</vt:lpstr>
      <vt:lpstr>A Community of Practice for Financial Capability Workers</vt:lpstr>
      <vt:lpstr>There will be a new website targeting people in financial difficulty who can “self  help” or can be encouraged to contact a financial counsellor..</vt:lpstr>
      <vt:lpstr>PowerPoint Presentation</vt:lpstr>
      <vt:lpstr>What we’re doing about funding…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Consultations</dc:title>
  <dc:creator>Fiona</dc:creator>
  <cp:lastModifiedBy>Fiona Guthrie</cp:lastModifiedBy>
  <cp:revision>918</cp:revision>
  <dcterms:created xsi:type="dcterms:W3CDTF">2006-08-16T00:00:00Z</dcterms:created>
  <dcterms:modified xsi:type="dcterms:W3CDTF">2015-10-06T10:47:52Z</dcterms:modified>
</cp:coreProperties>
</file>