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26"/>
  </p:notesMasterIdLst>
  <p:handoutMasterIdLst>
    <p:handoutMasterId r:id="rId27"/>
  </p:handoutMasterIdLst>
  <p:sldIdLst>
    <p:sldId id="257" r:id="rId2"/>
    <p:sldId id="258" r:id="rId3"/>
    <p:sldId id="259" r:id="rId4"/>
    <p:sldId id="260" r:id="rId5"/>
    <p:sldId id="261" r:id="rId6"/>
    <p:sldId id="262" r:id="rId7"/>
    <p:sldId id="264" r:id="rId8"/>
    <p:sldId id="295" r:id="rId9"/>
    <p:sldId id="297" r:id="rId10"/>
    <p:sldId id="294" r:id="rId11"/>
    <p:sldId id="296" r:id="rId12"/>
    <p:sldId id="293" r:id="rId13"/>
    <p:sldId id="265" r:id="rId14"/>
    <p:sldId id="289" r:id="rId15"/>
    <p:sldId id="290" r:id="rId16"/>
    <p:sldId id="266" r:id="rId17"/>
    <p:sldId id="298" r:id="rId18"/>
    <p:sldId id="299" r:id="rId19"/>
    <p:sldId id="302" r:id="rId20"/>
    <p:sldId id="303" r:id="rId21"/>
    <p:sldId id="300" r:id="rId22"/>
    <p:sldId id="304" r:id="rId23"/>
    <p:sldId id="286" r:id="rId24"/>
    <p:sldId id="287" r:id="rId25"/>
  </p:sldIdLst>
  <p:sldSz cx="12192000" cy="6858000"/>
  <p:notesSz cx="6797675" cy="9928225"/>
  <p:embeddedFontLst>
    <p:embeddedFont>
      <p:font typeface="Open Sans" panose="020B0604020202020204" charset="0"/>
      <p:regular r:id="rId28"/>
      <p:bold r:id="rId29"/>
      <p:italic r:id="rId30"/>
      <p:boldItalic r:id="rId31"/>
    </p:embeddedFont>
    <p:embeddedFont>
      <p:font typeface="Open Sans Light" panose="020B0604020202020204" charset="0"/>
      <p:regular r:id="rId32"/>
      <p:italic r:id="rId33"/>
    </p:embeddedFont>
    <p:embeddedFont>
      <p:font typeface="Webdings" panose="05030102010509060703" pitchFamily="18" charset="2"/>
      <p:regular r:id="rId34"/>
    </p:embeddedFont>
    <p:embeddedFont>
      <p:font typeface="Open Sans Semibold" panose="020B0604020202020204" charset="0"/>
      <p:bold r:id="rId35"/>
      <p:boldItalic r:id="rId36"/>
    </p:embeddedFont>
    <p:embeddedFont>
      <p:font typeface="Calibri" panose="020F0502020204030204" pitchFamily="34" charset="0"/>
      <p:regular r:id="rId37"/>
      <p:bold r:id="rId38"/>
      <p:italic r:id="rId39"/>
      <p:boldItalic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yla Shomaly" initials="LS" lastIdx="1" clrIdx="0">
    <p:extLst>
      <p:ext uri="{19B8F6BF-5375-455C-9EA6-DF929625EA0E}">
        <p15:presenceInfo xmlns:p15="http://schemas.microsoft.com/office/powerpoint/2012/main" userId="Layla Shoma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0D6"/>
    <a:srgbClr val="333333"/>
    <a:srgbClr val="5569A9"/>
    <a:srgbClr val="6174AF"/>
    <a:srgbClr val="687AB2"/>
    <a:srgbClr val="EAE9EC"/>
    <a:srgbClr val="FBFBFB"/>
    <a:srgbClr val="D2D3C2"/>
    <a:srgbClr val="402B56"/>
    <a:srgbClr val="B6B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170" autoAdjust="0"/>
  </p:normalViewPr>
  <p:slideViewPr>
    <p:cSldViewPr snapToGrid="0" showGuides="1">
      <p:cViewPr varScale="1">
        <p:scale>
          <a:sx n="99" d="100"/>
          <a:sy n="99" d="100"/>
        </p:scale>
        <p:origin x="26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46"/>
    </p:cViewPr>
  </p:sorterViewPr>
  <p:notesViewPr>
    <p:cSldViewPr snapToGrid="0" showGuide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defRPr>
            </a:pPr>
            <a:r>
              <a:rPr lang="en-US" sz="2000" dirty="0" smtClean="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rPr>
              <a:t>Disputes by product type</a:t>
            </a:r>
            <a:endParaRPr lang="en-US" sz="2000" dirty="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0.19375000000000001"/>
                  <c:y val="-7.8125000000000097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35729166666666701"/>
                  <c:y val="3.0564099409448799E-2"/>
                </c:manualLayout>
              </c:layout>
              <c:showLegendKey val="0"/>
              <c:showVal val="0"/>
              <c:showCatName val="1"/>
              <c:showSerName val="0"/>
              <c:showPercent val="1"/>
              <c:showBubbleSize val="0"/>
              <c:extLst>
                <c:ext xmlns:c15="http://schemas.microsoft.com/office/drawing/2012/chart" uri="{CE6537A1-D6FC-4f65-9D91-7224C49458BB}">
                  <c15:layout>
                    <c:manualLayout>
                      <c:w val="0.30148966535433069"/>
                      <c:h val="0.21365624999999996"/>
                    </c:manualLayout>
                  </c15:layout>
                </c:ext>
              </c:extLst>
            </c:dLbl>
            <c:dLbl>
              <c:idx val="2"/>
              <c:layout>
                <c:manualLayout>
                  <c:x val="-0.37395825131233595"/>
                  <c:y val="5.1235217554837422E-3"/>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61353346456693"/>
                      <c:h val="0.22052422803913399"/>
                    </c:manualLayout>
                  </c15:layout>
                </c:ext>
              </c:extLst>
            </c:dLbl>
            <c:dLbl>
              <c:idx val="3"/>
              <c:layout>
                <c:manualLayout>
                  <c:x val="-0.18541666666666667"/>
                  <c:y val="-8.4618647833807237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95833333333333"/>
                  <c:y val="-4.0625000000000001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accent5">
                      <a:lumMod val="75000"/>
                    </a:schemeClr>
                  </a:solidFill>
                  <a:round/>
                </a:ln>
                <a:effectLst/>
              </c:spPr>
            </c:leaderLines>
            <c:extLst>
              <c:ext xmlns:c15="http://schemas.microsoft.com/office/drawing/2012/chart" uri="{CE6537A1-D6FC-4f65-9D91-7224C49458BB}"/>
            </c:extLst>
          </c:dLbls>
          <c:cat>
            <c:strRef>
              <c:f>Sheet1!$A$2:$A$6</c:f>
              <c:strCache>
                <c:ptCount val="5"/>
                <c:pt idx="0">
                  <c:v>Credit</c:v>
                </c:pt>
                <c:pt idx="1">
                  <c:v>Life insurance</c:v>
                </c:pt>
                <c:pt idx="2">
                  <c:v>Investments &amp; advice</c:v>
                </c:pt>
                <c:pt idx="3">
                  <c:v>General insurance</c:v>
                </c:pt>
                <c:pt idx="4">
                  <c:v>Other</c:v>
                </c:pt>
              </c:strCache>
            </c:strRef>
          </c:cat>
          <c:val>
            <c:numRef>
              <c:f>Sheet1!$B$2:$B$6</c:f>
              <c:numCache>
                <c:formatCode>General</c:formatCode>
                <c:ptCount val="5"/>
                <c:pt idx="0">
                  <c:v>43</c:v>
                </c:pt>
                <c:pt idx="1">
                  <c:v>3</c:v>
                </c:pt>
                <c:pt idx="2">
                  <c:v>4</c:v>
                </c:pt>
                <c:pt idx="3">
                  <c:v>31</c:v>
                </c:pt>
                <c:pt idx="4">
                  <c:v>19</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solidFill>
      <a:schemeClr val="accent5">
        <a:lumMod val="20000"/>
        <a:lumOff val="8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5571" tIns="47786" rIns="95571" bIns="47786" rtlCol="0"/>
          <a:lstStyle>
            <a:lvl1pPr algn="l">
              <a:defRPr sz="1300"/>
            </a:lvl1pPr>
          </a:lstStyle>
          <a:p>
            <a:endParaRPr lang="en-US" dirty="0"/>
          </a:p>
        </p:txBody>
      </p:sp>
      <p:sp>
        <p:nvSpPr>
          <p:cNvPr id="3" name="Date Placeholder 2"/>
          <p:cNvSpPr>
            <a:spLocks noGrp="1"/>
          </p:cNvSpPr>
          <p:nvPr>
            <p:ph type="dt" sz="quarter" idx="1"/>
          </p:nvPr>
        </p:nvSpPr>
        <p:spPr>
          <a:xfrm>
            <a:off x="3850443" y="0"/>
            <a:ext cx="2945659" cy="498135"/>
          </a:xfrm>
          <a:prstGeom prst="rect">
            <a:avLst/>
          </a:prstGeom>
        </p:spPr>
        <p:txBody>
          <a:bodyPr vert="horz" lIns="95571" tIns="47786" rIns="95571" bIns="47786" rtlCol="0"/>
          <a:lstStyle>
            <a:lvl1pPr algn="r">
              <a:defRPr sz="1300"/>
            </a:lvl1pPr>
          </a:lstStyle>
          <a:p>
            <a:fld id="{89F9B2AA-6428-4544-91F5-80A18F22E902}" type="datetimeFigureOut">
              <a:rPr lang="en-US" smtClean="0"/>
              <a:t>10/16/2017</a:t>
            </a:fld>
            <a:endParaRPr lang="en-US" dirty="0"/>
          </a:p>
        </p:txBody>
      </p:sp>
      <p:sp>
        <p:nvSpPr>
          <p:cNvPr id="4" name="Footer Placeholder 3"/>
          <p:cNvSpPr>
            <a:spLocks noGrp="1"/>
          </p:cNvSpPr>
          <p:nvPr>
            <p:ph type="ftr" sz="quarter" idx="2"/>
          </p:nvPr>
        </p:nvSpPr>
        <p:spPr>
          <a:xfrm>
            <a:off x="0" y="9430092"/>
            <a:ext cx="2945659" cy="498134"/>
          </a:xfrm>
          <a:prstGeom prst="rect">
            <a:avLst/>
          </a:prstGeom>
        </p:spPr>
        <p:txBody>
          <a:bodyPr vert="horz" lIns="95571" tIns="47786" rIns="95571" bIns="477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5571" tIns="47786" rIns="95571" bIns="47786" rtlCol="0" anchor="b"/>
          <a:lstStyle>
            <a:lvl1pPr algn="r">
              <a:defRPr sz="1300"/>
            </a:lvl1pPr>
          </a:lstStyle>
          <a:p>
            <a:fld id="{73DEFE58-1546-43F4-B480-48469A7CAE0D}" type="slidenum">
              <a:rPr lang="en-US" smtClean="0"/>
              <a:t>‹#›</a:t>
            </a:fld>
            <a:endParaRPr lang="en-US" dirty="0"/>
          </a:p>
        </p:txBody>
      </p:sp>
    </p:spTree>
    <p:extLst>
      <p:ext uri="{BB962C8B-B14F-4D97-AF65-F5344CB8AC3E}">
        <p14:creationId xmlns:p14="http://schemas.microsoft.com/office/powerpoint/2010/main" val="3722565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5571" tIns="47786" rIns="95571" bIns="47786" rtlCol="0"/>
          <a:lstStyle>
            <a:lvl1pPr algn="l">
              <a:defRPr sz="13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5571" tIns="47786" rIns="95571" bIns="47786" rtlCol="0"/>
          <a:lstStyle>
            <a:lvl1pPr algn="r">
              <a:defRPr sz="1300"/>
            </a:lvl1pPr>
          </a:lstStyle>
          <a:p>
            <a:fld id="{CF82FE43-292D-436E-B176-A84282C661B3}" type="datetimeFigureOut">
              <a:rPr lang="en-US" smtClean="0"/>
              <a:t>10/16/2017</a:t>
            </a:fld>
            <a:endParaRPr lang="en-US" dirty="0"/>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5571" tIns="47786" rIns="95571" bIns="47786"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5571" tIns="47786" rIns="95571" bIns="477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2"/>
            <a:ext cx="2945659" cy="498134"/>
          </a:xfrm>
          <a:prstGeom prst="rect">
            <a:avLst/>
          </a:prstGeom>
        </p:spPr>
        <p:txBody>
          <a:bodyPr vert="horz" lIns="95571" tIns="47786" rIns="95571" bIns="477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5571" tIns="47786" rIns="95571" bIns="47786" rtlCol="0" anchor="b"/>
          <a:lstStyle>
            <a:lvl1pPr algn="r">
              <a:defRPr sz="1300"/>
            </a:lvl1pPr>
          </a:lstStyle>
          <a:p>
            <a:fld id="{2B2413AE-96E7-4D0C-89E3-4496C5D096F7}" type="slidenum">
              <a:rPr lang="en-US" smtClean="0"/>
              <a:t>‹#›</a:t>
            </a:fld>
            <a:endParaRPr lang="en-US" dirty="0"/>
          </a:p>
        </p:txBody>
      </p:sp>
    </p:spTree>
    <p:extLst>
      <p:ext uri="{BB962C8B-B14F-4D97-AF65-F5344CB8AC3E}">
        <p14:creationId xmlns:p14="http://schemas.microsoft.com/office/powerpoint/2010/main" val="401228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737"/>
              </a:spcAft>
            </a:pPr>
            <a:r>
              <a:rPr lang="en-AU" dirty="0" smtClean="0">
                <a:latin typeface="Arial" panose="020B0604020202020204" pitchFamily="34" charset="0"/>
                <a:cs typeface="Arial" panose="020B0604020202020204" pitchFamily="34" charset="0"/>
              </a:rPr>
              <a:t>Good morning everyone,</a:t>
            </a:r>
            <a:r>
              <a:rPr lang="en-AU" baseline="0" dirty="0" smtClean="0">
                <a:latin typeface="Arial" panose="020B0604020202020204" pitchFamily="34" charset="0"/>
                <a:cs typeface="Arial" panose="020B0604020202020204" pitchFamily="34" charset="0"/>
              </a:rPr>
              <a:t> and thank you for coming along to the session.</a:t>
            </a:r>
          </a:p>
          <a:p>
            <a:pPr>
              <a:lnSpc>
                <a:spcPct val="150000"/>
              </a:lnSpc>
              <a:spcAft>
                <a:spcPts val="1737"/>
              </a:spcAft>
            </a:pPr>
            <a:r>
              <a:rPr lang="en-AU" baseline="0" dirty="0" smtClean="0">
                <a:latin typeface="Arial" panose="020B0604020202020204" pitchFamily="34" charset="0"/>
                <a:cs typeface="Arial" panose="020B0604020202020204" pitchFamily="34" charset="0"/>
              </a:rPr>
              <a:t>My name is Philip Field and I’m the Lead Ombudsman - Banking &amp; Finance, from the Financial Ombudsman Service</a:t>
            </a:r>
          </a:p>
          <a:p>
            <a:pPr>
              <a:lnSpc>
                <a:spcPct val="150000"/>
              </a:lnSpc>
              <a:spcAft>
                <a:spcPts val="1737"/>
              </a:spcAft>
            </a:pPr>
            <a:r>
              <a:rPr lang="en-AU" baseline="0" dirty="0" smtClean="0">
                <a:latin typeface="Arial" panose="020B0604020202020204" pitchFamily="34" charset="0"/>
                <a:cs typeface="Arial" panose="020B0604020202020204" pitchFamily="34" charset="0"/>
              </a:rPr>
              <a:t>I would like to begin by acknowledging the </a:t>
            </a:r>
            <a:r>
              <a:rPr lang="en-AU" dirty="0" err="1" smtClean="0">
                <a:latin typeface="Arial" panose="020B0604020202020204" pitchFamily="34" charset="0"/>
                <a:cs typeface="Arial" panose="020B0604020202020204" pitchFamily="34" charset="0"/>
              </a:rPr>
              <a:t>Punnilerpanner</a:t>
            </a:r>
            <a:r>
              <a:rPr lang="en-AU" dirty="0" smtClean="0">
                <a:latin typeface="Arial" panose="020B0604020202020204" pitchFamily="34" charset="0"/>
                <a:cs typeface="Arial" panose="020B0604020202020204" pitchFamily="34" charset="0"/>
              </a:rPr>
              <a:t> people (pronounced: poo-</a:t>
            </a:r>
            <a:r>
              <a:rPr lang="en-AU" dirty="0" err="1" smtClean="0">
                <a:latin typeface="Arial" panose="020B0604020202020204" pitchFamily="34" charset="0"/>
                <a:cs typeface="Arial" panose="020B0604020202020204" pitchFamily="34" charset="0"/>
              </a:rPr>
              <a:t>nill</a:t>
            </a:r>
            <a:r>
              <a:rPr lang="en-AU" dirty="0" smtClean="0">
                <a:latin typeface="Arial" panose="020B0604020202020204" pitchFamily="34" charset="0"/>
                <a:cs typeface="Arial" panose="020B0604020202020204" pitchFamily="34" charset="0"/>
              </a:rPr>
              <a:t>-err-</a:t>
            </a:r>
            <a:r>
              <a:rPr lang="en-AU" dirty="0" err="1" smtClean="0">
                <a:latin typeface="Arial" panose="020B0604020202020204" pitchFamily="34" charset="0"/>
                <a:cs typeface="Arial" panose="020B0604020202020204" pitchFamily="34" charset="0"/>
              </a:rPr>
              <a:t>panner</a:t>
            </a:r>
            <a:r>
              <a:rPr lang="en-AU" dirty="0" smtClean="0">
                <a:latin typeface="Arial" panose="020B0604020202020204" pitchFamily="34" charset="0"/>
                <a:cs typeface="Arial" panose="020B0604020202020204" pitchFamily="34" charset="0"/>
              </a:rPr>
              <a:t>) as the </a:t>
            </a:r>
            <a:r>
              <a:rPr lang="en-AU" baseline="0" dirty="0" smtClean="0">
                <a:latin typeface="Arial" panose="020B0604020202020204" pitchFamily="34" charset="0"/>
                <a:cs typeface="Arial" panose="020B0604020202020204" pitchFamily="34" charset="0"/>
              </a:rPr>
              <a:t>traditional owners and custodians of the land on which we meet today. I</a:t>
            </a:r>
            <a:r>
              <a:rPr lang="en-AU" dirty="0" smtClean="0">
                <a:latin typeface="Arial" panose="020B0604020202020204" pitchFamily="34" charset="0"/>
                <a:cs typeface="Arial" panose="020B0604020202020204" pitchFamily="34" charset="0"/>
              </a:rPr>
              <a:t> pay my respects</a:t>
            </a:r>
            <a:r>
              <a:rPr lang="en-AU" baseline="0" dirty="0" smtClean="0">
                <a:latin typeface="Arial" panose="020B0604020202020204" pitchFamily="34" charset="0"/>
                <a:cs typeface="Arial" panose="020B0604020202020204" pitchFamily="34" charset="0"/>
              </a:rPr>
              <a:t> to Elders past, present and future, and Elders from other communities who may be here today. </a:t>
            </a:r>
          </a:p>
        </p:txBody>
      </p:sp>
      <p:sp>
        <p:nvSpPr>
          <p:cNvPr id="4" name="Slide Number Placeholder 3"/>
          <p:cNvSpPr>
            <a:spLocks noGrp="1"/>
          </p:cNvSpPr>
          <p:nvPr>
            <p:ph type="sldNum" sz="quarter" idx="10"/>
          </p:nvPr>
        </p:nvSpPr>
        <p:spPr/>
        <p:txBody>
          <a:bodyPr/>
          <a:lstStyle/>
          <a:p>
            <a:fld id="{2B2413AE-96E7-4D0C-89E3-4496C5D096F7}" type="slidenum">
              <a:rPr lang="en-US" smtClean="0"/>
              <a:t>1</a:t>
            </a:fld>
            <a:endParaRPr lang="en-US" dirty="0"/>
          </a:p>
        </p:txBody>
      </p:sp>
    </p:spTree>
    <p:extLst>
      <p:ext uri="{BB962C8B-B14F-4D97-AF65-F5344CB8AC3E}">
        <p14:creationId xmlns:p14="http://schemas.microsoft.com/office/powerpoint/2010/main" val="4169150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32" indent="-165432">
              <a:lnSpc>
                <a:spcPct val="150000"/>
              </a:lnSpc>
              <a:spcBef>
                <a:spcPts val="0"/>
              </a:spcBef>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It </a:t>
            </a:r>
            <a:r>
              <a:rPr lang="en-AU" dirty="0">
                <a:latin typeface="Arial" panose="020B0604020202020204" pitchFamily="34" charset="0"/>
                <a:cs typeface="Arial" panose="020B0604020202020204" pitchFamily="34" charset="0"/>
              </a:rPr>
              <a:t>also helps to distinguish potential financial abuse from an informed decision by an older person with capacity to make a decision, who makes it free from any improper or undue influence from a third party.</a:t>
            </a:r>
          </a:p>
          <a:p>
            <a:pPr marL="165432" indent="-165432">
              <a:lnSpc>
                <a:spcPct val="150000"/>
              </a:lnSpc>
              <a:spcBef>
                <a:spcPts val="0"/>
              </a:spcBef>
              <a:spcAft>
                <a:spcPts val="1200"/>
              </a:spcAft>
              <a:buFont typeface="Arial" panose="020B0604020202020204" pitchFamily="34" charset="0"/>
              <a:buChar char="•"/>
            </a:pPr>
            <a:r>
              <a:rPr lang="en-AU" dirty="0">
                <a:latin typeface="Arial" panose="020B0604020202020204" pitchFamily="34" charset="0"/>
                <a:cs typeface="Arial" panose="020B0604020202020204" pitchFamily="34" charset="0"/>
              </a:rPr>
              <a:t>It is important to note that vulnerability can arise not only because of incapacity, but also because of dependence on, or trust in, a third party</a:t>
            </a:r>
            <a:r>
              <a:rPr lang="en-AU" dirty="0" smtClean="0">
                <a:latin typeface="Arial" panose="020B0604020202020204" pitchFamily="34" charset="0"/>
                <a:cs typeface="Arial" panose="020B0604020202020204" pitchFamily="34" charset="0"/>
              </a:rPr>
              <a:t>.</a:t>
            </a:r>
          </a:p>
          <a:p>
            <a:pPr marL="165432" marR="0" lvl="0" indent="-165432"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dirty="0" smtClean="0">
                <a:latin typeface="Arial" panose="020B0604020202020204" pitchFamily="34" charset="0"/>
                <a:cs typeface="Arial" panose="020B0604020202020204" pitchFamily="34" charset="0"/>
              </a:rPr>
              <a:t>Financial</a:t>
            </a:r>
            <a:r>
              <a:rPr lang="en-AU" baseline="0" dirty="0" smtClean="0">
                <a:latin typeface="Arial" panose="020B0604020202020204" pitchFamily="34" charset="0"/>
                <a:cs typeface="Arial" panose="020B0604020202020204" pitchFamily="34" charset="0"/>
              </a:rPr>
              <a:t> elder abuse </a:t>
            </a:r>
            <a:r>
              <a:rPr lang="en-AU" dirty="0" smtClean="0">
                <a:latin typeface="Arial" panose="020B0604020202020204" pitchFamily="34" charset="0"/>
                <a:cs typeface="Arial" panose="020B0604020202020204" pitchFamily="34" charset="0"/>
              </a:rPr>
              <a:t>is a complex area and there are challenges to identifying warning signs where financial elder abuse may be occurring. </a:t>
            </a:r>
          </a:p>
          <a:p>
            <a:pPr marL="165432" marR="0" lvl="0" indent="-165432"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dirty="0" smtClean="0">
                <a:latin typeface="Arial" panose="020B0604020202020204" pitchFamily="34" charset="0"/>
                <a:cs typeface="Arial" panose="020B0604020202020204" pitchFamily="34" charset="0"/>
              </a:rPr>
              <a:t>On</a:t>
            </a:r>
            <a:r>
              <a:rPr lang="en-AU" baseline="0" dirty="0" smtClean="0">
                <a:latin typeface="Arial" panose="020B0604020202020204" pitchFamily="34" charset="0"/>
                <a:cs typeface="Arial" panose="020B0604020202020204" pitchFamily="34" charset="0"/>
              </a:rPr>
              <a:t> the one hand, elderly people should be able to make genuine transactions without a fuss.  On the other hand, sometimes there is the need for a financial institution to ask more questions to ensure that their customer understands the nature of the transaction.</a:t>
            </a:r>
            <a:endParaRPr lang="en-AU" dirty="0" smtClean="0">
              <a:latin typeface="Arial" panose="020B0604020202020204" pitchFamily="34" charset="0"/>
              <a:cs typeface="Arial" panose="020B0604020202020204" pitchFamily="34" charset="0"/>
            </a:endParaRPr>
          </a:p>
          <a:p>
            <a:pPr marL="165432" indent="-165432">
              <a:lnSpc>
                <a:spcPct val="150000"/>
              </a:lnSpc>
              <a:spcBef>
                <a:spcPts val="0"/>
              </a:spcBef>
              <a:spcAft>
                <a:spcPts val="1200"/>
              </a:spcAft>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2413AE-96E7-4D0C-89E3-4496C5D096F7}" type="slidenum">
              <a:rPr lang="en-US" smtClean="0"/>
              <a:t>10</a:t>
            </a:fld>
            <a:endParaRPr lang="en-US" dirty="0"/>
          </a:p>
        </p:txBody>
      </p:sp>
    </p:spTree>
    <p:extLst>
      <p:ext uri="{BB962C8B-B14F-4D97-AF65-F5344CB8AC3E}">
        <p14:creationId xmlns:p14="http://schemas.microsoft.com/office/powerpoint/2010/main" val="97430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1200"/>
              </a:spcAft>
              <a:buFont typeface="Arial" panose="020B0604020202020204" pitchFamily="34" charset="0"/>
              <a:buNone/>
            </a:pPr>
            <a:r>
              <a:rPr lang="en-AU" dirty="0" smtClean="0">
                <a:latin typeface="Arial" panose="020B0604020202020204" pitchFamily="34" charset="0"/>
                <a:cs typeface="Arial" panose="020B0604020202020204" pitchFamily="34" charset="0"/>
              </a:rPr>
              <a:t>An FSP may be liable to reimburse losses to a customer who has been the victim of financial abuse under a number of legal and equitable principles including:</a:t>
            </a:r>
          </a:p>
          <a:p>
            <a:pPr marL="165432" indent="-165432">
              <a:lnSpc>
                <a:spcPct val="150000"/>
              </a:lnSpc>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If the customer is unable to read owing to blindness or illiteracy</a:t>
            </a:r>
          </a:p>
          <a:p>
            <a:pPr marL="165432" indent="-165432">
              <a:lnSpc>
                <a:spcPct val="150000"/>
              </a:lnSpc>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If the customer’s signature on withdrawal or other transaction documents has been forged</a:t>
            </a:r>
          </a:p>
          <a:p>
            <a:pPr marL="165432" indent="-165432">
              <a:lnSpc>
                <a:spcPct val="150000"/>
              </a:lnSpc>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If an unauthorised electronic transaction has been performed and liability is allocated to the FSP under the ePayments Code</a:t>
            </a:r>
          </a:p>
          <a:p>
            <a:pPr marL="165432" indent="-165432">
              <a:lnSpc>
                <a:spcPct val="150000"/>
              </a:lnSpc>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If it is on notice of mental incapacity on the part of the customer - FSP staff are entitled to assume an older person has capacity, unless there are indications to the contrary</a:t>
            </a:r>
          </a:p>
          <a:p>
            <a:pPr marL="165432" indent="-165432">
              <a:lnSpc>
                <a:spcPct val="150000"/>
              </a:lnSpc>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If it is on notice of undue influence – actual or presumed</a:t>
            </a:r>
          </a:p>
          <a:p>
            <a:pPr marL="165432" indent="-165432">
              <a:lnSpc>
                <a:spcPct val="150000"/>
              </a:lnSpc>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If it has, with knowledge, assisted in breach of trust</a:t>
            </a:r>
          </a:p>
          <a:p>
            <a:pPr marL="165432" indent="-165432">
              <a:lnSpc>
                <a:spcPct val="150000"/>
              </a:lnSpc>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If it has itself taken advantage of a vulnerable older person so as to have engaged in unconscionable conduct. </a:t>
            </a:r>
          </a:p>
          <a:p>
            <a:pPr marL="165432" indent="-165432">
              <a:lnSpc>
                <a:spcPct val="150000"/>
              </a:lnSpc>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The hardest issue is the last one, whether</a:t>
            </a:r>
            <a:r>
              <a:rPr lang="en-AU" baseline="0" dirty="0" smtClean="0">
                <a:latin typeface="Arial" panose="020B0604020202020204" pitchFamily="34" charset="0"/>
                <a:cs typeface="Arial" panose="020B0604020202020204" pitchFamily="34" charset="0"/>
              </a:rPr>
              <a:t> the FSP should have made further enquiries</a:t>
            </a:r>
            <a:endParaRPr lang="en-AU" dirty="0" smtClean="0">
              <a:latin typeface="Arial" panose="020B0604020202020204" pitchFamily="34" charset="0"/>
              <a:cs typeface="Arial" panose="020B0604020202020204" pitchFamily="34" charset="0"/>
            </a:endParaRPr>
          </a:p>
          <a:p>
            <a:pPr>
              <a:lnSpc>
                <a:spcPct val="150000"/>
              </a:lnSpc>
              <a:spcAft>
                <a:spcPts val="1200"/>
              </a:spcAft>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2413AE-96E7-4D0C-89E3-4496C5D096F7}" type="slidenum">
              <a:rPr lang="en-US" smtClean="0"/>
              <a:t>11</a:t>
            </a:fld>
            <a:endParaRPr lang="en-US" dirty="0"/>
          </a:p>
        </p:txBody>
      </p:sp>
    </p:spTree>
    <p:extLst>
      <p:ext uri="{BB962C8B-B14F-4D97-AF65-F5344CB8AC3E}">
        <p14:creationId xmlns:p14="http://schemas.microsoft.com/office/powerpoint/2010/main" val="898511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32" indent="-165432">
              <a:lnSpc>
                <a:spcPct val="150000"/>
              </a:lnSpc>
              <a:spcAft>
                <a:spcPts val="1200"/>
              </a:spcAft>
              <a:buFont typeface="Arial" panose="020B0604020202020204" pitchFamily="34" charset="0"/>
              <a:buChar char="•"/>
            </a:pPr>
            <a:r>
              <a:rPr lang="en-AU" dirty="0">
                <a:latin typeface="Arial" panose="020B0604020202020204" pitchFamily="34" charset="0"/>
                <a:cs typeface="Arial" panose="020B0604020202020204" pitchFamily="34" charset="0"/>
              </a:rPr>
              <a:t>Financial elder abuse often takes the form of misuse of, or theft from, a bank account or other financial services product.  </a:t>
            </a:r>
          </a:p>
          <a:p>
            <a:pPr marL="165432" indent="-165432">
              <a:lnSpc>
                <a:spcPct val="150000"/>
              </a:lnSpc>
              <a:spcAft>
                <a:spcPts val="1200"/>
              </a:spcAft>
              <a:buFont typeface="Arial" panose="020B0604020202020204" pitchFamily="34" charset="0"/>
              <a:buChar char="•"/>
            </a:pPr>
            <a:r>
              <a:rPr lang="en-AU" dirty="0">
                <a:latin typeface="Arial" panose="020B0604020202020204" pitchFamily="34" charset="0"/>
                <a:cs typeface="Arial" panose="020B0604020202020204" pitchFamily="34" charset="0"/>
              </a:rPr>
              <a:t>Financial services provider’s (FSP) employees may be in the best, and sometimes the only, position to recognise financial exploitation as it occurs</a:t>
            </a:r>
            <a:r>
              <a:rPr lang="en-AU" dirty="0" smtClean="0">
                <a:latin typeface="Arial" panose="020B0604020202020204" pitchFamily="34" charset="0"/>
                <a:cs typeface="Arial" panose="020B0604020202020204" pitchFamily="34" charset="0"/>
              </a:rPr>
              <a:t>.</a:t>
            </a:r>
          </a:p>
          <a:p>
            <a:pPr marL="165432" indent="-165432">
              <a:lnSpc>
                <a:spcPct val="150000"/>
              </a:lnSpc>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This is because older people</a:t>
            </a:r>
            <a:r>
              <a:rPr lang="en-AU" baseline="0" dirty="0" smtClean="0">
                <a:latin typeface="Arial" panose="020B0604020202020204" pitchFamily="34" charset="0"/>
                <a:cs typeface="Arial" panose="020B0604020202020204" pitchFamily="34" charset="0"/>
              </a:rPr>
              <a:t> still prefer to do their banking in a branch where there is more scope to interact with the customer</a:t>
            </a:r>
            <a:r>
              <a:rPr lang="en-AU" dirty="0" smtClean="0">
                <a:latin typeface="Arial" panose="020B0604020202020204" pitchFamily="34" charset="0"/>
                <a:cs typeface="Arial" panose="020B0604020202020204" pitchFamily="34" charset="0"/>
              </a:rPr>
              <a:t> </a:t>
            </a:r>
            <a:endParaRPr lang="en-AU" dirty="0">
              <a:latin typeface="Arial" panose="020B0604020202020204" pitchFamily="34" charset="0"/>
              <a:cs typeface="Arial" panose="020B0604020202020204" pitchFamily="34" charset="0"/>
            </a:endParaRPr>
          </a:p>
          <a:p>
            <a:pPr marL="165432" indent="-165432">
              <a:lnSpc>
                <a:spcPct val="150000"/>
              </a:lnSpc>
              <a:spcAft>
                <a:spcPts val="1200"/>
              </a:spcAft>
              <a:buFont typeface="Arial" panose="020B0604020202020204" pitchFamily="34" charset="0"/>
              <a:buChar char="•"/>
            </a:pPr>
            <a:r>
              <a:rPr lang="en-AU" dirty="0">
                <a:latin typeface="Arial" panose="020B0604020202020204" pitchFamily="34" charset="0"/>
                <a:cs typeface="Arial" panose="020B0604020202020204" pitchFamily="34" charset="0"/>
              </a:rPr>
              <a:t>In disputes we see arising from alleged financial elder abuse, a common claim is that the FSP and its staff should have recognised exploitation was taking place and could have taken steps to prevent loss.</a:t>
            </a:r>
          </a:p>
          <a:p>
            <a:pPr marL="165432" indent="-165432">
              <a:lnSpc>
                <a:spcPct val="150000"/>
              </a:lnSpc>
              <a:spcAft>
                <a:spcPts val="1200"/>
              </a:spcAft>
              <a:buFont typeface="Arial" panose="020B0604020202020204" pitchFamily="34" charset="0"/>
              <a:buChar char="•"/>
            </a:pPr>
            <a:r>
              <a:rPr lang="en-AU" dirty="0">
                <a:latin typeface="Arial" panose="020B0604020202020204" pitchFamily="34" charset="0"/>
                <a:cs typeface="Arial" panose="020B0604020202020204" pitchFamily="34" charset="0"/>
              </a:rPr>
              <a:t>Whether potential exploitation was visible at the time and what could and should have been done are always difficult issues. </a:t>
            </a:r>
          </a:p>
        </p:txBody>
      </p:sp>
      <p:sp>
        <p:nvSpPr>
          <p:cNvPr id="4" name="Slide Number Placeholder 3"/>
          <p:cNvSpPr>
            <a:spLocks noGrp="1"/>
          </p:cNvSpPr>
          <p:nvPr>
            <p:ph type="sldNum" sz="quarter" idx="10"/>
          </p:nvPr>
        </p:nvSpPr>
        <p:spPr/>
        <p:txBody>
          <a:bodyPr/>
          <a:lstStyle/>
          <a:p>
            <a:fld id="{2B2413AE-96E7-4D0C-89E3-4496C5D096F7}" type="slidenum">
              <a:rPr lang="en-US" smtClean="0"/>
              <a:t>12</a:t>
            </a:fld>
            <a:endParaRPr lang="en-US" dirty="0"/>
          </a:p>
        </p:txBody>
      </p:sp>
    </p:spTree>
    <p:extLst>
      <p:ext uri="{BB962C8B-B14F-4D97-AF65-F5344CB8AC3E}">
        <p14:creationId xmlns:p14="http://schemas.microsoft.com/office/powerpoint/2010/main" val="2162914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a:t>
            </a:r>
            <a:r>
              <a:rPr lang="en-AU" baseline="0" dirty="0" smtClean="0"/>
              <a:t> are the signs of potential elder abuse?</a:t>
            </a:r>
            <a:endParaRPr lang="en-AU" dirty="0"/>
          </a:p>
        </p:txBody>
      </p:sp>
      <p:sp>
        <p:nvSpPr>
          <p:cNvPr id="4" name="Slide Number Placeholder 3"/>
          <p:cNvSpPr>
            <a:spLocks noGrp="1"/>
          </p:cNvSpPr>
          <p:nvPr>
            <p:ph type="sldNum" sz="quarter" idx="10"/>
          </p:nvPr>
        </p:nvSpPr>
        <p:spPr/>
        <p:txBody>
          <a:bodyPr/>
          <a:lstStyle/>
          <a:p>
            <a:fld id="{2B2413AE-96E7-4D0C-89E3-4496C5D096F7}" type="slidenum">
              <a:rPr lang="en-US" smtClean="0"/>
              <a:t>13</a:t>
            </a:fld>
            <a:endParaRPr lang="en-US" dirty="0"/>
          </a:p>
        </p:txBody>
      </p:sp>
    </p:spTree>
    <p:extLst>
      <p:ext uri="{BB962C8B-B14F-4D97-AF65-F5344CB8AC3E}">
        <p14:creationId xmlns:p14="http://schemas.microsoft.com/office/powerpoint/2010/main" val="393576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2413AE-96E7-4D0C-89E3-4496C5D096F7}" type="slidenum">
              <a:rPr lang="en-US" smtClean="0"/>
              <a:t>14</a:t>
            </a:fld>
            <a:endParaRPr lang="en-US" dirty="0"/>
          </a:p>
        </p:txBody>
      </p:sp>
    </p:spTree>
    <p:extLst>
      <p:ext uri="{BB962C8B-B14F-4D97-AF65-F5344CB8AC3E}">
        <p14:creationId xmlns:p14="http://schemas.microsoft.com/office/powerpoint/2010/main" val="3588695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2413AE-96E7-4D0C-89E3-4496C5D096F7}" type="slidenum">
              <a:rPr lang="en-US" smtClean="0"/>
              <a:t>15</a:t>
            </a:fld>
            <a:endParaRPr lang="en-US" dirty="0"/>
          </a:p>
        </p:txBody>
      </p:sp>
    </p:spTree>
    <p:extLst>
      <p:ext uri="{BB962C8B-B14F-4D97-AF65-F5344CB8AC3E}">
        <p14:creationId xmlns:p14="http://schemas.microsoft.com/office/powerpoint/2010/main" val="772440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AU" dirty="0" smtClean="0">
                <a:latin typeface="Arial" panose="020B0604020202020204" pitchFamily="34" charset="0"/>
                <a:cs typeface="Arial" panose="020B0604020202020204" pitchFamily="34" charset="0"/>
              </a:rPr>
              <a:t>If the customer</a:t>
            </a:r>
            <a:r>
              <a:rPr lang="en-AU" baseline="0" dirty="0" smtClean="0">
                <a:latin typeface="Arial" panose="020B0604020202020204" pitchFamily="34" charset="0"/>
                <a:cs typeface="Arial" panose="020B0604020202020204" pitchFamily="34" charset="0"/>
              </a:rPr>
              <a:t> is accompanied by someone else, then a useful first step is to separate the customer from that other person and have a separate conversation.</a:t>
            </a:r>
          </a:p>
          <a:p>
            <a:pPr>
              <a:lnSpc>
                <a:spcPct val="150000"/>
              </a:lnSpc>
              <a:spcAft>
                <a:spcPts val="1200"/>
              </a:spcAft>
            </a:pPr>
            <a:r>
              <a:rPr lang="en-AU" baseline="0" dirty="0" smtClean="0">
                <a:latin typeface="Arial" panose="020B0604020202020204" pitchFamily="34" charset="0"/>
                <a:cs typeface="Arial" panose="020B0604020202020204" pitchFamily="34" charset="0"/>
              </a:rPr>
              <a:t>I have deliberately used the word “conversation”.</a:t>
            </a:r>
          </a:p>
          <a:p>
            <a:pPr>
              <a:lnSpc>
                <a:spcPct val="150000"/>
              </a:lnSpc>
              <a:spcAft>
                <a:spcPts val="1200"/>
              </a:spcAft>
            </a:pPr>
            <a:r>
              <a:rPr lang="en-AU" baseline="0" dirty="0" smtClean="0">
                <a:latin typeface="Arial" panose="020B0604020202020204" pitchFamily="34" charset="0"/>
                <a:cs typeface="Arial" panose="020B0604020202020204" pitchFamily="34" charset="0"/>
              </a:rPr>
              <a:t>In one recent case we dealt with the teller though their elderly customer who had regularly banked at the same branch for 30 years wanted to break a term deposit to send $100,000 overseas.  </a:t>
            </a:r>
          </a:p>
          <a:p>
            <a:pPr>
              <a:lnSpc>
                <a:spcPct val="150000"/>
              </a:lnSpc>
              <a:spcAft>
                <a:spcPts val="1200"/>
              </a:spcAft>
            </a:pPr>
            <a:r>
              <a:rPr lang="en-AU" baseline="0" dirty="0" smtClean="0">
                <a:latin typeface="Arial" panose="020B0604020202020204" pitchFamily="34" charset="0"/>
                <a:cs typeface="Arial" panose="020B0604020202020204" pitchFamily="34" charset="0"/>
              </a:rPr>
              <a:t>The teller asked what the money was for and the customer replied that it was for a relative.  The FSP did not ask any further questions.  </a:t>
            </a:r>
          </a:p>
          <a:p>
            <a:pPr>
              <a:lnSpc>
                <a:spcPct val="150000"/>
              </a:lnSpc>
              <a:spcAft>
                <a:spcPts val="1200"/>
              </a:spcAft>
            </a:pPr>
            <a:r>
              <a:rPr lang="en-AU" baseline="0" dirty="0" smtClean="0">
                <a:latin typeface="Arial" panose="020B0604020202020204" pitchFamily="34" charset="0"/>
                <a:cs typeface="Arial" panose="020B0604020202020204" pitchFamily="34" charset="0"/>
              </a:rPr>
              <a:t>A week later the customer came back to transfer another $100,000.  When asked he said it was to buy a house in the UK.  It turned out he was a victim of a scam.  </a:t>
            </a:r>
          </a:p>
          <a:p>
            <a:pPr>
              <a:lnSpc>
                <a:spcPct val="150000"/>
              </a:lnSpc>
              <a:spcAft>
                <a:spcPts val="1200"/>
              </a:spcAft>
            </a:pPr>
            <a:r>
              <a:rPr lang="en-AU" baseline="0" dirty="0" smtClean="0">
                <a:latin typeface="Arial" panose="020B0604020202020204" pitchFamily="34" charset="0"/>
                <a:cs typeface="Arial" panose="020B0604020202020204" pitchFamily="34" charset="0"/>
              </a:rPr>
              <a:t>We took the view the FSP could have had a better conversation given the very unusual nature of the transactions.  </a:t>
            </a:r>
          </a:p>
          <a:p>
            <a:pPr>
              <a:lnSpc>
                <a:spcPct val="150000"/>
              </a:lnSpc>
              <a:spcAft>
                <a:spcPts val="1200"/>
              </a:spcAft>
            </a:pPr>
            <a:r>
              <a:rPr lang="en-AU" baseline="0" dirty="0" smtClean="0">
                <a:latin typeface="Arial" panose="020B0604020202020204" pitchFamily="34" charset="0"/>
                <a:cs typeface="Arial" panose="020B0604020202020204" pitchFamily="34" charset="0"/>
              </a:rPr>
              <a:t>This included having a conversation and also contacting a trusted family member.  </a:t>
            </a:r>
          </a:p>
          <a:p>
            <a:pPr>
              <a:lnSpc>
                <a:spcPct val="150000"/>
              </a:lnSpc>
              <a:spcAft>
                <a:spcPts val="1200"/>
              </a:spcAft>
            </a:pPr>
            <a:r>
              <a:rPr lang="en-AU" baseline="0" dirty="0" smtClean="0">
                <a:latin typeface="Arial" panose="020B0604020202020204" pitchFamily="34" charset="0"/>
                <a:cs typeface="Arial" panose="020B0604020202020204" pitchFamily="34" charset="0"/>
              </a:rPr>
              <a:t>The applicant’s daughter was noted on the bank’s systems as a Power of Attorney.  </a:t>
            </a:r>
          </a:p>
          <a:p>
            <a:pPr>
              <a:lnSpc>
                <a:spcPct val="150000"/>
              </a:lnSpc>
              <a:spcAft>
                <a:spcPts val="1200"/>
              </a:spcAft>
            </a:pPr>
            <a:r>
              <a:rPr lang="en-AU" baseline="0" dirty="0" smtClean="0">
                <a:latin typeface="Arial" panose="020B0604020202020204" pitchFamily="34" charset="0"/>
                <a:cs typeface="Arial" panose="020B0604020202020204" pitchFamily="34" charset="0"/>
              </a:rPr>
              <a:t>The FSP was required to refund the $200,000 to the applicant.</a:t>
            </a:r>
            <a:endParaRPr lang="en-AU"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2413AE-96E7-4D0C-89E3-4496C5D096F7}" type="slidenum">
              <a:rPr lang="en-US" smtClean="0"/>
              <a:t>16</a:t>
            </a:fld>
            <a:endParaRPr lang="en-US" dirty="0"/>
          </a:p>
        </p:txBody>
      </p:sp>
    </p:spTree>
    <p:extLst>
      <p:ext uri="{BB962C8B-B14F-4D97-AF65-F5344CB8AC3E}">
        <p14:creationId xmlns:p14="http://schemas.microsoft.com/office/powerpoint/2010/main" val="1846187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2413AE-96E7-4D0C-89E3-4496C5D096F7}" type="slidenum">
              <a:rPr lang="en-US" smtClean="0"/>
              <a:t>17</a:t>
            </a:fld>
            <a:endParaRPr lang="en-US" dirty="0"/>
          </a:p>
        </p:txBody>
      </p:sp>
    </p:spTree>
    <p:extLst>
      <p:ext uri="{BB962C8B-B14F-4D97-AF65-F5344CB8AC3E}">
        <p14:creationId xmlns:p14="http://schemas.microsoft.com/office/powerpoint/2010/main" val="4223785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800"/>
              </a:spcAft>
            </a:pPr>
            <a:endParaRPr lang="en-AU"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2413AE-96E7-4D0C-89E3-4496C5D096F7}" type="slidenum">
              <a:rPr lang="en-US" smtClean="0"/>
              <a:t>18</a:t>
            </a:fld>
            <a:endParaRPr lang="en-US" dirty="0"/>
          </a:p>
        </p:txBody>
      </p:sp>
    </p:spTree>
    <p:extLst>
      <p:ext uri="{BB962C8B-B14F-4D97-AF65-F5344CB8AC3E}">
        <p14:creationId xmlns:p14="http://schemas.microsoft.com/office/powerpoint/2010/main" val="3332563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AU" sz="1200" dirty="0" smtClean="0">
                <a:latin typeface="Arial" panose="020B0604020202020204" pitchFamily="34" charset="0"/>
                <a:cs typeface="Arial" panose="020B0604020202020204" pitchFamily="34" charset="0"/>
              </a:rPr>
              <a:t>Mrs Cannizzo’s daughter said the bank should not have allowed Mr Cannizzo to close the joint account and transfer the funds into his name without her knowledge and consent. </a:t>
            </a:r>
          </a:p>
          <a:p>
            <a:pPr>
              <a:lnSpc>
                <a:spcPct val="150000"/>
              </a:lnSpc>
              <a:spcAft>
                <a:spcPts val="1200"/>
              </a:spcAft>
            </a:pPr>
            <a:r>
              <a:rPr lang="en-AU" sz="1200" dirty="0" smtClean="0">
                <a:latin typeface="Arial" panose="020B0604020202020204" pitchFamily="34" charset="0"/>
                <a:cs typeface="Arial" panose="020B0604020202020204" pitchFamily="34" charset="0"/>
              </a:rPr>
              <a:t>The determination, made in October 2016, said the FSP did not comply with good industry practice to protect the applicant from potential financial abuse. </a:t>
            </a:r>
          </a:p>
          <a:p>
            <a:pPr>
              <a:lnSpc>
                <a:spcPct val="150000"/>
              </a:lnSpc>
              <a:spcAft>
                <a:spcPts val="1200"/>
              </a:spcAft>
            </a:pPr>
            <a:r>
              <a:rPr lang="en-AU" sz="1200" dirty="0" smtClean="0">
                <a:latin typeface="Arial" panose="020B0604020202020204" pitchFamily="34" charset="0"/>
                <a:cs typeface="Arial" panose="020B0604020202020204" pitchFamily="34" charset="0"/>
              </a:rPr>
              <a:t>We said in the determination: ‘An FSP should be able to recognise signs that a customer may be under the undue influence of another party, including where the customer is elderly or vulnerable and conducting an unusual transaction in the presence of another person.’</a:t>
            </a:r>
          </a:p>
          <a:p>
            <a:pPr>
              <a:lnSpc>
                <a:spcPct val="150000"/>
              </a:lnSpc>
              <a:spcAft>
                <a:spcPts val="1200"/>
              </a:spcAft>
            </a:pPr>
            <a:r>
              <a:rPr lang="en-AU" sz="1200" dirty="0" smtClean="0">
                <a:latin typeface="Arial" panose="020B0604020202020204" pitchFamily="34" charset="0"/>
                <a:cs typeface="Arial" panose="020B0604020202020204" pitchFamily="34" charset="0"/>
              </a:rPr>
              <a:t>We identified the ‘red flags’ as:</a:t>
            </a:r>
          </a:p>
          <a:p>
            <a:pPr marL="171450" indent="-171450">
              <a:lnSpc>
                <a:spcPct val="150000"/>
              </a:lnSpc>
              <a:spcAft>
                <a:spcPts val="1200"/>
              </a:spcAft>
              <a:buFont typeface="Arial" panose="020B0604020202020204" pitchFamily="34" charset="0"/>
              <a:buChar char="•"/>
            </a:pPr>
            <a:r>
              <a:rPr lang="en-AU" sz="1200" dirty="0" smtClean="0">
                <a:latin typeface="Arial" panose="020B0604020202020204" pitchFamily="34" charset="0"/>
                <a:cs typeface="Arial" panose="020B0604020202020204" pitchFamily="34" charset="0"/>
              </a:rPr>
              <a:t>The unusual nature of the disputed transaction </a:t>
            </a:r>
          </a:p>
          <a:p>
            <a:pPr marL="171450" indent="-171450">
              <a:lnSpc>
                <a:spcPct val="150000"/>
              </a:lnSpc>
              <a:spcAft>
                <a:spcPts val="1200"/>
              </a:spcAft>
              <a:buFont typeface="Arial" panose="020B0604020202020204" pitchFamily="34" charset="0"/>
              <a:buChar char="•"/>
            </a:pPr>
            <a:r>
              <a:rPr lang="en-AU" sz="1200" dirty="0" smtClean="0">
                <a:latin typeface="Arial" panose="020B0604020202020204" pitchFamily="34" charset="0"/>
                <a:cs typeface="Arial" panose="020B0604020202020204" pitchFamily="34" charset="0"/>
              </a:rPr>
              <a:t>Mr Cannizzo, who conducted the transaction, was in his 90s, in a wheelchair and accompanied by a person who the bank had been notified may have not been acting in the best interests of both accountholders. </a:t>
            </a:r>
          </a:p>
          <a:p>
            <a:pPr>
              <a:lnSpc>
                <a:spcPct val="150000"/>
              </a:lnSpc>
              <a:spcAft>
                <a:spcPts val="1200"/>
              </a:spcAft>
            </a:pPr>
            <a:r>
              <a:rPr lang="en-AU" sz="1200" dirty="0" smtClean="0">
                <a:latin typeface="Arial" panose="020B0604020202020204" pitchFamily="34" charset="0"/>
                <a:cs typeface="Arial" panose="020B0604020202020204" pitchFamily="34" charset="0"/>
              </a:rPr>
              <a:t>The bank’s notes showed that branch staff considered whether Mr Cannizzo had capacity to conduct the transaction. </a:t>
            </a:r>
          </a:p>
          <a:p>
            <a:pPr>
              <a:lnSpc>
                <a:spcPct val="150000"/>
              </a:lnSpc>
              <a:spcAft>
                <a:spcPts val="1200"/>
              </a:spcAft>
            </a:pPr>
            <a:r>
              <a:rPr lang="en-AU" sz="1200" dirty="0" smtClean="0">
                <a:latin typeface="Arial" panose="020B0604020202020204" pitchFamily="34" charset="0"/>
                <a:cs typeface="Arial" panose="020B0604020202020204" pitchFamily="34" charset="0"/>
              </a:rPr>
              <a:t>We found that the staff should have made inquiries of Mr Cannizzo in the absence of his son, and of Mrs Cannizzo, before closing the account and transferring the funds. </a:t>
            </a:r>
          </a:p>
          <a:p>
            <a:pPr>
              <a:lnSpc>
                <a:spcPct val="150000"/>
              </a:lnSpc>
              <a:spcAft>
                <a:spcPts val="1200"/>
              </a:spcAft>
            </a:pPr>
            <a:r>
              <a:rPr lang="en-AU" sz="1200" dirty="0" smtClean="0">
                <a:latin typeface="Arial" panose="020B0604020202020204" pitchFamily="34" charset="0"/>
                <a:cs typeface="Arial" panose="020B0604020202020204" pitchFamily="34" charset="0"/>
              </a:rPr>
              <a:t>If they had done so, Mrs Cannizzo would most likely not have consented to the transaction. </a:t>
            </a:r>
          </a:p>
        </p:txBody>
      </p:sp>
      <p:sp>
        <p:nvSpPr>
          <p:cNvPr id="4" name="Slide Number Placeholder 3"/>
          <p:cNvSpPr>
            <a:spLocks noGrp="1"/>
          </p:cNvSpPr>
          <p:nvPr>
            <p:ph type="sldNum" sz="quarter" idx="10"/>
          </p:nvPr>
        </p:nvSpPr>
        <p:spPr/>
        <p:txBody>
          <a:bodyPr/>
          <a:lstStyle/>
          <a:p>
            <a:fld id="{2B2413AE-96E7-4D0C-89E3-4496C5D096F7}" type="slidenum">
              <a:rPr lang="en-US" smtClean="0"/>
              <a:t>19</a:t>
            </a:fld>
            <a:endParaRPr lang="en-US" dirty="0"/>
          </a:p>
        </p:txBody>
      </p:sp>
    </p:spTree>
    <p:extLst>
      <p:ext uri="{BB962C8B-B14F-4D97-AF65-F5344CB8AC3E}">
        <p14:creationId xmlns:p14="http://schemas.microsoft.com/office/powerpoint/2010/main" val="290842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737"/>
              </a:spcAft>
            </a:pPr>
            <a:r>
              <a:rPr lang="en-AU" baseline="0" dirty="0" smtClean="0">
                <a:latin typeface="Arial" panose="020B0604020202020204" pitchFamily="34" charset="0"/>
                <a:cs typeface="Arial" panose="020B0604020202020204" pitchFamily="34" charset="0"/>
              </a:rPr>
              <a:t>Feel free to interrupt me at any time, and there will be time at the end for questions – I look forward to hearing about any experiences particularly relating to financial elder abuse that you might like to share.</a:t>
            </a:r>
          </a:p>
        </p:txBody>
      </p:sp>
      <p:sp>
        <p:nvSpPr>
          <p:cNvPr id="4" name="Slide Number Placeholder 3"/>
          <p:cNvSpPr>
            <a:spLocks noGrp="1"/>
          </p:cNvSpPr>
          <p:nvPr>
            <p:ph type="sldNum" sz="quarter" idx="10"/>
          </p:nvPr>
        </p:nvSpPr>
        <p:spPr/>
        <p:txBody>
          <a:bodyPr/>
          <a:lstStyle/>
          <a:p>
            <a:fld id="{2B2413AE-96E7-4D0C-89E3-4496C5D096F7}" type="slidenum">
              <a:rPr lang="en-US" smtClean="0"/>
              <a:t>2</a:t>
            </a:fld>
            <a:endParaRPr lang="en-US" dirty="0"/>
          </a:p>
        </p:txBody>
      </p:sp>
    </p:spTree>
    <p:extLst>
      <p:ext uri="{BB962C8B-B14F-4D97-AF65-F5344CB8AC3E}">
        <p14:creationId xmlns:p14="http://schemas.microsoft.com/office/powerpoint/2010/main" val="764448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2413AE-96E7-4D0C-89E3-4496C5D096F7}" type="slidenum">
              <a:rPr lang="en-US" smtClean="0"/>
              <a:t>20</a:t>
            </a:fld>
            <a:endParaRPr lang="en-US" dirty="0"/>
          </a:p>
        </p:txBody>
      </p:sp>
    </p:spTree>
    <p:extLst>
      <p:ext uri="{BB962C8B-B14F-4D97-AF65-F5344CB8AC3E}">
        <p14:creationId xmlns:p14="http://schemas.microsoft.com/office/powerpoint/2010/main" val="3529915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2413AE-96E7-4D0C-89E3-4496C5D096F7}" type="slidenum">
              <a:rPr lang="en-US" smtClean="0"/>
              <a:t>21</a:t>
            </a:fld>
            <a:endParaRPr lang="en-US" dirty="0"/>
          </a:p>
        </p:txBody>
      </p:sp>
    </p:spTree>
    <p:extLst>
      <p:ext uri="{BB962C8B-B14F-4D97-AF65-F5344CB8AC3E}">
        <p14:creationId xmlns:p14="http://schemas.microsoft.com/office/powerpoint/2010/main" val="88496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solidFill>
                  <a:schemeClr val="bg1"/>
                </a:solidFill>
              </a:rPr>
              <a:t>FOS considered the dispute and found the FSP did not comply with good industry practice in relation to the cash withdrawal because Roy:</a:t>
            </a:r>
          </a:p>
          <a:p>
            <a:endParaRPr lang="en-AU" sz="1200" dirty="0" smtClean="0">
              <a:solidFill>
                <a:schemeClr val="bg1"/>
              </a:solidFill>
            </a:endParaRPr>
          </a:p>
          <a:p>
            <a:pPr marL="285750" lvl="0" indent="-285750">
              <a:buFont typeface="Arial" panose="020B0604020202020204" pitchFamily="34" charset="0"/>
              <a:buChar char="•"/>
            </a:pPr>
            <a:r>
              <a:rPr lang="en-AU" sz="1200" dirty="0" smtClean="0">
                <a:solidFill>
                  <a:schemeClr val="bg1"/>
                </a:solidFill>
              </a:rPr>
              <a:t>appeared elderly and dishevelled; and </a:t>
            </a:r>
          </a:p>
          <a:p>
            <a:pPr marL="285750" lvl="0" indent="-285750">
              <a:buFont typeface="Arial" panose="020B0604020202020204" pitchFamily="34" charset="0"/>
              <a:buChar char="•"/>
            </a:pPr>
            <a:r>
              <a:rPr lang="en-AU" sz="1200" dirty="0" smtClean="0">
                <a:solidFill>
                  <a:schemeClr val="bg1"/>
                </a:solidFill>
              </a:rPr>
              <a:t>withdrew a large amount of cash while accompanied by a new acquaintance.</a:t>
            </a:r>
          </a:p>
          <a:p>
            <a:endParaRPr lang="en-AU" dirty="0"/>
          </a:p>
        </p:txBody>
      </p:sp>
      <p:sp>
        <p:nvSpPr>
          <p:cNvPr id="4" name="Slide Number Placeholder 3"/>
          <p:cNvSpPr>
            <a:spLocks noGrp="1"/>
          </p:cNvSpPr>
          <p:nvPr>
            <p:ph type="sldNum" sz="quarter" idx="10"/>
          </p:nvPr>
        </p:nvSpPr>
        <p:spPr/>
        <p:txBody>
          <a:bodyPr/>
          <a:lstStyle/>
          <a:p>
            <a:fld id="{2B2413AE-96E7-4D0C-89E3-4496C5D096F7}" type="slidenum">
              <a:rPr lang="en-US" smtClean="0"/>
              <a:t>22</a:t>
            </a:fld>
            <a:endParaRPr lang="en-US" dirty="0"/>
          </a:p>
        </p:txBody>
      </p:sp>
    </p:spTree>
    <p:extLst>
      <p:ext uri="{BB962C8B-B14F-4D97-AF65-F5344CB8AC3E}">
        <p14:creationId xmlns:p14="http://schemas.microsoft.com/office/powerpoint/2010/main" val="3919335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2413AE-96E7-4D0C-89E3-4496C5D096F7}" type="slidenum">
              <a:rPr lang="en-US" smtClean="0"/>
              <a:t>23</a:t>
            </a:fld>
            <a:endParaRPr lang="en-US" dirty="0"/>
          </a:p>
        </p:txBody>
      </p:sp>
    </p:spTree>
    <p:extLst>
      <p:ext uri="{BB962C8B-B14F-4D97-AF65-F5344CB8AC3E}">
        <p14:creationId xmlns:p14="http://schemas.microsoft.com/office/powerpoint/2010/main" val="1726218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2413AE-96E7-4D0C-89E3-4496C5D096F7}" type="slidenum">
              <a:rPr lang="en-US" smtClean="0"/>
              <a:t>24</a:t>
            </a:fld>
            <a:endParaRPr lang="en-US" dirty="0"/>
          </a:p>
        </p:txBody>
      </p:sp>
    </p:spTree>
    <p:extLst>
      <p:ext uri="{BB962C8B-B14F-4D97-AF65-F5344CB8AC3E}">
        <p14:creationId xmlns:p14="http://schemas.microsoft.com/office/powerpoint/2010/main" val="344467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32" indent="-165432">
              <a:spcAft>
                <a:spcPts val="1737"/>
              </a:spcAft>
              <a:buFont typeface="Arial" panose="020B0604020202020204" pitchFamily="34" charset="0"/>
              <a:buChar char="•"/>
            </a:pPr>
            <a:r>
              <a:rPr lang="en-AU" b="0" dirty="0" smtClean="0">
                <a:latin typeface="Arial" panose="020B0604020202020204" pitchFamily="34" charset="0"/>
                <a:cs typeface="Arial" panose="020B0604020202020204" pitchFamily="34" charset="0"/>
              </a:rPr>
              <a:t>As</a:t>
            </a:r>
            <a:r>
              <a:rPr lang="en-AU" b="0" baseline="0" dirty="0" smtClean="0">
                <a:latin typeface="Arial" panose="020B0604020202020204" pitchFamily="34" charset="0"/>
                <a:cs typeface="Arial" panose="020B0604020202020204" pitchFamily="34" charset="0"/>
              </a:rPr>
              <a:t> an alternative dispute resolution scheme, FOS investigates disputes with the minimum amount of formality. </a:t>
            </a:r>
          </a:p>
          <a:p>
            <a:pPr marL="165432" indent="-165432">
              <a:spcAft>
                <a:spcPts val="1737"/>
              </a:spcAft>
              <a:buFont typeface="Arial" panose="020B0604020202020204" pitchFamily="34" charset="0"/>
              <a:buChar char="•"/>
            </a:pPr>
            <a:r>
              <a:rPr lang="en-AU" b="0" baseline="0" dirty="0" smtClean="0">
                <a:latin typeface="Arial" panose="020B0604020202020204" pitchFamily="34" charset="0"/>
                <a:cs typeface="Arial" panose="020B0604020202020204" pitchFamily="34" charset="0"/>
              </a:rPr>
              <a:t>We observe the principals of procedural fairness and rely on documentary information to form any final view. </a:t>
            </a:r>
          </a:p>
          <a:p>
            <a:pPr marL="165432" indent="-165432">
              <a:spcAft>
                <a:spcPts val="1737"/>
              </a:spcAft>
              <a:buFont typeface="Arial" panose="020B0604020202020204" pitchFamily="34" charset="0"/>
              <a:buChar char="•"/>
            </a:pPr>
            <a:r>
              <a:rPr lang="en-AU" b="0" baseline="0" dirty="0" smtClean="0">
                <a:latin typeface="Arial" panose="020B0604020202020204" pitchFamily="34" charset="0"/>
                <a:cs typeface="Arial" panose="020B0604020202020204" pitchFamily="34" charset="0"/>
              </a:rPr>
              <a:t>Having said that, our aim is to facilitate the resolution of a dispute in the most appropriate manner depending on the parties and issues involved in the most efficient manner possible. </a:t>
            </a:r>
          </a:p>
          <a:p>
            <a:pPr marL="165432" indent="-165432">
              <a:spcAft>
                <a:spcPts val="1737"/>
              </a:spcAft>
              <a:buFont typeface="Arial" panose="020B0604020202020204" pitchFamily="34" charset="0"/>
              <a:buChar char="•"/>
            </a:pPr>
            <a:r>
              <a:rPr lang="en-AU" b="0" baseline="0" dirty="0" smtClean="0">
                <a:latin typeface="Arial" panose="020B0604020202020204" pitchFamily="34" charset="0"/>
                <a:cs typeface="Arial" panose="020B0604020202020204" pitchFamily="34" charset="0"/>
              </a:rPr>
              <a:t>We do what is fair in all the circumstances having regard to the law, good industry practice and approaches followed in previous decisions. </a:t>
            </a:r>
          </a:p>
          <a:p>
            <a:pPr marL="165432" indent="-165432">
              <a:spcAft>
                <a:spcPts val="1737"/>
              </a:spcAft>
              <a:buFont typeface="Arial" panose="020B0604020202020204" pitchFamily="34" charset="0"/>
              <a:buChar char="•"/>
            </a:pPr>
            <a:r>
              <a:rPr lang="en-AU" b="0" baseline="0" dirty="0" smtClean="0">
                <a:latin typeface="Arial" panose="020B0604020202020204" pitchFamily="34" charset="0"/>
                <a:cs typeface="Arial" panose="020B0604020202020204" pitchFamily="34" charset="0"/>
              </a:rPr>
              <a:t>Our approaches are available on our website</a:t>
            </a:r>
            <a:endParaRPr lang="en-AU" b="0" dirty="0" smtClean="0">
              <a:latin typeface="Arial" panose="020B0604020202020204" pitchFamily="34" charset="0"/>
              <a:cs typeface="Arial" panose="020B0604020202020204" pitchFamily="34" charset="0"/>
            </a:endParaRPr>
          </a:p>
          <a:p>
            <a:pPr>
              <a:spcAft>
                <a:spcPts val="1737"/>
              </a:spcAft>
            </a:pPr>
            <a:endParaRPr lang="en-AU" b="1" dirty="0" smtClean="0">
              <a:latin typeface="Arial" panose="020B0604020202020204" pitchFamily="34" charset="0"/>
              <a:cs typeface="Arial" panose="020B0604020202020204" pitchFamily="34" charset="0"/>
            </a:endParaRPr>
          </a:p>
          <a:p>
            <a:pPr>
              <a:spcAft>
                <a:spcPts val="1737"/>
              </a:spcAft>
            </a:pPr>
            <a:r>
              <a:rPr lang="en-AU" b="1" dirty="0" smtClean="0">
                <a:latin typeface="Arial" panose="020B0604020202020204" pitchFamily="34" charset="0"/>
                <a:cs typeface="Arial" panose="020B0604020202020204" pitchFamily="34" charset="0"/>
              </a:rPr>
              <a:t>Systemic Issues investigation</a:t>
            </a:r>
          </a:p>
          <a:p>
            <a:pPr marL="165432" indent="-165432">
              <a:spcAft>
                <a:spcPts val="1737"/>
              </a:spcAft>
              <a:buFont typeface="Arial" panose="020B0604020202020204" pitchFamily="34" charset="0"/>
              <a:buChar char="•"/>
            </a:pPr>
            <a:r>
              <a:rPr lang="en-AU" dirty="0" smtClean="0">
                <a:latin typeface="Arial" panose="020B0604020202020204" pitchFamily="34" charset="0"/>
                <a:cs typeface="Arial" panose="020B0604020202020204" pitchFamily="34" charset="0"/>
              </a:rPr>
              <a:t>In additional to our role of resolving individual disputes, FOS is required by ASIC to identify, resolve and report on systemic issues (and to notify ASIC of cases of serious misconduct). </a:t>
            </a:r>
          </a:p>
          <a:p>
            <a:pPr marL="165432" indent="-165432">
              <a:spcAft>
                <a:spcPts val="1737"/>
              </a:spcAft>
              <a:buFont typeface="Arial" panose="020B0604020202020204" pitchFamily="34" charset="0"/>
              <a:buChar char="•"/>
            </a:pPr>
            <a:r>
              <a:rPr lang="en-AU" dirty="0" smtClean="0">
                <a:latin typeface="Arial" panose="020B0604020202020204" pitchFamily="34" charset="0"/>
                <a:cs typeface="Arial" panose="020B0604020202020204" pitchFamily="34" charset="0"/>
              </a:rPr>
              <a:t>Systemic issues have an effect on people beyond the parties to the dispute eg. incorrect fees charged to an applicant were found to have been charged to many others due to system error. </a:t>
            </a:r>
          </a:p>
          <a:p>
            <a:pPr>
              <a:spcAft>
                <a:spcPts val="1737"/>
              </a:spcAft>
            </a:pPr>
            <a:endParaRPr lang="en-AU" dirty="0" smtClean="0">
              <a:latin typeface="Arial" panose="020B0604020202020204" pitchFamily="34" charset="0"/>
              <a:cs typeface="Arial" panose="020B0604020202020204" pitchFamily="34" charset="0"/>
            </a:endParaRPr>
          </a:p>
          <a:p>
            <a:pPr>
              <a:spcAft>
                <a:spcPts val="1737"/>
              </a:spcAft>
            </a:pPr>
            <a:r>
              <a:rPr lang="en-AU" b="1" dirty="0" smtClean="0">
                <a:latin typeface="Arial" panose="020B0604020202020204" pitchFamily="34" charset="0"/>
                <a:cs typeface="Arial" panose="020B0604020202020204" pitchFamily="34" charset="0"/>
              </a:rPr>
              <a:t>Code compliance monitoring</a:t>
            </a:r>
          </a:p>
          <a:p>
            <a:pPr marL="165432" indent="-165432">
              <a:spcAft>
                <a:spcPts val="1737"/>
              </a:spcAft>
              <a:buFont typeface="Arial" panose="020B0604020202020204" pitchFamily="34" charset="0"/>
              <a:buChar char="•"/>
            </a:pPr>
            <a:r>
              <a:rPr lang="en-AU" dirty="0" smtClean="0">
                <a:latin typeface="Arial" panose="020B0604020202020204" pitchFamily="34" charset="0"/>
                <a:cs typeface="Arial" panose="020B0604020202020204" pitchFamily="34" charset="0"/>
              </a:rPr>
              <a:t>FOS Code supports independent committees to monitor compliance with codes of practice in the Australian financial services industry to achieve service standards people can trust. </a:t>
            </a:r>
          </a:p>
          <a:p>
            <a:pPr marL="165432" indent="-165432">
              <a:spcAft>
                <a:spcPts val="1737"/>
              </a:spcAft>
              <a:buFont typeface="Arial" panose="020B0604020202020204" pitchFamily="34" charset="0"/>
              <a:buChar char="•"/>
            </a:pPr>
            <a:r>
              <a:rPr lang="en-AU" dirty="0" smtClean="0">
                <a:latin typeface="Arial" panose="020B0604020202020204" pitchFamily="34" charset="0"/>
                <a:cs typeface="Arial" panose="020B0604020202020204" pitchFamily="34" charset="0"/>
              </a:rPr>
              <a:t>They aim to help financial services providers:</a:t>
            </a:r>
          </a:p>
          <a:p>
            <a:pPr marL="606584" lvl="1" indent="-165432">
              <a:spcAft>
                <a:spcPts val="1737"/>
              </a:spcAft>
              <a:buFont typeface="Arial" panose="020B0604020202020204" pitchFamily="34" charset="0"/>
              <a:buChar char="•"/>
            </a:pPr>
            <a:r>
              <a:rPr lang="en-AU" dirty="0" smtClean="0">
                <a:latin typeface="Arial" panose="020B0604020202020204" pitchFamily="34" charset="0"/>
                <a:cs typeface="Arial" panose="020B0604020202020204" pitchFamily="34" charset="0"/>
              </a:rPr>
              <a:t>Build good relationship with their customers</a:t>
            </a:r>
          </a:p>
          <a:p>
            <a:pPr marL="606584" lvl="1" indent="-165432">
              <a:spcAft>
                <a:spcPts val="1737"/>
              </a:spcAft>
              <a:buFont typeface="Arial" panose="020B0604020202020204" pitchFamily="34" charset="0"/>
              <a:buChar char="•"/>
            </a:pPr>
            <a:r>
              <a:rPr lang="en-AU" dirty="0" smtClean="0">
                <a:latin typeface="Arial" panose="020B0604020202020204" pitchFamily="34" charset="0"/>
                <a:cs typeface="Arial" panose="020B0604020202020204" pitchFamily="34" charset="0"/>
              </a:rPr>
              <a:t>Improve complaints handling</a:t>
            </a:r>
          </a:p>
          <a:p>
            <a:pPr marL="606584" lvl="1" indent="-165432">
              <a:spcAft>
                <a:spcPts val="1737"/>
              </a:spcAft>
              <a:buFont typeface="Arial" panose="020B0604020202020204" pitchFamily="34" charset="0"/>
              <a:buChar char="•"/>
            </a:pPr>
            <a:r>
              <a:rPr lang="en-AU" dirty="0" smtClean="0">
                <a:latin typeface="Arial" panose="020B0604020202020204" pitchFamily="34" charset="0"/>
                <a:cs typeface="Arial" panose="020B0604020202020204" pitchFamily="34" charset="0"/>
              </a:rPr>
              <a:t>Reduce the number of customer disputes through improved service delivery.</a:t>
            </a:r>
          </a:p>
          <a:p>
            <a:pPr marL="165432" indent="-165432">
              <a:spcAft>
                <a:spcPts val="1737"/>
              </a:spcAft>
              <a:buFont typeface="Arial" panose="020B0604020202020204" pitchFamily="34" charset="0"/>
              <a:buChar char="•"/>
            </a:pPr>
            <a:r>
              <a:rPr lang="en-AU" dirty="0" smtClean="0">
                <a:latin typeface="Arial" panose="020B0604020202020204" pitchFamily="34" charset="0"/>
                <a:cs typeface="Arial" panose="020B0604020202020204" pitchFamily="34" charset="0"/>
              </a:rPr>
              <a:t>FOS Code services are funded by the industry associations responsible for these codes, in accordance with service level agreements.</a:t>
            </a:r>
          </a:p>
          <a:p>
            <a:endParaRPr lang="en-AU" dirty="0"/>
          </a:p>
        </p:txBody>
      </p:sp>
      <p:sp>
        <p:nvSpPr>
          <p:cNvPr id="4" name="Slide Number Placeholder 3"/>
          <p:cNvSpPr>
            <a:spLocks noGrp="1"/>
          </p:cNvSpPr>
          <p:nvPr>
            <p:ph type="sldNum" sz="quarter" idx="10"/>
          </p:nvPr>
        </p:nvSpPr>
        <p:spPr/>
        <p:txBody>
          <a:bodyPr/>
          <a:lstStyle/>
          <a:p>
            <a:fld id="{2B2413AE-96E7-4D0C-89E3-4496C5D096F7}" type="slidenum">
              <a:rPr lang="en-US" smtClean="0"/>
              <a:t>3</a:t>
            </a:fld>
            <a:endParaRPr lang="en-US" dirty="0"/>
          </a:p>
        </p:txBody>
      </p:sp>
    </p:spTree>
    <p:extLst>
      <p:ext uri="{BB962C8B-B14F-4D97-AF65-F5344CB8AC3E}">
        <p14:creationId xmlns:p14="http://schemas.microsoft.com/office/powerpoint/2010/main" val="2844468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AU" dirty="0" smtClean="0">
                <a:latin typeface="Arial" panose="020B0604020202020204" pitchFamily="34" charset="0"/>
                <a:cs typeface="Arial" panose="020B0604020202020204" pitchFamily="34" charset="0"/>
              </a:rPr>
              <a:t>As you can see from this graph,</a:t>
            </a:r>
            <a:r>
              <a:rPr lang="en-AU" baseline="0" dirty="0" smtClean="0">
                <a:latin typeface="Arial" panose="020B0604020202020204" pitchFamily="34" charset="0"/>
                <a:cs typeface="Arial" panose="020B0604020202020204" pitchFamily="34" charset="0"/>
              </a:rPr>
              <a:t> the majority of disputes we see relate to Credit, followed by General Insurance matters. </a:t>
            </a:r>
          </a:p>
          <a:p>
            <a:pPr>
              <a:lnSpc>
                <a:spcPct val="150000"/>
              </a:lnSpc>
              <a:spcAft>
                <a:spcPts val="1200"/>
              </a:spcAft>
            </a:pPr>
            <a:r>
              <a:rPr lang="en-AU" baseline="0" dirty="0" smtClean="0">
                <a:latin typeface="Arial" panose="020B0604020202020204" pitchFamily="34" charset="0"/>
                <a:cs typeface="Arial" panose="020B0604020202020204" pitchFamily="34" charset="0"/>
              </a:rPr>
              <a:t>Consumer representative are most likely to come to FOS to seek a review of a financial service provider’s failure to consider a financial hardship arrangement for their clients, we also see a number of dispute lodged by consumer representatives about:</a:t>
            </a:r>
          </a:p>
          <a:p>
            <a:pPr marL="165432" indent="-165432">
              <a:lnSpc>
                <a:spcPct val="150000"/>
              </a:lnSpc>
              <a:spcAft>
                <a:spcPts val="1200"/>
              </a:spcAft>
              <a:buFont typeface="Arial" panose="020B0604020202020204" pitchFamily="34" charset="0"/>
              <a:buChar char="•"/>
            </a:pPr>
            <a:r>
              <a:rPr lang="en-AU" baseline="0" dirty="0" smtClean="0">
                <a:latin typeface="Arial" panose="020B0604020202020204" pitchFamily="34" charset="0"/>
                <a:cs typeface="Arial" panose="020B0604020202020204" pitchFamily="34" charset="0"/>
              </a:rPr>
              <a:t>Responsible lending</a:t>
            </a:r>
          </a:p>
          <a:p>
            <a:pPr marL="165432" indent="-165432">
              <a:lnSpc>
                <a:spcPct val="150000"/>
              </a:lnSpc>
              <a:spcAft>
                <a:spcPts val="1200"/>
              </a:spcAft>
              <a:buFont typeface="Arial" panose="020B0604020202020204" pitchFamily="34" charset="0"/>
              <a:buChar char="•"/>
            </a:pPr>
            <a:r>
              <a:rPr lang="en-AU" baseline="0" dirty="0" smtClean="0">
                <a:latin typeface="Arial" panose="020B0604020202020204" pitchFamily="34" charset="0"/>
                <a:cs typeface="Arial" panose="020B0604020202020204" pitchFamily="34" charset="0"/>
              </a:rPr>
              <a:t>Transaction issues such as direct debit arrangements </a:t>
            </a:r>
          </a:p>
          <a:p>
            <a:pPr marL="165432" indent="-165432">
              <a:lnSpc>
                <a:spcPct val="150000"/>
              </a:lnSpc>
              <a:spcAft>
                <a:spcPts val="1200"/>
              </a:spcAft>
              <a:buFont typeface="Arial" panose="020B0604020202020204" pitchFamily="34" charset="0"/>
              <a:buChar char="•"/>
            </a:pPr>
            <a:r>
              <a:rPr lang="en-AU" baseline="0" dirty="0" smtClean="0">
                <a:latin typeface="Arial" panose="020B0604020202020204" pitchFamily="34" charset="0"/>
                <a:cs typeface="Arial" panose="020B0604020202020204" pitchFamily="34" charset="0"/>
              </a:rPr>
              <a:t>Inappropriate fees and charges</a:t>
            </a:r>
          </a:p>
          <a:p>
            <a:pPr marL="165432" indent="-165432">
              <a:lnSpc>
                <a:spcPct val="150000"/>
              </a:lnSpc>
              <a:spcAft>
                <a:spcPts val="1200"/>
              </a:spcAft>
              <a:buFont typeface="Arial" panose="020B0604020202020204" pitchFamily="34" charset="0"/>
              <a:buChar char="•"/>
            </a:pPr>
            <a:r>
              <a:rPr lang="en-AU" baseline="0" dirty="0" smtClean="0">
                <a:latin typeface="Arial" panose="020B0604020202020204" pitchFamily="34" charset="0"/>
                <a:cs typeface="Arial" panose="020B0604020202020204" pitchFamily="34" charset="0"/>
              </a:rPr>
              <a:t>Credit default listings</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2413AE-96E7-4D0C-89E3-4496C5D096F7}" type="slidenum">
              <a:rPr lang="en-US" smtClean="0"/>
              <a:t>4</a:t>
            </a:fld>
            <a:endParaRPr lang="en-US" dirty="0"/>
          </a:p>
        </p:txBody>
      </p:sp>
    </p:spTree>
    <p:extLst>
      <p:ext uri="{BB962C8B-B14F-4D97-AF65-F5344CB8AC3E}">
        <p14:creationId xmlns:p14="http://schemas.microsoft.com/office/powerpoint/2010/main" val="306343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1204913"/>
            <a:ext cx="5775325" cy="3249612"/>
          </a:xfrm>
        </p:spPr>
      </p:sp>
      <p:sp>
        <p:nvSpPr>
          <p:cNvPr id="3" name="Notes Placeholder 2"/>
          <p:cNvSpPr>
            <a:spLocks noGrp="1"/>
          </p:cNvSpPr>
          <p:nvPr>
            <p:ph type="body" idx="1"/>
          </p:nvPr>
        </p:nvSpPr>
        <p:spPr/>
        <p:txBody>
          <a:bodyPr/>
          <a:lstStyle/>
          <a:p>
            <a:pPr>
              <a:lnSpc>
                <a:spcPct val="150000"/>
              </a:lnSpc>
              <a:spcAft>
                <a:spcPts val="1737"/>
              </a:spcAft>
            </a:pPr>
            <a:r>
              <a:rPr lang="en-AU" baseline="0" dirty="0" smtClean="0">
                <a:latin typeface="Arial" panose="020B0604020202020204" pitchFamily="34" charset="0"/>
                <a:cs typeface="Arial" panose="020B0604020202020204" pitchFamily="34" charset="0"/>
              </a:rPr>
              <a:t>Melanie Hallam, our Community Outreach Officer here today has brought along a fact sheet which includes a detailed process map and more information about our Terms of Reference, compensation caps and the types of remedies we might award. I recommend you visit the FOS stand to pick one up, if you haven’t already. Melanie has also brought along a copy of the presentation on </a:t>
            </a:r>
            <a:r>
              <a:rPr lang="en-AU" baseline="0" dirty="0" err="1" smtClean="0">
                <a:latin typeface="Arial" panose="020B0604020202020204" pitchFamily="34" charset="0"/>
                <a:cs typeface="Arial" panose="020B0604020202020204" pitchFamily="34" charset="0"/>
              </a:rPr>
              <a:t>usb</a:t>
            </a:r>
            <a:r>
              <a:rPr lang="en-AU" baseline="0" dirty="0" smtClean="0">
                <a:latin typeface="Arial" panose="020B0604020202020204" pitchFamily="34" charset="0"/>
                <a:cs typeface="Arial" panose="020B0604020202020204" pitchFamily="34" charset="0"/>
              </a:rPr>
              <a:t> for you. Our revised Approach to financial elder abuse will be published in the FOS circular on the 27</a:t>
            </a:r>
            <a:r>
              <a:rPr lang="en-AU" baseline="30000" dirty="0" smtClean="0">
                <a:latin typeface="Arial" panose="020B0604020202020204" pitchFamily="34" charset="0"/>
                <a:cs typeface="Arial" panose="020B0604020202020204" pitchFamily="34" charset="0"/>
              </a:rPr>
              <a:t>th</a:t>
            </a:r>
            <a:r>
              <a:rPr lang="en-AU" baseline="0" dirty="0" smtClean="0">
                <a:latin typeface="Arial" panose="020B0604020202020204" pitchFamily="34" charset="0"/>
                <a:cs typeface="Arial" panose="020B0604020202020204" pitchFamily="34" charset="0"/>
              </a:rPr>
              <a:t> of this month.</a:t>
            </a:r>
          </a:p>
        </p:txBody>
      </p:sp>
      <p:sp>
        <p:nvSpPr>
          <p:cNvPr id="4" name="Slide Number Placeholder 3"/>
          <p:cNvSpPr>
            <a:spLocks noGrp="1"/>
          </p:cNvSpPr>
          <p:nvPr>
            <p:ph type="sldNum" sz="quarter" idx="10"/>
          </p:nvPr>
        </p:nvSpPr>
        <p:spPr/>
        <p:txBody>
          <a:bodyPr/>
          <a:lstStyle/>
          <a:p>
            <a:fld id="{2B2413AE-96E7-4D0C-89E3-4496C5D096F7}" type="slidenum">
              <a:rPr lang="en-US" smtClean="0"/>
              <a:t>5</a:t>
            </a:fld>
            <a:endParaRPr lang="en-US" dirty="0"/>
          </a:p>
        </p:txBody>
      </p:sp>
    </p:spTree>
    <p:extLst>
      <p:ext uri="{BB962C8B-B14F-4D97-AF65-F5344CB8AC3E}">
        <p14:creationId xmlns:p14="http://schemas.microsoft.com/office/powerpoint/2010/main" val="33259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800"/>
              </a:spcAft>
            </a:pPr>
            <a:r>
              <a:rPr lang="en-AU" dirty="0" smtClean="0">
                <a:latin typeface="Arial" panose="020B0604020202020204" pitchFamily="34" charset="0"/>
                <a:cs typeface="Arial" panose="020B0604020202020204" pitchFamily="34" charset="0"/>
              </a:rPr>
              <a:t>Okay, after that brief look</a:t>
            </a:r>
            <a:r>
              <a:rPr lang="en-AU" baseline="0" dirty="0" smtClean="0">
                <a:latin typeface="Arial" panose="020B0604020202020204" pitchFamily="34" charset="0"/>
                <a:cs typeface="Arial" panose="020B0604020202020204" pitchFamily="34" charset="0"/>
              </a:rPr>
              <a:t> out how we work, let’s move on to the reason we’re here today, and that’s to discuss financial elder abuse.</a:t>
            </a:r>
          </a:p>
          <a:p>
            <a:pPr>
              <a:lnSpc>
                <a:spcPct val="150000"/>
              </a:lnSpc>
              <a:spcAft>
                <a:spcPts val="1800"/>
              </a:spcAft>
            </a:pPr>
            <a:r>
              <a:rPr lang="en-AU" baseline="0" dirty="0" smtClean="0">
                <a:latin typeface="Arial" panose="020B0604020202020204" pitchFamily="34" charset="0"/>
                <a:cs typeface="Arial" panose="020B0604020202020204" pitchFamily="34" charset="0"/>
              </a:rPr>
              <a:t>I think it’s fair to say that the importance of addressing this issue becomes more and more pressing as we age as a society.</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2413AE-96E7-4D0C-89E3-4496C5D096F7}" type="slidenum">
              <a:rPr lang="en-US" smtClean="0"/>
              <a:t>6</a:t>
            </a:fld>
            <a:endParaRPr lang="en-US" dirty="0"/>
          </a:p>
        </p:txBody>
      </p:sp>
    </p:spTree>
    <p:extLst>
      <p:ext uri="{BB962C8B-B14F-4D97-AF65-F5344CB8AC3E}">
        <p14:creationId xmlns:p14="http://schemas.microsoft.com/office/powerpoint/2010/main" val="383449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32" indent="-165432">
              <a:lnSpc>
                <a:spcPct val="150000"/>
              </a:lnSpc>
              <a:spcAft>
                <a:spcPts val="1737"/>
              </a:spcAft>
              <a:buFont typeface="Arial" panose="020B0604020202020204" pitchFamily="34" charset="0"/>
              <a:buChar char="•"/>
            </a:pPr>
            <a:r>
              <a:rPr lang="en-AU" dirty="0" smtClean="0">
                <a:latin typeface="Arial" panose="020B0604020202020204" pitchFamily="34" charset="0"/>
                <a:cs typeface="Arial" panose="020B0604020202020204" pitchFamily="34" charset="0"/>
              </a:rPr>
              <a:t>FOS first released</a:t>
            </a:r>
            <a:r>
              <a:rPr lang="en-AU" baseline="0" dirty="0" smtClean="0">
                <a:latin typeface="Arial" panose="020B0604020202020204" pitchFamily="34" charset="0"/>
                <a:cs typeface="Arial" panose="020B0604020202020204" pitchFamily="34" charset="0"/>
              </a:rPr>
              <a:t> our approach to financial elder abuse in 2007.  With our aging population, more people are becoming aware of the need to</a:t>
            </a:r>
            <a:r>
              <a:rPr lang="en-AU" dirty="0" smtClean="0">
                <a:latin typeface="Arial" panose="020B0604020202020204" pitchFamily="34" charset="0"/>
                <a:cs typeface="Arial" panose="020B0604020202020204" pitchFamily="34" charset="0"/>
              </a:rPr>
              <a:t> so more to </a:t>
            </a:r>
            <a:r>
              <a:rPr lang="en-AU" dirty="0">
                <a:latin typeface="Arial" panose="020B0604020202020204" pitchFamily="34" charset="0"/>
                <a:cs typeface="Arial" panose="020B0604020202020204" pitchFamily="34" charset="0"/>
              </a:rPr>
              <a:t>protect our </a:t>
            </a:r>
            <a:r>
              <a:rPr lang="en-AU" dirty="0" smtClean="0">
                <a:latin typeface="Arial" panose="020B0604020202020204" pitchFamily="34" charset="0"/>
                <a:cs typeface="Arial" panose="020B0604020202020204" pitchFamily="34" charset="0"/>
              </a:rPr>
              <a:t>elderly,</a:t>
            </a:r>
            <a:r>
              <a:rPr lang="en-AU" baseline="0" dirty="0" smtClean="0">
                <a:latin typeface="Arial" panose="020B0604020202020204" pitchFamily="34" charset="0"/>
                <a:cs typeface="Arial" panose="020B0604020202020204" pitchFamily="34" charset="0"/>
              </a:rPr>
              <a:t> especially when they are doing their banking</a:t>
            </a:r>
            <a:r>
              <a:rPr lang="en-AU" dirty="0" smtClean="0">
                <a:latin typeface="Arial" panose="020B0604020202020204" pitchFamily="34" charset="0"/>
                <a:cs typeface="Arial" panose="020B0604020202020204" pitchFamily="34" charset="0"/>
              </a:rPr>
              <a:t>.  This was highlighted further when in 2014 the Australian Bankers Association released an industry</a:t>
            </a:r>
            <a:r>
              <a:rPr lang="en-AU" baseline="0" dirty="0" smtClean="0">
                <a:latin typeface="Arial" panose="020B0604020202020204" pitchFamily="34" charset="0"/>
                <a:cs typeface="Arial" panose="020B0604020202020204" pitchFamily="34" charset="0"/>
              </a:rPr>
              <a:t> guideline called protecting vulnerable customers from potential financial abuse.</a:t>
            </a:r>
          </a:p>
          <a:p>
            <a:pPr marL="165432" indent="-165432">
              <a:lnSpc>
                <a:spcPct val="150000"/>
              </a:lnSpc>
              <a:spcAft>
                <a:spcPts val="1737"/>
              </a:spcAft>
              <a:buFont typeface="Arial" panose="020B0604020202020204" pitchFamily="34" charset="0"/>
              <a:buChar char="•"/>
            </a:pPr>
            <a:r>
              <a:rPr lang="en-AU" baseline="0" dirty="0" smtClean="0">
                <a:latin typeface="Arial" panose="020B0604020202020204" pitchFamily="34" charset="0"/>
                <a:cs typeface="Arial" panose="020B0604020202020204" pitchFamily="34" charset="0"/>
              </a:rPr>
              <a:t>As our population ages, the problem can only become more widespread.</a:t>
            </a:r>
          </a:p>
          <a:p>
            <a:pPr marL="0" indent="0">
              <a:lnSpc>
                <a:spcPct val="150000"/>
              </a:lnSpc>
              <a:spcAft>
                <a:spcPts val="1737"/>
              </a:spcAft>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165432" indent="-165432">
              <a:lnSpc>
                <a:spcPct val="150000"/>
              </a:lnSpc>
              <a:spcAft>
                <a:spcPts val="1737"/>
              </a:spcAft>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165432" indent="-165432">
              <a:lnSpc>
                <a:spcPct val="150000"/>
              </a:lnSpc>
              <a:spcAft>
                <a:spcPts val="1737"/>
              </a:spcAft>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2413AE-96E7-4D0C-89E3-4496C5D096F7}" type="slidenum">
              <a:rPr lang="en-US" smtClean="0"/>
              <a:t>7</a:t>
            </a:fld>
            <a:endParaRPr lang="en-US" dirty="0"/>
          </a:p>
        </p:txBody>
      </p:sp>
    </p:spTree>
    <p:extLst>
      <p:ext uri="{BB962C8B-B14F-4D97-AF65-F5344CB8AC3E}">
        <p14:creationId xmlns:p14="http://schemas.microsoft.com/office/powerpoint/2010/main" val="77948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32" indent="-165432">
              <a:lnSpc>
                <a:spcPct val="150000"/>
              </a:lnSpc>
              <a:spcAft>
                <a:spcPts val="1737"/>
              </a:spcAft>
              <a:buFont typeface="Arial" panose="020B0604020202020204" pitchFamily="34" charset="0"/>
              <a:buChar char="•"/>
            </a:pPr>
            <a:r>
              <a:rPr lang="en-AU" dirty="0" smtClean="0">
                <a:latin typeface="Arial" panose="020B0604020202020204" pitchFamily="34" charset="0"/>
                <a:cs typeface="Arial" panose="020B0604020202020204" pitchFamily="34" charset="0"/>
              </a:rPr>
              <a:t>At</a:t>
            </a:r>
            <a:r>
              <a:rPr lang="en-AU" baseline="0" dirty="0" smtClean="0">
                <a:latin typeface="Arial" panose="020B0604020202020204" pitchFamily="34" charset="0"/>
                <a:cs typeface="Arial" panose="020B0604020202020204" pitchFamily="34" charset="0"/>
              </a:rPr>
              <a:t> what age is a person considered to be “old” for the purposes of elder abuse</a:t>
            </a:r>
            <a:endParaRPr lang="en-AU" dirty="0" smtClean="0">
              <a:latin typeface="Arial" panose="020B0604020202020204" pitchFamily="34" charset="0"/>
              <a:cs typeface="Arial" panose="020B0604020202020204" pitchFamily="34" charset="0"/>
            </a:endParaRPr>
          </a:p>
          <a:p>
            <a:pPr marL="165432" indent="-165432">
              <a:lnSpc>
                <a:spcPct val="150000"/>
              </a:lnSpc>
              <a:spcAft>
                <a:spcPts val="1737"/>
              </a:spcAft>
              <a:buFont typeface="Arial" panose="020B0604020202020204" pitchFamily="34" charset="0"/>
              <a:buChar char="•"/>
            </a:pPr>
            <a:r>
              <a:rPr lang="en-AU" dirty="0" smtClean="0">
                <a:latin typeface="Arial" panose="020B0604020202020204" pitchFamily="34" charset="0"/>
                <a:cs typeface="Arial" panose="020B0604020202020204" pitchFamily="34" charset="0"/>
              </a:rPr>
              <a:t>The Australian Institute of Family Studies research report adopted the Australian Bureau of Statistics definition of an older person classifying people over 65 as “older”.</a:t>
            </a:r>
          </a:p>
          <a:p>
            <a:pPr marL="165432" indent="-165432">
              <a:lnSpc>
                <a:spcPct val="150000"/>
              </a:lnSpc>
              <a:spcAft>
                <a:spcPts val="1737"/>
              </a:spcAft>
              <a:buFont typeface="Arial" panose="020B0604020202020204" pitchFamily="34" charset="0"/>
              <a:buChar char="•"/>
            </a:pPr>
            <a:r>
              <a:rPr lang="en-AU" dirty="0" smtClean="0">
                <a:latin typeface="Arial" panose="020B0604020202020204" pitchFamily="34" charset="0"/>
                <a:cs typeface="Arial" panose="020B0604020202020204" pitchFamily="34" charset="0"/>
              </a:rPr>
              <a:t>However, there are other studies and services that consider 60 to be the starting point when consider elder abuse. </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2413AE-96E7-4D0C-89E3-4496C5D096F7}" type="slidenum">
              <a:rPr lang="en-US" smtClean="0"/>
              <a:t>8</a:t>
            </a:fld>
            <a:endParaRPr lang="en-US" dirty="0"/>
          </a:p>
        </p:txBody>
      </p:sp>
    </p:spTree>
    <p:extLst>
      <p:ext uri="{BB962C8B-B14F-4D97-AF65-F5344CB8AC3E}">
        <p14:creationId xmlns:p14="http://schemas.microsoft.com/office/powerpoint/2010/main" val="345638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spcAft>
                <a:spcPts val="18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The Australian Institute of Family Studies says that</a:t>
            </a:r>
            <a:r>
              <a:rPr lang="en-AU" baseline="0" dirty="0" smtClean="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between 2% and 10% of older Australians experience elder abuse in any given year, and the prevalence of neglect is possibly higher.</a:t>
            </a:r>
          </a:p>
          <a:p>
            <a:pPr marL="171450" indent="-171450">
              <a:lnSpc>
                <a:spcPct val="150000"/>
              </a:lnSpc>
              <a:spcAft>
                <a:spcPts val="18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A family member is more likely to commit</a:t>
            </a:r>
            <a:r>
              <a:rPr lang="en-AU" baseline="0" dirty="0" smtClean="0">
                <a:latin typeface="Arial" panose="020B0604020202020204" pitchFamily="34" charset="0"/>
                <a:cs typeface="Arial" panose="020B0604020202020204" pitchFamily="34" charset="0"/>
              </a:rPr>
              <a:t> elder financial abuse, although in cases we have seen, third party carers or others who gain the trust and confidence of elder person can also be perpetrators.</a:t>
            </a:r>
            <a:endParaRPr lang="en-AU" dirty="0" smtClean="0">
              <a:latin typeface="Arial" panose="020B0604020202020204" pitchFamily="34" charset="0"/>
              <a:cs typeface="Arial" panose="020B0604020202020204" pitchFamily="34" charset="0"/>
            </a:endParaRPr>
          </a:p>
          <a:p>
            <a:pPr marL="0" indent="0">
              <a:lnSpc>
                <a:spcPct val="150000"/>
              </a:lnSpc>
              <a:spcAft>
                <a:spcPts val="1800"/>
              </a:spcAft>
              <a:buFont typeface="Arial" panose="020B0604020202020204" pitchFamily="34" charset="0"/>
              <a:buNone/>
            </a:pPr>
            <a:endParaRPr lang="en-AU"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B2413AE-96E7-4D0C-89E3-4496C5D096F7}" type="slidenum">
              <a:rPr lang="en-US" smtClean="0"/>
              <a:t>9</a:t>
            </a:fld>
            <a:endParaRPr lang="en-US" dirty="0"/>
          </a:p>
        </p:txBody>
      </p:sp>
    </p:spTree>
    <p:extLst>
      <p:ext uri="{BB962C8B-B14F-4D97-AF65-F5344CB8AC3E}">
        <p14:creationId xmlns:p14="http://schemas.microsoft.com/office/powerpoint/2010/main" val="396536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mailto:publications@fos.org.au"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1496" cy="6857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1496" cy="6857717"/>
          </a:xfrm>
          <a:prstGeom prst="rect">
            <a:avLst/>
          </a:prstGeom>
        </p:spPr>
      </p:pic>
      <p:sp>
        <p:nvSpPr>
          <p:cNvPr id="9" name="Rectangle 8"/>
          <p:cNvSpPr/>
          <p:nvPr userDrawn="1"/>
        </p:nvSpPr>
        <p:spPr>
          <a:xfrm>
            <a:off x="278680" y="4528460"/>
            <a:ext cx="11646259" cy="1402080"/>
          </a:xfrm>
          <a:prstGeom prst="rect">
            <a:avLst/>
          </a:prstGeom>
          <a:solidFill>
            <a:srgbClr val="687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2" name="Title 1"/>
          <p:cNvSpPr>
            <a:spLocks noGrp="1"/>
          </p:cNvSpPr>
          <p:nvPr>
            <p:ph type="ctrTitle" hasCustomPrompt="1"/>
          </p:nvPr>
        </p:nvSpPr>
        <p:spPr>
          <a:xfrm>
            <a:off x="348341" y="4629041"/>
            <a:ext cx="11513459" cy="480131"/>
          </a:xfrm>
          <a:noFill/>
        </p:spPr>
        <p:txBody>
          <a:bodyPr vert="horz" wrap="square" lIns="108000" tIns="54864" rIns="128016" bIns="54864" rtlCol="0" anchor="ctr">
            <a:spAutoFit/>
          </a:bodyPr>
          <a:lstStyle>
            <a:lvl1pPr>
              <a:lnSpc>
                <a:spcPct val="100000"/>
              </a:lnSpc>
              <a:defRPr lang="en-US" sz="2400" baseline="0" dirty="0"/>
            </a:lvl1pPr>
          </a:lstStyle>
          <a:p>
            <a:pPr lvl="0"/>
            <a:r>
              <a:rPr lang="en-US" dirty="0" smtClean="0"/>
              <a:t>Presentation title</a:t>
            </a:r>
            <a:endParaRPr lang="en-US" dirty="0"/>
          </a:p>
        </p:txBody>
      </p:sp>
      <p:sp>
        <p:nvSpPr>
          <p:cNvPr id="3" name="Subtitle 2"/>
          <p:cNvSpPr>
            <a:spLocks noGrp="1"/>
          </p:cNvSpPr>
          <p:nvPr>
            <p:ph type="subTitle" idx="1" hasCustomPrompt="1"/>
          </p:nvPr>
        </p:nvSpPr>
        <p:spPr>
          <a:xfrm>
            <a:off x="348341" y="5208220"/>
            <a:ext cx="8650923" cy="587853"/>
          </a:xfrm>
          <a:noFill/>
        </p:spPr>
        <p:txBody>
          <a:bodyPr lIns="108000" anchor="ctr"/>
          <a:lstStyle>
            <a:lvl1pPr marL="0" indent="0" algn="l">
              <a:lnSpc>
                <a:spcPct val="100000"/>
              </a:lnSpc>
              <a:spcBef>
                <a:spcPts val="300"/>
              </a:spcBef>
              <a:spcAft>
                <a:spcPts val="300"/>
              </a:spcAft>
              <a:buNone/>
              <a:defRPr sz="19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Author/Event name</a:t>
            </a:r>
            <a:endParaRPr lang="en-US" dirty="0"/>
          </a:p>
        </p:txBody>
      </p:sp>
      <p:sp>
        <p:nvSpPr>
          <p:cNvPr id="5" name="Text Placeholder 4"/>
          <p:cNvSpPr>
            <a:spLocks noGrp="1"/>
          </p:cNvSpPr>
          <p:nvPr>
            <p:ph type="body" sz="quarter" idx="10" hasCustomPrompt="1"/>
          </p:nvPr>
        </p:nvSpPr>
        <p:spPr>
          <a:xfrm>
            <a:off x="9062402" y="5208220"/>
            <a:ext cx="2799401" cy="587853"/>
          </a:xfrm>
          <a:noFill/>
        </p:spPr>
        <p:txBody>
          <a:bodyPr vert="horz" wrap="square" lIns="108000" tIns="146304" rIns="108000" bIns="146304" rtlCol="0" anchor="ctr">
            <a:spAutoFit/>
          </a:bodyPr>
          <a:lstStyle>
            <a:lvl1pPr marL="288000" indent="-288000" algn="r">
              <a:spcBef>
                <a:spcPts val="300"/>
              </a:spcBef>
              <a:spcAft>
                <a:spcPts val="300"/>
              </a:spcAft>
              <a:buNone/>
              <a:defRPr lang="en-US" sz="1900" baseline="0" smtClean="0">
                <a:solidFill>
                  <a:schemeClr val="bg1"/>
                </a:solidFill>
                <a:latin typeface="+mj-lt"/>
              </a:defRPr>
            </a:lvl1pPr>
            <a:lvl2pPr>
              <a:defRPr lang="en-US" sz="2000" smtClean="0"/>
            </a:lvl2pPr>
            <a:lvl3pPr>
              <a:defRPr lang="en-US" smtClean="0"/>
            </a:lvl3pPr>
            <a:lvl4pPr>
              <a:defRPr lang="en-US" sz="1600" smtClean="0"/>
            </a:lvl4pPr>
            <a:lvl5pPr>
              <a:defRPr lang="en-AU" sz="1600"/>
            </a:lvl5pPr>
          </a:lstStyle>
          <a:p>
            <a:pPr marL="0" lvl="0" indent="0"/>
            <a:r>
              <a:rPr lang="en-US" dirty="0" smtClean="0"/>
              <a:t>November 2015</a:t>
            </a:r>
            <a:endParaRPr lang="en-AU"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8605" y="6090223"/>
            <a:ext cx="2047645" cy="592145"/>
          </a:xfrm>
          <a:prstGeom prst="rect">
            <a:avLst/>
          </a:prstGeom>
        </p:spPr>
      </p:pic>
    </p:spTree>
    <p:extLst>
      <p:ext uri="{BB962C8B-B14F-4D97-AF65-F5344CB8AC3E}">
        <p14:creationId xmlns:p14="http://schemas.microsoft.com/office/powerpoint/2010/main" val="286017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smartshape V1">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95510" y="2922842"/>
            <a:ext cx="11591692" cy="3211261"/>
          </a:xfrm>
          <a:solidFill>
            <a:srgbClr val="EAEAEA"/>
          </a:solidFill>
        </p:spPr>
        <p:txBody>
          <a:bodyPr vert="horz" wrap="square" lIns="126000" tIns="126000" rIns="164592" bIns="126000" rtlCol="0">
            <a:noAutofit/>
          </a:bodyPr>
          <a:lstStyle>
            <a:lvl1pPr marL="0" indent="0">
              <a:buFont typeface="Arial" panose="020B0604020202020204" pitchFamily="34" charset="0"/>
              <a:buNone/>
              <a:defRPr lang="en-US" sz="1600" dirty="0" smtClean="0"/>
            </a:lvl1pPr>
          </a:lstStyle>
          <a:p>
            <a:pPr lvl="0"/>
            <a:r>
              <a:rPr lang="en-US" dirty="0" smtClean="0"/>
              <a:t>Click to insert table, chart or smart shape</a:t>
            </a:r>
          </a:p>
        </p:txBody>
      </p:sp>
      <p:sp>
        <p:nvSpPr>
          <p:cNvPr id="6"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8"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9</a:t>
            </a:r>
            <a:endParaRPr lang="en-US" dirty="0"/>
          </a:p>
        </p:txBody>
      </p:sp>
      <p:sp>
        <p:nvSpPr>
          <p:cNvPr id="5" name="Text Placeholder 4"/>
          <p:cNvSpPr>
            <a:spLocks noGrp="1"/>
          </p:cNvSpPr>
          <p:nvPr>
            <p:ph type="body" sz="quarter" idx="10" hasCustomPrompt="1"/>
          </p:nvPr>
        </p:nvSpPr>
        <p:spPr>
          <a:xfrm>
            <a:off x="289984" y="1260001"/>
            <a:ext cx="11597216" cy="1172629"/>
          </a:xfrm>
        </p:spPr>
        <p:txBody>
          <a:bodyPr/>
          <a:lstStyle>
            <a:lvl2pPr marL="457200" indent="0">
              <a:buNone/>
              <a:defRPr/>
            </a:lvl2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Phasellus</a:t>
            </a:r>
            <a:r>
              <a:rPr lang="en-US" dirty="0" smtClean="0"/>
              <a:t> </a:t>
            </a:r>
            <a:r>
              <a:rPr lang="en-US" dirty="0" err="1" smtClean="0"/>
              <a:t>volutpat</a:t>
            </a:r>
            <a:r>
              <a:rPr lang="en-US" dirty="0" smtClean="0"/>
              <a:t> </a:t>
            </a:r>
            <a:r>
              <a:rPr lang="en-US" dirty="0" err="1" smtClean="0"/>
              <a:t>orci</a:t>
            </a:r>
            <a:r>
              <a:rPr lang="en-US" dirty="0" smtClean="0"/>
              <a:t> </a:t>
            </a:r>
            <a:r>
              <a:rPr lang="en-US" dirty="0" err="1" smtClean="0"/>
              <a:t>ut</a:t>
            </a:r>
            <a:r>
              <a:rPr lang="en-US" dirty="0" smtClean="0"/>
              <a:t> </a:t>
            </a:r>
            <a:r>
              <a:rPr lang="en-US" dirty="0" err="1" smtClean="0"/>
              <a:t>nibh</a:t>
            </a:r>
            <a:r>
              <a:rPr lang="en-US" dirty="0" smtClean="0"/>
              <a:t> </a:t>
            </a:r>
            <a:r>
              <a:rPr lang="en-US" dirty="0" err="1" smtClean="0"/>
              <a:t>efficitur</a:t>
            </a:r>
            <a:r>
              <a:rPr lang="en-US" dirty="0" smtClean="0"/>
              <a:t>, </a:t>
            </a:r>
            <a:r>
              <a:rPr lang="en-US" dirty="0" err="1" smtClean="0"/>
              <a:t>eu</a:t>
            </a:r>
            <a:r>
              <a:rPr lang="en-US" dirty="0" smtClean="0"/>
              <a:t> </a:t>
            </a:r>
            <a:r>
              <a:rPr lang="en-US" dirty="0" err="1" smtClean="0"/>
              <a:t>vehicula</a:t>
            </a:r>
            <a:r>
              <a:rPr lang="en-US" dirty="0" smtClean="0"/>
              <a:t> </a:t>
            </a:r>
            <a:r>
              <a:rPr lang="en-US" dirty="0" err="1" smtClean="0"/>
              <a:t>risus</a:t>
            </a:r>
            <a:r>
              <a:rPr lang="en-US" dirty="0" smtClean="0"/>
              <a:t> </a:t>
            </a:r>
            <a:r>
              <a:rPr lang="en-US" dirty="0" err="1" smtClean="0"/>
              <a:t>vehicula</a:t>
            </a:r>
            <a:r>
              <a:rPr lang="en-US" dirty="0" smtClean="0"/>
              <a:t>.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r>
              <a:rPr lang="en-US" dirty="0" err="1" smtClean="0"/>
              <a:t>Morbi</a:t>
            </a:r>
            <a:r>
              <a:rPr lang="en-US" dirty="0" smtClean="0"/>
              <a:t> </a:t>
            </a:r>
            <a:r>
              <a:rPr lang="en-US" dirty="0" err="1" smtClean="0"/>
              <a:t>consectetur</a:t>
            </a:r>
            <a:r>
              <a:rPr lang="en-US" dirty="0" smtClean="0"/>
              <a:t>, lorem non </a:t>
            </a:r>
            <a:r>
              <a:rPr lang="en-US" dirty="0" err="1" smtClean="0"/>
              <a:t>tincidunt</a:t>
            </a:r>
            <a:r>
              <a:rPr lang="en-US" dirty="0" smtClean="0"/>
              <a:t> </a:t>
            </a:r>
            <a:r>
              <a:rPr lang="en-US" dirty="0" err="1" smtClean="0"/>
              <a:t>viverra</a:t>
            </a:r>
            <a:r>
              <a:rPr lang="en-US" dirty="0" smtClean="0"/>
              <a:t>, dolor </a:t>
            </a:r>
            <a:r>
              <a:rPr lang="en-US" dirty="0" err="1" smtClean="0"/>
              <a:t>nibh</a:t>
            </a:r>
            <a:r>
              <a:rPr lang="en-US" dirty="0" smtClean="0"/>
              <a:t> tempus </a:t>
            </a:r>
            <a:r>
              <a:rPr lang="en-US" dirty="0" err="1" smtClean="0"/>
              <a:t>est</a:t>
            </a:r>
            <a:r>
              <a:rPr lang="en-US" dirty="0" smtClean="0"/>
              <a:t>, sit </a:t>
            </a:r>
            <a:r>
              <a:rPr lang="en-US" dirty="0" err="1" smtClean="0"/>
              <a:t>amet</a:t>
            </a:r>
            <a:r>
              <a:rPr lang="en-US" dirty="0" smtClean="0"/>
              <a:t> pharetra </a:t>
            </a:r>
            <a:r>
              <a:rPr lang="en-US" dirty="0" err="1" smtClean="0"/>
              <a:t>odio</a:t>
            </a:r>
            <a:r>
              <a:rPr lang="en-US" dirty="0" smtClean="0"/>
              <a:t> mi ac est. </a:t>
            </a:r>
          </a:p>
        </p:txBody>
      </p:sp>
    </p:spTree>
    <p:extLst>
      <p:ext uri="{BB962C8B-B14F-4D97-AF65-F5344CB8AC3E}">
        <p14:creationId xmlns:p14="http://schemas.microsoft.com/office/powerpoint/2010/main" val="406859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table/smartshape V2">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95510" y="1260000"/>
            <a:ext cx="11591692" cy="2190968"/>
          </a:xfrm>
          <a:solidFill>
            <a:srgbClr val="EAEAEA"/>
          </a:solidFill>
        </p:spPr>
        <p:txBody>
          <a:bodyPr vert="horz" wrap="square" lIns="126000" tIns="126000" rIns="164592" bIns="126000" rtlCol="0">
            <a:noAutofit/>
          </a:bodyPr>
          <a:lstStyle>
            <a:lvl1pPr marL="0" indent="0">
              <a:buFont typeface="Arial" panose="020B0604020202020204" pitchFamily="34" charset="0"/>
              <a:buNone/>
              <a:defRPr lang="en-US" sz="1600" dirty="0" smtClean="0"/>
            </a:lvl1pPr>
          </a:lstStyle>
          <a:p>
            <a:pPr lvl="0"/>
            <a:r>
              <a:rPr lang="en-US" dirty="0" smtClean="0"/>
              <a:t>Click to insert table, chart or smart shape</a:t>
            </a:r>
          </a:p>
        </p:txBody>
      </p:sp>
      <p:sp>
        <p:nvSpPr>
          <p:cNvPr id="6"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8"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10</a:t>
            </a:r>
            <a:endParaRPr lang="en-US" dirty="0"/>
          </a:p>
        </p:txBody>
      </p:sp>
      <p:sp>
        <p:nvSpPr>
          <p:cNvPr id="5" name="Text Placeholder 4"/>
          <p:cNvSpPr>
            <a:spLocks noGrp="1"/>
          </p:cNvSpPr>
          <p:nvPr>
            <p:ph type="body" sz="quarter" idx="10" hasCustomPrompt="1"/>
          </p:nvPr>
        </p:nvSpPr>
        <p:spPr>
          <a:xfrm>
            <a:off x="289984" y="3897276"/>
            <a:ext cx="11597216" cy="1172629"/>
          </a:xfrm>
        </p:spPr>
        <p:txBody>
          <a:body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Phasellus</a:t>
            </a:r>
            <a:r>
              <a:rPr lang="en-US" dirty="0" smtClean="0"/>
              <a:t> </a:t>
            </a:r>
            <a:r>
              <a:rPr lang="en-US" dirty="0" err="1" smtClean="0"/>
              <a:t>volutpat</a:t>
            </a:r>
            <a:r>
              <a:rPr lang="en-US" dirty="0" smtClean="0"/>
              <a:t> </a:t>
            </a:r>
            <a:r>
              <a:rPr lang="en-US" dirty="0" err="1" smtClean="0"/>
              <a:t>orci</a:t>
            </a:r>
            <a:r>
              <a:rPr lang="en-US" dirty="0" smtClean="0"/>
              <a:t> </a:t>
            </a:r>
            <a:r>
              <a:rPr lang="en-US" dirty="0" err="1" smtClean="0"/>
              <a:t>ut</a:t>
            </a:r>
            <a:r>
              <a:rPr lang="en-US" dirty="0" smtClean="0"/>
              <a:t> </a:t>
            </a:r>
            <a:r>
              <a:rPr lang="en-US" dirty="0" err="1" smtClean="0"/>
              <a:t>nibh</a:t>
            </a:r>
            <a:r>
              <a:rPr lang="en-US" dirty="0" smtClean="0"/>
              <a:t> </a:t>
            </a:r>
            <a:r>
              <a:rPr lang="en-US" dirty="0" err="1" smtClean="0"/>
              <a:t>efficitur</a:t>
            </a:r>
            <a:r>
              <a:rPr lang="en-US" dirty="0" smtClean="0"/>
              <a:t>, </a:t>
            </a:r>
            <a:r>
              <a:rPr lang="en-US" dirty="0" err="1" smtClean="0"/>
              <a:t>eu</a:t>
            </a:r>
            <a:r>
              <a:rPr lang="en-US" dirty="0" smtClean="0"/>
              <a:t> </a:t>
            </a:r>
            <a:r>
              <a:rPr lang="en-US" dirty="0" err="1" smtClean="0"/>
              <a:t>vehicula</a:t>
            </a:r>
            <a:r>
              <a:rPr lang="en-US" dirty="0" smtClean="0"/>
              <a:t> </a:t>
            </a:r>
            <a:r>
              <a:rPr lang="en-US" dirty="0" err="1" smtClean="0"/>
              <a:t>risus</a:t>
            </a:r>
            <a:r>
              <a:rPr lang="en-US" dirty="0" smtClean="0"/>
              <a:t> </a:t>
            </a:r>
            <a:r>
              <a:rPr lang="en-US" dirty="0" err="1" smtClean="0"/>
              <a:t>vehicula</a:t>
            </a:r>
            <a:r>
              <a:rPr lang="en-US" dirty="0" smtClean="0"/>
              <a:t>.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r>
              <a:rPr lang="en-US" dirty="0" err="1" smtClean="0"/>
              <a:t>Morbi</a:t>
            </a:r>
            <a:r>
              <a:rPr lang="en-US" dirty="0" smtClean="0"/>
              <a:t> </a:t>
            </a:r>
            <a:r>
              <a:rPr lang="en-US" dirty="0" err="1" smtClean="0"/>
              <a:t>consectetur</a:t>
            </a:r>
            <a:r>
              <a:rPr lang="en-US" dirty="0" smtClean="0"/>
              <a:t>, lorem non </a:t>
            </a:r>
            <a:r>
              <a:rPr lang="en-US" dirty="0" err="1" smtClean="0"/>
              <a:t>tincidunt</a:t>
            </a:r>
            <a:r>
              <a:rPr lang="en-US" dirty="0" smtClean="0"/>
              <a:t> </a:t>
            </a:r>
            <a:r>
              <a:rPr lang="en-US" dirty="0" err="1" smtClean="0"/>
              <a:t>viverra</a:t>
            </a:r>
            <a:r>
              <a:rPr lang="en-US" dirty="0" smtClean="0"/>
              <a:t>, dolor </a:t>
            </a:r>
            <a:r>
              <a:rPr lang="en-US" dirty="0" err="1" smtClean="0"/>
              <a:t>nibh</a:t>
            </a:r>
            <a:r>
              <a:rPr lang="en-US" dirty="0" smtClean="0"/>
              <a:t> tempus </a:t>
            </a:r>
            <a:r>
              <a:rPr lang="en-US" dirty="0" err="1" smtClean="0"/>
              <a:t>est</a:t>
            </a:r>
            <a:r>
              <a:rPr lang="en-US" dirty="0" smtClean="0"/>
              <a:t>, sit </a:t>
            </a:r>
            <a:r>
              <a:rPr lang="en-US" dirty="0" err="1" smtClean="0"/>
              <a:t>amet</a:t>
            </a:r>
            <a:r>
              <a:rPr lang="en-US" dirty="0" smtClean="0"/>
              <a:t> pharetra </a:t>
            </a:r>
            <a:r>
              <a:rPr lang="en-US" dirty="0" err="1" smtClean="0"/>
              <a:t>odio</a:t>
            </a:r>
            <a:r>
              <a:rPr lang="en-US" dirty="0" smtClean="0"/>
              <a:t> mi ac est. </a:t>
            </a:r>
          </a:p>
        </p:txBody>
      </p:sp>
    </p:spTree>
    <p:extLst>
      <p:ext uri="{BB962C8B-B14F-4D97-AF65-F5344CB8AC3E}">
        <p14:creationId xmlns:p14="http://schemas.microsoft.com/office/powerpoint/2010/main" val="765080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table V3">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18928" y="1260000"/>
            <a:ext cx="5559565" cy="5022851"/>
          </a:xfrm>
          <a:solidFill>
            <a:srgbClr val="EAEAEA"/>
          </a:solidFill>
        </p:spPr>
        <p:txBody>
          <a:bodyPr vert="horz" wrap="square" lIns="126000" tIns="126000" rIns="164592" bIns="126000" rtlCol="0">
            <a:noAutofit/>
          </a:bodyPr>
          <a:lstStyle>
            <a:lvl1pPr marL="0" indent="0">
              <a:buFontTx/>
              <a:buNone/>
              <a:defRPr lang="en-US" sz="1600" dirty="0" smtClean="0"/>
            </a:lvl1pPr>
          </a:lstStyle>
          <a:p>
            <a:pPr lvl="0"/>
            <a:r>
              <a:rPr lang="en-US" dirty="0" smtClean="0"/>
              <a:t>Click to insert table, chart or smart shape</a:t>
            </a:r>
          </a:p>
        </p:txBody>
      </p:sp>
      <p:sp>
        <p:nvSpPr>
          <p:cNvPr id="6"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8"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11</a:t>
            </a:r>
            <a:endParaRPr lang="en-US" dirty="0"/>
          </a:p>
        </p:txBody>
      </p:sp>
      <p:sp>
        <p:nvSpPr>
          <p:cNvPr id="5" name="Text Placeholder 4"/>
          <p:cNvSpPr>
            <a:spLocks noGrp="1"/>
          </p:cNvSpPr>
          <p:nvPr>
            <p:ph type="body" sz="quarter" idx="10" hasCustomPrompt="1"/>
          </p:nvPr>
        </p:nvSpPr>
        <p:spPr>
          <a:xfrm>
            <a:off x="289984" y="1260002"/>
            <a:ext cx="5613400" cy="2342180"/>
          </a:xfrm>
        </p:spPr>
        <p:txBody>
          <a:body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Phase </a:t>
            </a:r>
            <a:r>
              <a:rPr lang="en-US" dirty="0" err="1" smtClean="0"/>
              <a:t>volutpat</a:t>
            </a:r>
            <a:r>
              <a:rPr lang="en-US" dirty="0" smtClean="0"/>
              <a:t> </a:t>
            </a:r>
            <a:r>
              <a:rPr lang="en-US" dirty="0" err="1" smtClean="0"/>
              <a:t>orci</a:t>
            </a:r>
            <a:r>
              <a:rPr lang="en-US" dirty="0" smtClean="0"/>
              <a:t> </a:t>
            </a:r>
            <a:r>
              <a:rPr lang="en-US" dirty="0" err="1" smtClean="0"/>
              <a:t>ut</a:t>
            </a:r>
            <a:r>
              <a:rPr lang="en-US" dirty="0" smtClean="0"/>
              <a:t> </a:t>
            </a:r>
            <a:r>
              <a:rPr lang="en-US" dirty="0" err="1" smtClean="0"/>
              <a:t>nibh</a:t>
            </a:r>
            <a:r>
              <a:rPr lang="en-US" dirty="0" smtClean="0"/>
              <a:t> </a:t>
            </a:r>
            <a:r>
              <a:rPr lang="en-US" dirty="0" err="1" smtClean="0"/>
              <a:t>efficitur</a:t>
            </a:r>
            <a:r>
              <a:rPr lang="en-US" dirty="0" smtClean="0"/>
              <a:t>, </a:t>
            </a:r>
            <a:r>
              <a:rPr lang="en-US" dirty="0" err="1" smtClean="0"/>
              <a:t>eu</a:t>
            </a:r>
            <a:r>
              <a:rPr lang="en-US" dirty="0" smtClean="0"/>
              <a:t> </a:t>
            </a:r>
            <a:r>
              <a:rPr lang="en-US" dirty="0" err="1" smtClean="0"/>
              <a:t>vehicula</a:t>
            </a:r>
            <a:r>
              <a:rPr lang="en-US" dirty="0" smtClean="0"/>
              <a:t> </a:t>
            </a:r>
            <a:r>
              <a:rPr lang="en-US" dirty="0" err="1" smtClean="0"/>
              <a:t>risus</a:t>
            </a:r>
            <a:r>
              <a:rPr lang="en-US" dirty="0" smtClean="0"/>
              <a:t> </a:t>
            </a:r>
            <a:r>
              <a:rPr lang="en-US" dirty="0" err="1" smtClean="0"/>
              <a:t>vehicula</a:t>
            </a:r>
            <a:r>
              <a:rPr lang="en-US" dirty="0" smtClean="0"/>
              <a:t>.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r>
              <a:rPr lang="en-US" dirty="0" err="1" smtClean="0"/>
              <a:t>Morbi</a:t>
            </a:r>
            <a:r>
              <a:rPr lang="en-US" dirty="0" smtClean="0"/>
              <a:t> </a:t>
            </a:r>
            <a:r>
              <a:rPr lang="en-US" dirty="0" err="1" smtClean="0"/>
              <a:t>consect</a:t>
            </a:r>
            <a:r>
              <a:rPr lang="en-US" dirty="0" smtClean="0"/>
              <a:t>, lorem non </a:t>
            </a:r>
            <a:r>
              <a:rPr lang="en-US" dirty="0" err="1" smtClean="0"/>
              <a:t>tincidunt</a:t>
            </a:r>
            <a:r>
              <a:rPr lang="en-US" dirty="0" smtClean="0"/>
              <a:t> </a:t>
            </a:r>
            <a:r>
              <a:rPr lang="en-US" dirty="0" err="1" smtClean="0"/>
              <a:t>viverra</a:t>
            </a:r>
            <a:r>
              <a:rPr lang="en-US" dirty="0" smtClean="0"/>
              <a:t>, dolor </a:t>
            </a:r>
            <a:r>
              <a:rPr lang="en-US" dirty="0" err="1" smtClean="0"/>
              <a:t>nibh</a:t>
            </a:r>
            <a:r>
              <a:rPr lang="en-US" dirty="0" smtClean="0"/>
              <a:t> tempus </a:t>
            </a:r>
            <a:r>
              <a:rPr lang="en-US" dirty="0" err="1" smtClean="0"/>
              <a:t>est</a:t>
            </a:r>
            <a:r>
              <a:rPr lang="en-US" dirty="0" smtClean="0"/>
              <a:t>, sit </a:t>
            </a:r>
            <a:r>
              <a:rPr lang="en-US" dirty="0" err="1" smtClean="0"/>
              <a:t>amet</a:t>
            </a:r>
            <a:r>
              <a:rPr lang="en-US" dirty="0" smtClean="0"/>
              <a:t> </a:t>
            </a:r>
            <a:r>
              <a:rPr lang="en-US" dirty="0" err="1" smtClean="0"/>
              <a:t>pharet</a:t>
            </a:r>
            <a:r>
              <a:rPr lang="en-US" dirty="0" smtClean="0"/>
              <a:t> </a:t>
            </a:r>
            <a:r>
              <a:rPr lang="en-US" dirty="0" err="1" smtClean="0"/>
              <a:t>odio</a:t>
            </a:r>
            <a:r>
              <a:rPr lang="en-US" dirty="0" smtClean="0"/>
              <a:t> mi ac est. </a:t>
            </a:r>
          </a:p>
        </p:txBody>
      </p:sp>
    </p:spTree>
    <p:extLst>
      <p:ext uri="{BB962C8B-B14F-4D97-AF65-F5344CB8AC3E}">
        <p14:creationId xmlns:p14="http://schemas.microsoft.com/office/powerpoint/2010/main" val="8038082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tables side by sid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261777" y="1260001"/>
            <a:ext cx="5616000" cy="4855050"/>
          </a:xfrm>
          <a:solidFill>
            <a:srgbClr val="EAEAEA"/>
          </a:solidFill>
        </p:spPr>
        <p:txBody>
          <a:bodyPr vert="horz" wrap="square" lIns="126000" tIns="126000" rIns="164592" bIns="126000" rtlCol="0">
            <a:noAutofit/>
          </a:bodyPr>
          <a:lstStyle>
            <a:lvl1pPr marL="0" indent="0">
              <a:buFontTx/>
              <a:buNone/>
              <a:defRPr lang="en-US" sz="1600" dirty="0" smtClean="0"/>
            </a:lvl1pPr>
          </a:lstStyle>
          <a:p>
            <a:pPr lvl="0"/>
            <a:r>
              <a:rPr lang="en-US" dirty="0" smtClean="0"/>
              <a:t>Click to insert table, chart or smart shape</a:t>
            </a:r>
          </a:p>
        </p:txBody>
      </p:sp>
      <p:sp>
        <p:nvSpPr>
          <p:cNvPr id="6"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8"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12</a:t>
            </a:r>
            <a:endParaRPr lang="en-US" dirty="0"/>
          </a:p>
        </p:txBody>
      </p:sp>
      <p:sp>
        <p:nvSpPr>
          <p:cNvPr id="9" name="Content Placeholder 8"/>
          <p:cNvSpPr>
            <a:spLocks noGrp="1"/>
          </p:cNvSpPr>
          <p:nvPr>
            <p:ph sz="quarter" idx="10" hasCustomPrompt="1"/>
          </p:nvPr>
        </p:nvSpPr>
        <p:spPr>
          <a:xfrm>
            <a:off x="290513" y="1260475"/>
            <a:ext cx="5616000" cy="4854591"/>
          </a:xfrm>
          <a:solidFill>
            <a:srgbClr val="EAEAEA"/>
          </a:solidFill>
        </p:spPr>
        <p:txBody>
          <a:bodyPr vert="horz" wrap="square" lIns="126000" tIns="126000" rIns="164592" bIns="126000" rtlCol="0">
            <a:noAutofit/>
          </a:bodyPr>
          <a:lstStyle>
            <a:lvl1pPr>
              <a:defRPr lang="en-US" sz="1600" dirty="0" smtClean="0"/>
            </a:lvl1pPr>
          </a:lstStyle>
          <a:p>
            <a:pPr marL="0" lvl="0" indent="0">
              <a:buFontTx/>
              <a:buNone/>
            </a:pPr>
            <a:r>
              <a:rPr lang="en-US" dirty="0" smtClean="0"/>
              <a:t>Click to insert table, chart or smart shape</a:t>
            </a:r>
          </a:p>
        </p:txBody>
      </p:sp>
    </p:spTree>
    <p:extLst>
      <p:ext uri="{BB962C8B-B14F-4D97-AF65-F5344CB8AC3E}">
        <p14:creationId xmlns:p14="http://schemas.microsoft.com/office/powerpoint/2010/main" val="6516814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smartshap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95510" y="1260000"/>
            <a:ext cx="11591692" cy="4697402"/>
          </a:xfrm>
          <a:solidFill>
            <a:srgbClr val="EAEAEA"/>
          </a:solidFill>
        </p:spPr>
        <p:txBody>
          <a:bodyPr vert="horz" wrap="square" lIns="146304" tIns="146304" rIns="146304" bIns="146304" rtlCol="0">
            <a:noAutofit/>
          </a:bodyPr>
          <a:lstStyle>
            <a:lvl1pPr marL="0" indent="0">
              <a:buNone/>
              <a:defRPr lang="en-US" sz="1600" dirty="0" smtClean="0"/>
            </a:lvl1pPr>
            <a:lvl2pPr>
              <a:defRPr lang="en-US" dirty="0" smtClean="0"/>
            </a:lvl2pPr>
          </a:lstStyle>
          <a:p>
            <a:pPr lvl="0"/>
            <a:r>
              <a:rPr lang="en-US" dirty="0" smtClean="0"/>
              <a:t>Click to insert table, chart or smart shape</a:t>
            </a:r>
          </a:p>
        </p:txBody>
      </p:sp>
      <p:sp>
        <p:nvSpPr>
          <p:cNvPr id="6"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8"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13</a:t>
            </a:r>
            <a:endParaRPr lang="en-US" dirty="0"/>
          </a:p>
        </p:txBody>
      </p:sp>
    </p:spTree>
    <p:extLst>
      <p:ext uri="{BB962C8B-B14F-4D97-AF65-F5344CB8AC3E}">
        <p14:creationId xmlns:p14="http://schemas.microsoft.com/office/powerpoint/2010/main" val="1933971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621492" y="1260001"/>
            <a:ext cx="5260624" cy="4874100"/>
          </a:xfrm>
          <a:blipFill>
            <a:blip r:embed="rId2"/>
            <a:stretch>
              <a:fillRect/>
            </a:stretch>
          </a:blipFill>
        </p:spPr>
        <p:txBody>
          <a:bodyPr>
            <a:noAutofit/>
          </a:bodyPr>
          <a:lstStyle>
            <a:lvl1pPr marL="0" indent="0">
              <a:buFont typeface="Arial" panose="020B0604020202020204" pitchFamily="34" charset="0"/>
              <a:buNone/>
              <a:defRPr/>
            </a:lvl1pPr>
          </a:lstStyle>
          <a:p>
            <a:pPr lvl="0"/>
            <a:r>
              <a:rPr lang="en-US" dirty="0" smtClean="0"/>
              <a:t>#Object</a:t>
            </a:r>
          </a:p>
        </p:txBody>
      </p:sp>
      <p:sp>
        <p:nvSpPr>
          <p:cNvPr id="8"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7"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14</a:t>
            </a:r>
            <a:endParaRPr lang="en-US" dirty="0"/>
          </a:p>
        </p:txBody>
      </p:sp>
      <p:sp>
        <p:nvSpPr>
          <p:cNvPr id="5" name="Text Placeholder 4"/>
          <p:cNvSpPr>
            <a:spLocks noGrp="1"/>
          </p:cNvSpPr>
          <p:nvPr>
            <p:ph type="body" sz="quarter" idx="10"/>
          </p:nvPr>
        </p:nvSpPr>
        <p:spPr>
          <a:xfrm>
            <a:off x="289984" y="1260000"/>
            <a:ext cx="5949949" cy="1018740"/>
          </a:xfrm>
        </p:spPr>
        <p:txBody>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2129031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02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1 image vertical">
    <p:spTree>
      <p:nvGrpSpPr>
        <p:cNvPr id="1" name=""/>
        <p:cNvGrpSpPr/>
        <p:nvPr/>
      </p:nvGrpSpPr>
      <p:grpSpPr>
        <a:xfrm>
          <a:off x="0" y="0"/>
          <a:ext cx="0" cy="0"/>
          <a:chOff x="0" y="0"/>
          <a:chExt cx="0" cy="0"/>
        </a:xfrm>
      </p:grpSpPr>
      <p:sp>
        <p:nvSpPr>
          <p:cNvPr id="12" name="Content Placeholder 3"/>
          <p:cNvSpPr>
            <a:spLocks noGrp="1"/>
          </p:cNvSpPr>
          <p:nvPr>
            <p:ph sz="half" idx="2" hasCustomPrompt="1"/>
          </p:nvPr>
        </p:nvSpPr>
        <p:spPr>
          <a:xfrm>
            <a:off x="6291580" y="1260000"/>
            <a:ext cx="5582920" cy="3464400"/>
          </a:xfrm>
          <a:blipFill>
            <a:blip r:embed="rId2"/>
            <a:stretch>
              <a:fillRect/>
            </a:stretch>
          </a:blipFill>
        </p:spPr>
        <p:txBody>
          <a:bodyPr>
            <a:noAutofit/>
          </a:bodyPr>
          <a:lstStyle>
            <a:lvl1pPr marL="0" indent="0">
              <a:buFont typeface="Arial" panose="020B0604020202020204" pitchFamily="34" charset="0"/>
              <a:buNone/>
              <a:defRPr/>
            </a:lvl1pPr>
          </a:lstStyle>
          <a:p>
            <a:pPr lvl="0"/>
            <a:r>
              <a:rPr lang="en-US" dirty="0" smtClean="0"/>
              <a:t>Object</a:t>
            </a:r>
          </a:p>
        </p:txBody>
      </p:sp>
      <p:sp>
        <p:nvSpPr>
          <p:cNvPr id="6"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9"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15</a:t>
            </a:r>
            <a:endParaRPr lang="en-US" dirty="0"/>
          </a:p>
        </p:txBody>
      </p:sp>
      <p:sp>
        <p:nvSpPr>
          <p:cNvPr id="3" name="Text Placeholder 2"/>
          <p:cNvSpPr>
            <a:spLocks noGrp="1"/>
          </p:cNvSpPr>
          <p:nvPr>
            <p:ph type="body" sz="quarter" idx="10"/>
          </p:nvPr>
        </p:nvSpPr>
        <p:spPr>
          <a:xfrm>
            <a:off x="289986" y="1260000"/>
            <a:ext cx="5617633" cy="1018740"/>
          </a:xfrm>
        </p:spPr>
        <p:txBody>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76708879"/>
      </p:ext>
    </p:extLst>
  </p:cSld>
  <p:clrMapOvr>
    <a:masterClrMapping/>
  </p:clrMapOvr>
  <p:extLst mod="1">
    <p:ext uri="{DCECCB84-F9BA-43D5-87BE-67443E8EF086}">
      <p15:sldGuideLst xmlns:p15="http://schemas.microsoft.com/office/powerpoint/2012/main">
        <p15:guide id="1" orient="horz" pos="4065"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two images horizontal">
    <p:spTree>
      <p:nvGrpSpPr>
        <p:cNvPr id="1" name=""/>
        <p:cNvGrpSpPr/>
        <p:nvPr/>
      </p:nvGrpSpPr>
      <p:grpSpPr>
        <a:xfrm>
          <a:off x="0" y="0"/>
          <a:ext cx="0" cy="0"/>
          <a:chOff x="0" y="0"/>
          <a:chExt cx="0" cy="0"/>
        </a:xfrm>
      </p:grpSpPr>
      <p:sp>
        <p:nvSpPr>
          <p:cNvPr id="12" name="Content Placeholder 3"/>
          <p:cNvSpPr>
            <a:spLocks noGrp="1"/>
          </p:cNvSpPr>
          <p:nvPr>
            <p:ph sz="half" idx="2" hasCustomPrompt="1"/>
          </p:nvPr>
        </p:nvSpPr>
        <p:spPr>
          <a:xfrm>
            <a:off x="290896" y="2990850"/>
            <a:ext cx="5608320" cy="3143251"/>
          </a:xfrm>
          <a:blipFill>
            <a:blip r:embed="rId2"/>
            <a:stretch>
              <a:fillRect/>
            </a:stretch>
          </a:blipFill>
        </p:spPr>
        <p:txBody>
          <a:bodyPr>
            <a:noAutofit/>
          </a:bodyPr>
          <a:lstStyle>
            <a:lvl1pPr marL="0" indent="0">
              <a:buFont typeface="Arial" panose="020B0604020202020204" pitchFamily="34" charset="0"/>
              <a:buNone/>
              <a:defRPr/>
            </a:lvl1pPr>
          </a:lstStyle>
          <a:p>
            <a:pPr lvl="0"/>
            <a:r>
              <a:rPr lang="en-US" dirty="0" smtClean="0"/>
              <a:t>Object</a:t>
            </a:r>
          </a:p>
        </p:txBody>
      </p:sp>
      <p:sp>
        <p:nvSpPr>
          <p:cNvPr id="13" name="Content Placeholder 3"/>
          <p:cNvSpPr>
            <a:spLocks noGrp="1"/>
          </p:cNvSpPr>
          <p:nvPr>
            <p:ph sz="half" idx="13" hasCustomPrompt="1"/>
          </p:nvPr>
        </p:nvSpPr>
        <p:spPr>
          <a:xfrm>
            <a:off x="6274927" y="2990850"/>
            <a:ext cx="5608320" cy="3143251"/>
          </a:xfrm>
          <a:blipFill>
            <a:blip r:embed="rId3"/>
            <a:stretch>
              <a:fillRect/>
            </a:stretch>
          </a:blipFill>
        </p:spPr>
        <p:txBody>
          <a:bodyPr>
            <a:noAutofit/>
          </a:bodyPr>
          <a:lstStyle>
            <a:lvl1pPr marL="0" indent="0">
              <a:buFont typeface="Arial" panose="020B0604020202020204" pitchFamily="34" charset="0"/>
              <a:buNone/>
              <a:defRPr/>
            </a:lvl1pPr>
          </a:lstStyle>
          <a:p>
            <a:pPr lvl="0"/>
            <a:r>
              <a:rPr lang="en-US" dirty="0" smtClean="0"/>
              <a:t>Object</a:t>
            </a:r>
          </a:p>
        </p:txBody>
      </p:sp>
      <p:sp>
        <p:nvSpPr>
          <p:cNvPr id="7"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9"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16</a:t>
            </a:r>
            <a:endParaRPr lang="en-US" dirty="0"/>
          </a:p>
        </p:txBody>
      </p:sp>
      <p:sp>
        <p:nvSpPr>
          <p:cNvPr id="3" name="Text Placeholder 2"/>
          <p:cNvSpPr>
            <a:spLocks noGrp="1"/>
          </p:cNvSpPr>
          <p:nvPr>
            <p:ph type="body" sz="quarter" idx="14"/>
          </p:nvPr>
        </p:nvSpPr>
        <p:spPr>
          <a:xfrm>
            <a:off x="289986" y="1260000"/>
            <a:ext cx="11592983" cy="1018740"/>
          </a:xfrm>
          <a:solidFill>
            <a:srgbClr val="EAEAEA"/>
          </a:solidFill>
        </p:spPr>
        <p:txBody>
          <a:bodyPr vert="horz" wrap="square" lIns="72000" tIns="146304" rIns="146304" bIns="146304" rtlCol="0">
            <a:spAutoFit/>
          </a:bodyPr>
          <a:lstStyle>
            <a:lvl1pPr>
              <a:defRPr lang="en-US" dirty="0" smtClean="0"/>
            </a:lvl1pPr>
            <a:lvl2pPr>
              <a:defRPr lang="en-AU" dirty="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80023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cent text and imagevertic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646330" y="1260001"/>
            <a:ext cx="5240871" cy="4874100"/>
          </a:xfrm>
          <a:blipFill>
            <a:blip r:embed="rId2"/>
            <a:stretch>
              <a:fillRect/>
            </a:stretch>
          </a:blipFill>
        </p:spPr>
        <p:txBody>
          <a:bodyPr>
            <a:noAutofit/>
          </a:bodyPr>
          <a:lstStyle>
            <a:lvl1pPr marL="0" indent="0">
              <a:buFont typeface="Arial" panose="020B0604020202020204" pitchFamily="34" charset="0"/>
              <a:buNone/>
              <a:defRPr/>
            </a:lvl1pPr>
          </a:lstStyle>
          <a:p>
            <a:pPr lvl="0"/>
            <a:r>
              <a:rPr lang="en-US" smtClean="0"/>
              <a:t>Click to edit Master text styles</a:t>
            </a:r>
          </a:p>
        </p:txBody>
      </p:sp>
      <p:sp>
        <p:nvSpPr>
          <p:cNvPr id="6"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8"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17</a:t>
            </a:r>
            <a:endParaRPr lang="en-US" dirty="0"/>
          </a:p>
        </p:txBody>
      </p:sp>
      <p:sp>
        <p:nvSpPr>
          <p:cNvPr id="5" name="Text Placeholder 4"/>
          <p:cNvSpPr>
            <a:spLocks noGrp="1"/>
          </p:cNvSpPr>
          <p:nvPr>
            <p:ph type="body" sz="quarter" idx="10"/>
          </p:nvPr>
        </p:nvSpPr>
        <p:spPr>
          <a:xfrm>
            <a:off x="289986" y="1260000"/>
            <a:ext cx="5947833" cy="1018740"/>
          </a:xfrm>
          <a:solidFill>
            <a:srgbClr val="DAE8F2"/>
          </a:solidFill>
        </p:spPr>
        <p:txBody>
          <a:bodyPr vert="horz" wrap="square" lIns="72000" tIns="146304" rIns="146304" bIns="146304" rtlCol="0">
            <a:spAutoFit/>
          </a:bodyPr>
          <a:lstStyle>
            <a:lvl1pPr>
              <a:defRPr lang="en-US" dirty="0" smtClean="0"/>
            </a:lvl1pPr>
            <a:lvl2pPr>
              <a:defRPr lang="en-US" dirty="0" smtClean="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4906719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02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p us to help you">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7"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Help us to help you</a:t>
            </a:r>
            <a:endParaRPr lang="en-US" dirty="0"/>
          </a:p>
        </p:txBody>
      </p:sp>
      <p:sp>
        <p:nvSpPr>
          <p:cNvPr id="3" name="Text Placeholder 2"/>
          <p:cNvSpPr>
            <a:spLocks noGrp="1"/>
          </p:cNvSpPr>
          <p:nvPr>
            <p:ph type="body" sz="quarter" idx="10" hasCustomPrompt="1"/>
          </p:nvPr>
        </p:nvSpPr>
        <p:spPr>
          <a:xfrm>
            <a:off x="289984" y="1260002"/>
            <a:ext cx="11597216" cy="2603790"/>
          </a:xfrm>
        </p:spPr>
        <p:txBody>
          <a:bodyPr/>
          <a:lstStyle>
            <a:lvl1pPr>
              <a:defRPr sz="1900">
                <a:solidFill>
                  <a:schemeClr val="tx1"/>
                </a:solidFill>
              </a:defRPr>
            </a:lvl1pPr>
          </a:lstStyle>
          <a:p>
            <a:r>
              <a:rPr lang="en-AU" sz="1800" b="1" u="sng" dirty="0" smtClean="0">
                <a:solidFill>
                  <a:srgbClr val="FF0000"/>
                </a:solidFill>
              </a:rPr>
              <a:t>Note to FOS presenter</a:t>
            </a:r>
            <a:r>
              <a:rPr lang="en-AU" sz="1800" b="1" dirty="0" smtClean="0">
                <a:solidFill>
                  <a:srgbClr val="FF0000"/>
                </a:solidFill>
              </a:rPr>
              <a:t>: </a:t>
            </a:r>
            <a:r>
              <a:rPr lang="en-AU" sz="1800" dirty="0" smtClean="0">
                <a:solidFill>
                  <a:srgbClr val="FF0000"/>
                </a:solidFill>
              </a:rPr>
              <a:t>This slide is for presentations to FSPs, consumer representatives and financial counsellors rather than presentations to the general public. </a:t>
            </a:r>
            <a:r>
              <a:rPr lang="en-AU" sz="1800" b="1" dirty="0" smtClean="0">
                <a:solidFill>
                  <a:srgbClr val="FF0000"/>
                </a:solidFill>
              </a:rPr>
              <a:t>Please delete this note before giving your presentation.</a:t>
            </a:r>
          </a:p>
          <a:p>
            <a:r>
              <a:rPr lang="en-AU" dirty="0" smtClean="0"/>
              <a:t>Please let us know if you have recurring questions (</a:t>
            </a:r>
            <a:r>
              <a:rPr lang="en-AU" dirty="0" err="1" smtClean="0"/>
              <a:t>eg</a:t>
            </a:r>
            <a:r>
              <a:rPr lang="en-AU" dirty="0" smtClean="0"/>
              <a:t> our approach to a dispute type) – as chances </a:t>
            </a:r>
            <a:br>
              <a:rPr lang="en-AU" dirty="0" smtClean="0"/>
            </a:br>
            <a:r>
              <a:rPr lang="en-AU" dirty="0" smtClean="0"/>
              <a:t>are that others have them too. We may then be able to publish a case study or article in </a:t>
            </a:r>
            <a:r>
              <a:rPr lang="en-AU" i="1" dirty="0" smtClean="0"/>
              <a:t>The Circular </a:t>
            </a:r>
            <a:br>
              <a:rPr lang="en-AU" i="1" dirty="0" smtClean="0"/>
            </a:br>
            <a:r>
              <a:rPr lang="en-AU" dirty="0" smtClean="0"/>
              <a:t>or on our website so everyone has clarity on the issues.</a:t>
            </a:r>
          </a:p>
          <a:p>
            <a:r>
              <a:rPr lang="en-AU" dirty="0" smtClean="0"/>
              <a:t>Email us at </a:t>
            </a:r>
            <a:r>
              <a:rPr lang="en-AU" dirty="0" smtClean="0">
                <a:hlinkClick r:id="rId2"/>
              </a:rPr>
              <a:t>publications@fos.org.au</a:t>
            </a:r>
            <a:endParaRPr lang="en-AU" dirty="0" smtClean="0"/>
          </a:p>
        </p:txBody>
      </p:sp>
    </p:spTree>
    <p:extLst>
      <p:ext uri="{BB962C8B-B14F-4D97-AF65-F5344CB8AC3E}">
        <p14:creationId xmlns:p14="http://schemas.microsoft.com/office/powerpoint/2010/main" val="376831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7"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1</a:t>
            </a:r>
            <a:endParaRPr lang="en-US" dirty="0"/>
          </a:p>
        </p:txBody>
      </p:sp>
      <p:sp>
        <p:nvSpPr>
          <p:cNvPr id="3" name="Text Placeholder 2"/>
          <p:cNvSpPr>
            <a:spLocks noGrp="1"/>
          </p:cNvSpPr>
          <p:nvPr>
            <p:ph type="body" sz="quarter" idx="10"/>
          </p:nvPr>
        </p:nvSpPr>
        <p:spPr>
          <a:xfrm>
            <a:off x="289984" y="1260000"/>
            <a:ext cx="11597216" cy="1018740"/>
          </a:xfrm>
        </p:spPr>
        <p:txBody>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84218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8341" y="1349311"/>
            <a:ext cx="8650923" cy="787908"/>
          </a:xfrm>
          <a:noFill/>
        </p:spPr>
        <p:txBody>
          <a:bodyPr vert="horz" wrap="square" lIns="108000" tIns="54864" rIns="128016" bIns="54864" rtlCol="0" anchor="t" anchorCtr="0">
            <a:spAutoFit/>
          </a:bodyPr>
          <a:lstStyle>
            <a:lvl1pPr>
              <a:lnSpc>
                <a:spcPct val="100000"/>
              </a:lnSpc>
              <a:defRPr lang="en-US" sz="4400" baseline="0" dirty="0"/>
            </a:lvl1pPr>
          </a:lstStyle>
          <a:p>
            <a:pPr lvl="0"/>
            <a:r>
              <a:rPr lang="en-US" dirty="0" smtClean="0"/>
              <a:t>Insert title here</a:t>
            </a:r>
            <a:endParaRPr lang="en-US" dirty="0"/>
          </a:p>
        </p:txBody>
      </p:sp>
      <p:sp>
        <p:nvSpPr>
          <p:cNvPr id="3" name="Subtitle 2"/>
          <p:cNvSpPr>
            <a:spLocks noGrp="1"/>
          </p:cNvSpPr>
          <p:nvPr>
            <p:ph type="subTitle" idx="1" hasCustomPrompt="1"/>
          </p:nvPr>
        </p:nvSpPr>
        <p:spPr>
          <a:xfrm>
            <a:off x="348341" y="3298063"/>
            <a:ext cx="8650923" cy="664797"/>
          </a:xfrm>
          <a:noFill/>
        </p:spPr>
        <p:txBody>
          <a:bodyPr lIns="108000" anchor="t" anchorCtr="0"/>
          <a:lstStyle>
            <a:lvl1pPr marL="0" indent="0" algn="l">
              <a:lnSpc>
                <a:spcPct val="100000"/>
              </a:lnSpc>
              <a:spcBef>
                <a:spcPts val="300"/>
              </a:spcBef>
              <a:spcAft>
                <a:spcPts val="300"/>
              </a:spcAft>
              <a:buNone/>
              <a:defRPr sz="2400" baseline="0">
                <a:solidFill>
                  <a:srgbClr val="395E9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Insert speaker name and title here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7633" y="490888"/>
            <a:ext cx="2128518" cy="625843"/>
          </a:xfrm>
          <a:prstGeom prst="rect">
            <a:avLst/>
          </a:prstGeom>
        </p:spPr>
      </p:pic>
    </p:spTree>
    <p:extLst>
      <p:ext uri="{BB962C8B-B14F-4D97-AF65-F5344CB8AC3E}">
        <p14:creationId xmlns:p14="http://schemas.microsoft.com/office/powerpoint/2010/main" val="550658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8341" y="1349311"/>
            <a:ext cx="8650923" cy="787908"/>
          </a:xfrm>
          <a:noFill/>
        </p:spPr>
        <p:txBody>
          <a:bodyPr vert="horz" wrap="square" lIns="108000" tIns="54864" rIns="128016" bIns="54864" rtlCol="0" anchor="t" anchorCtr="0">
            <a:spAutoFit/>
          </a:bodyPr>
          <a:lstStyle>
            <a:lvl1pPr>
              <a:lnSpc>
                <a:spcPct val="100000"/>
              </a:lnSpc>
              <a:defRPr lang="en-US" sz="4400" baseline="0" dirty="0"/>
            </a:lvl1pPr>
          </a:lstStyle>
          <a:p>
            <a:pPr lvl="0"/>
            <a:r>
              <a:rPr lang="en-US" dirty="0" smtClean="0"/>
              <a:t>Insert title here</a:t>
            </a:r>
            <a:endParaRPr lang="en-US" dirty="0"/>
          </a:p>
        </p:txBody>
      </p:sp>
      <p:sp>
        <p:nvSpPr>
          <p:cNvPr id="3" name="Subtitle 2"/>
          <p:cNvSpPr>
            <a:spLocks noGrp="1"/>
          </p:cNvSpPr>
          <p:nvPr>
            <p:ph type="subTitle" idx="1" hasCustomPrompt="1"/>
          </p:nvPr>
        </p:nvSpPr>
        <p:spPr>
          <a:xfrm>
            <a:off x="348341" y="3298063"/>
            <a:ext cx="8650923" cy="664797"/>
          </a:xfrm>
          <a:noFill/>
        </p:spPr>
        <p:txBody>
          <a:bodyPr lIns="108000" anchor="t" anchorCtr="0"/>
          <a:lstStyle>
            <a:lvl1pPr marL="0" indent="0" algn="l">
              <a:lnSpc>
                <a:spcPct val="100000"/>
              </a:lnSpc>
              <a:spcBef>
                <a:spcPts val="300"/>
              </a:spcBef>
              <a:spcAft>
                <a:spcPts val="300"/>
              </a:spcAft>
              <a:buNone/>
              <a:defRPr sz="2400" baseline="0">
                <a:solidFill>
                  <a:srgbClr val="395E9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Insert speaker name and title here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7633" y="490888"/>
            <a:ext cx="2128518" cy="625843"/>
          </a:xfrm>
          <a:prstGeom prst="rect">
            <a:avLst/>
          </a:prstGeom>
        </p:spPr>
      </p:pic>
    </p:spTree>
    <p:extLst>
      <p:ext uri="{BB962C8B-B14F-4D97-AF65-F5344CB8AC3E}">
        <p14:creationId xmlns:p14="http://schemas.microsoft.com/office/powerpoint/2010/main" val="814210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8341" y="1349311"/>
            <a:ext cx="8650923" cy="787908"/>
          </a:xfrm>
          <a:noFill/>
        </p:spPr>
        <p:txBody>
          <a:bodyPr vert="horz" wrap="square" lIns="108000" tIns="54864" rIns="128016" bIns="54864" rtlCol="0" anchor="t" anchorCtr="0">
            <a:spAutoFit/>
          </a:bodyPr>
          <a:lstStyle>
            <a:lvl1pPr>
              <a:lnSpc>
                <a:spcPct val="100000"/>
              </a:lnSpc>
              <a:defRPr lang="en-US" sz="4400" baseline="0" dirty="0"/>
            </a:lvl1pPr>
          </a:lstStyle>
          <a:p>
            <a:pPr lvl="0"/>
            <a:r>
              <a:rPr lang="en-US" dirty="0" smtClean="0"/>
              <a:t>Insert title here</a:t>
            </a:r>
            <a:endParaRPr lang="en-US" dirty="0"/>
          </a:p>
        </p:txBody>
      </p:sp>
      <p:sp>
        <p:nvSpPr>
          <p:cNvPr id="3" name="Subtitle 2"/>
          <p:cNvSpPr>
            <a:spLocks noGrp="1"/>
          </p:cNvSpPr>
          <p:nvPr>
            <p:ph type="subTitle" idx="1" hasCustomPrompt="1"/>
          </p:nvPr>
        </p:nvSpPr>
        <p:spPr>
          <a:xfrm>
            <a:off x="348341" y="3298063"/>
            <a:ext cx="8650923" cy="664797"/>
          </a:xfrm>
          <a:noFill/>
        </p:spPr>
        <p:txBody>
          <a:bodyPr lIns="108000" anchor="t" anchorCtr="0"/>
          <a:lstStyle>
            <a:lvl1pPr marL="0" indent="0" algn="l">
              <a:lnSpc>
                <a:spcPct val="100000"/>
              </a:lnSpc>
              <a:spcBef>
                <a:spcPts val="300"/>
              </a:spcBef>
              <a:spcAft>
                <a:spcPts val="300"/>
              </a:spcAft>
              <a:buNone/>
              <a:defRPr sz="2400" baseline="0">
                <a:solidFill>
                  <a:srgbClr val="395E9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Insert speaker name and title here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7633" y="490888"/>
            <a:ext cx="2128518" cy="625843"/>
          </a:xfrm>
          <a:prstGeom prst="rect">
            <a:avLst/>
          </a:prstGeom>
        </p:spPr>
      </p:pic>
    </p:spTree>
    <p:extLst>
      <p:ext uri="{BB962C8B-B14F-4D97-AF65-F5344CB8AC3E}">
        <p14:creationId xmlns:p14="http://schemas.microsoft.com/office/powerpoint/2010/main" val="1528170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8341" y="1349311"/>
            <a:ext cx="8650923" cy="787908"/>
          </a:xfrm>
          <a:noFill/>
        </p:spPr>
        <p:txBody>
          <a:bodyPr vert="horz" wrap="square" lIns="108000" tIns="54864" rIns="128016" bIns="54864" rtlCol="0" anchor="t" anchorCtr="0">
            <a:spAutoFit/>
          </a:bodyPr>
          <a:lstStyle>
            <a:lvl1pPr>
              <a:lnSpc>
                <a:spcPct val="100000"/>
              </a:lnSpc>
              <a:defRPr lang="en-US" sz="4400" baseline="0" dirty="0"/>
            </a:lvl1pPr>
          </a:lstStyle>
          <a:p>
            <a:pPr lvl="0"/>
            <a:r>
              <a:rPr lang="en-US" dirty="0" smtClean="0"/>
              <a:t>Insert title here</a:t>
            </a:r>
            <a:endParaRPr lang="en-US" dirty="0"/>
          </a:p>
        </p:txBody>
      </p:sp>
      <p:sp>
        <p:nvSpPr>
          <p:cNvPr id="3" name="Subtitle 2"/>
          <p:cNvSpPr>
            <a:spLocks noGrp="1"/>
          </p:cNvSpPr>
          <p:nvPr>
            <p:ph type="subTitle" idx="1" hasCustomPrompt="1"/>
          </p:nvPr>
        </p:nvSpPr>
        <p:spPr>
          <a:xfrm>
            <a:off x="348341" y="3298063"/>
            <a:ext cx="8650923" cy="664797"/>
          </a:xfrm>
          <a:noFill/>
        </p:spPr>
        <p:txBody>
          <a:bodyPr lIns="108000" anchor="t" anchorCtr="0"/>
          <a:lstStyle>
            <a:lvl1pPr marL="0" indent="0" algn="l">
              <a:lnSpc>
                <a:spcPct val="100000"/>
              </a:lnSpc>
              <a:spcBef>
                <a:spcPts val="300"/>
              </a:spcBef>
              <a:spcAft>
                <a:spcPts val="300"/>
              </a:spcAft>
              <a:buNone/>
              <a:defRPr sz="2400" baseline="0">
                <a:solidFill>
                  <a:srgbClr val="395E9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Insert speaker name and title here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7633" y="490888"/>
            <a:ext cx="2128518" cy="625843"/>
          </a:xfrm>
          <a:prstGeom prst="rect">
            <a:avLst/>
          </a:prstGeom>
        </p:spPr>
      </p:pic>
    </p:spTree>
    <p:extLst>
      <p:ext uri="{BB962C8B-B14F-4D97-AF65-F5344CB8AC3E}">
        <p14:creationId xmlns:p14="http://schemas.microsoft.com/office/powerpoint/2010/main" val="312091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7"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2</a:t>
            </a:r>
            <a:endParaRPr lang="en-US" dirty="0"/>
          </a:p>
        </p:txBody>
      </p:sp>
    </p:spTree>
    <p:extLst>
      <p:ext uri="{BB962C8B-B14F-4D97-AF65-F5344CB8AC3E}">
        <p14:creationId xmlns:p14="http://schemas.microsoft.com/office/powerpoint/2010/main" val="145249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lain text ">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95510" y="1260002"/>
            <a:ext cx="11591692" cy="1757404"/>
          </a:xfrm>
          <a:solidFill>
            <a:srgbClr val="EAEAEA"/>
          </a:solidFill>
        </p:spPr>
        <p:txBody>
          <a:bodyPr vert="horz" wrap="square" lIns="72000" tIns="146304" rIns="146304" bIns="146304" rtlCol="0">
            <a:spAutoFit/>
          </a:bodyPr>
          <a:lstStyle>
            <a:lvl1pPr>
              <a:defRPr lang="en-US" dirty="0" smtClean="0"/>
            </a:lvl1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Phasellus</a:t>
            </a:r>
            <a:r>
              <a:rPr lang="en-US" dirty="0" smtClean="0"/>
              <a:t> </a:t>
            </a:r>
            <a:r>
              <a:rPr lang="en-US" dirty="0" err="1" smtClean="0"/>
              <a:t>volutpat</a:t>
            </a:r>
            <a:r>
              <a:rPr lang="en-US" dirty="0" smtClean="0"/>
              <a:t> </a:t>
            </a:r>
            <a:r>
              <a:rPr lang="en-US" dirty="0" err="1" smtClean="0"/>
              <a:t>orci</a:t>
            </a:r>
            <a:r>
              <a:rPr lang="en-US" dirty="0" smtClean="0"/>
              <a:t> </a:t>
            </a:r>
            <a:r>
              <a:rPr lang="en-US" dirty="0" err="1" smtClean="0"/>
              <a:t>ut</a:t>
            </a:r>
            <a:r>
              <a:rPr lang="en-US" dirty="0" smtClean="0"/>
              <a:t> </a:t>
            </a:r>
            <a:r>
              <a:rPr lang="en-US" dirty="0" err="1" smtClean="0"/>
              <a:t>nibh</a:t>
            </a:r>
            <a:r>
              <a:rPr lang="en-US" dirty="0" smtClean="0"/>
              <a:t> </a:t>
            </a:r>
            <a:r>
              <a:rPr lang="en-US" dirty="0" err="1" smtClean="0"/>
              <a:t>efficitur</a:t>
            </a:r>
            <a:r>
              <a:rPr lang="en-US" dirty="0" smtClean="0"/>
              <a:t>, </a:t>
            </a:r>
            <a:r>
              <a:rPr lang="en-US" dirty="0" err="1" smtClean="0"/>
              <a:t>eu</a:t>
            </a:r>
            <a:r>
              <a:rPr lang="en-US" dirty="0" smtClean="0"/>
              <a:t> </a:t>
            </a:r>
            <a:r>
              <a:rPr lang="en-US" dirty="0" err="1" smtClean="0"/>
              <a:t>vehicula</a:t>
            </a:r>
            <a:r>
              <a:rPr lang="en-US" dirty="0" smtClean="0"/>
              <a:t> </a:t>
            </a:r>
            <a:r>
              <a:rPr lang="en-US" dirty="0" err="1" smtClean="0"/>
              <a:t>risus</a:t>
            </a:r>
            <a:r>
              <a:rPr lang="en-US" dirty="0" smtClean="0"/>
              <a:t> </a:t>
            </a:r>
            <a:r>
              <a:rPr lang="en-US" dirty="0" err="1" smtClean="0"/>
              <a:t>vehicula</a:t>
            </a:r>
            <a:r>
              <a:rPr lang="en-US" dirty="0" smtClean="0"/>
              <a:t>.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r>
              <a:rPr lang="en-US" dirty="0" err="1" smtClean="0"/>
              <a:t>Morbi</a:t>
            </a:r>
            <a:r>
              <a:rPr lang="en-US" dirty="0" smtClean="0"/>
              <a:t> </a:t>
            </a:r>
            <a:r>
              <a:rPr lang="en-US" dirty="0" err="1" smtClean="0"/>
              <a:t>consectetur</a:t>
            </a:r>
            <a:r>
              <a:rPr lang="en-US" dirty="0" smtClean="0"/>
              <a:t>, lorem non </a:t>
            </a:r>
            <a:r>
              <a:rPr lang="en-US" dirty="0" err="1" smtClean="0"/>
              <a:t>tincidunt</a:t>
            </a:r>
            <a:r>
              <a:rPr lang="en-US" dirty="0" smtClean="0"/>
              <a:t> </a:t>
            </a:r>
            <a:r>
              <a:rPr lang="en-US" dirty="0" err="1" smtClean="0"/>
              <a:t>viverra</a:t>
            </a:r>
            <a:r>
              <a:rPr lang="en-US" dirty="0" smtClean="0"/>
              <a:t>, dolor </a:t>
            </a:r>
            <a:r>
              <a:rPr lang="en-US" dirty="0" err="1" smtClean="0"/>
              <a:t>nibh</a:t>
            </a:r>
            <a:r>
              <a:rPr lang="en-US" dirty="0" smtClean="0"/>
              <a:t> tempus </a:t>
            </a:r>
            <a:r>
              <a:rPr lang="en-US" dirty="0" err="1" smtClean="0"/>
              <a:t>est</a:t>
            </a:r>
            <a:r>
              <a:rPr lang="en-US" dirty="0" smtClean="0"/>
              <a:t>, sit </a:t>
            </a:r>
            <a:r>
              <a:rPr lang="en-US" dirty="0" err="1" smtClean="0"/>
              <a:t>amet</a:t>
            </a:r>
            <a:r>
              <a:rPr lang="en-US" dirty="0" smtClean="0"/>
              <a:t> pharetra </a:t>
            </a:r>
            <a:r>
              <a:rPr lang="en-US" dirty="0" err="1" smtClean="0"/>
              <a:t>odio</a:t>
            </a:r>
            <a:r>
              <a:rPr lang="en-US" dirty="0" smtClean="0"/>
              <a:t> mi ac est. </a:t>
            </a:r>
            <a:r>
              <a:rPr lang="en-US" dirty="0" err="1" smtClean="0"/>
              <a:t>Praesent</a:t>
            </a:r>
            <a:r>
              <a:rPr lang="en-US" dirty="0" smtClean="0"/>
              <a:t> </a:t>
            </a:r>
            <a:r>
              <a:rPr lang="en-US" dirty="0" err="1" smtClean="0"/>
              <a:t>tincidunt</a:t>
            </a:r>
            <a:r>
              <a:rPr lang="en-US" dirty="0" smtClean="0"/>
              <a:t> </a:t>
            </a:r>
            <a:r>
              <a:rPr lang="en-US" dirty="0" err="1" smtClean="0"/>
              <a:t>bibendum</a:t>
            </a:r>
            <a:r>
              <a:rPr lang="en-US" dirty="0" smtClean="0"/>
              <a:t> </a:t>
            </a:r>
            <a:r>
              <a:rPr lang="en-US" dirty="0" err="1" smtClean="0"/>
              <a:t>mauris</a:t>
            </a:r>
            <a:r>
              <a:rPr lang="en-US" dirty="0" smtClean="0"/>
              <a:t>, at </a:t>
            </a:r>
            <a:r>
              <a:rPr lang="en-US" dirty="0" err="1" smtClean="0"/>
              <a:t>dignissim</a:t>
            </a:r>
            <a:r>
              <a:rPr lang="en-US" dirty="0" smtClean="0"/>
              <a:t> dui </a:t>
            </a:r>
            <a:r>
              <a:rPr lang="en-US" dirty="0" err="1" smtClean="0"/>
              <a:t>pellentesque</a:t>
            </a:r>
            <a:r>
              <a:rPr lang="en-US" dirty="0" smtClean="0"/>
              <a:t> id. </a:t>
            </a:r>
            <a:r>
              <a:rPr lang="en-US" dirty="0" err="1" smtClean="0"/>
              <a:t>Etiam</a:t>
            </a:r>
            <a:r>
              <a:rPr lang="en-US" dirty="0" smtClean="0"/>
              <a:t> </a:t>
            </a:r>
            <a:r>
              <a:rPr lang="en-US" dirty="0" err="1" smtClean="0"/>
              <a:t>dapibus</a:t>
            </a:r>
            <a:r>
              <a:rPr lang="en-US" dirty="0" smtClean="0"/>
              <a:t> </a:t>
            </a:r>
            <a:r>
              <a:rPr lang="en-US" dirty="0" err="1" smtClean="0"/>
              <a:t>leo</a:t>
            </a:r>
            <a:r>
              <a:rPr lang="en-US" dirty="0" smtClean="0"/>
              <a:t> </a:t>
            </a:r>
            <a:r>
              <a:rPr lang="en-US" dirty="0" err="1" smtClean="0"/>
              <a:t>vel</a:t>
            </a:r>
            <a:r>
              <a:rPr lang="en-US" dirty="0" smtClean="0"/>
              <a:t> </a:t>
            </a:r>
            <a:r>
              <a:rPr lang="en-US" dirty="0" err="1" smtClean="0"/>
              <a:t>elit</a:t>
            </a:r>
            <a:r>
              <a:rPr lang="en-US" dirty="0" smtClean="0"/>
              <a:t> </a:t>
            </a:r>
            <a:r>
              <a:rPr lang="en-US" dirty="0" err="1" smtClean="0"/>
              <a:t>dapibus</a:t>
            </a:r>
            <a:r>
              <a:rPr lang="en-US" dirty="0" smtClean="0"/>
              <a:t>, </a:t>
            </a:r>
            <a:r>
              <a:rPr lang="en-US" dirty="0" err="1" smtClean="0"/>
              <a:t>sed</a:t>
            </a:r>
            <a:r>
              <a:rPr lang="en-US" dirty="0" smtClean="0"/>
              <a:t> </a:t>
            </a:r>
            <a:r>
              <a:rPr lang="en-US" dirty="0" err="1" smtClean="0"/>
              <a:t>rhoncus</a:t>
            </a:r>
            <a:r>
              <a:rPr lang="en-US" dirty="0" smtClean="0"/>
              <a:t> </a:t>
            </a:r>
            <a:r>
              <a:rPr lang="en-US" dirty="0" err="1" smtClean="0"/>
              <a:t>eros</a:t>
            </a:r>
            <a:r>
              <a:rPr lang="en-US" dirty="0" smtClean="0"/>
              <a:t> </a:t>
            </a:r>
            <a:r>
              <a:rPr lang="en-US" dirty="0" err="1" smtClean="0"/>
              <a:t>rhoncus</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 per </a:t>
            </a:r>
            <a:r>
              <a:rPr lang="en-US" dirty="0" err="1" smtClean="0"/>
              <a:t>conubia</a:t>
            </a:r>
            <a:r>
              <a:rPr lang="en-US" dirty="0" smtClean="0"/>
              <a:t> nostra.</a:t>
            </a:r>
          </a:p>
        </p:txBody>
      </p:sp>
      <p:sp>
        <p:nvSpPr>
          <p:cNvPr id="7"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6"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3</a:t>
            </a:r>
            <a:endParaRPr lang="en-US" dirty="0"/>
          </a:p>
        </p:txBody>
      </p:sp>
    </p:spTree>
    <p:extLst>
      <p:ext uri="{BB962C8B-B14F-4D97-AF65-F5344CB8AC3E}">
        <p14:creationId xmlns:p14="http://schemas.microsoft.com/office/powerpoint/2010/main" val="381782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heading and Bulleted text">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7"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4</a:t>
            </a:r>
            <a:endParaRPr lang="en-US" dirty="0"/>
          </a:p>
        </p:txBody>
      </p:sp>
      <p:sp>
        <p:nvSpPr>
          <p:cNvPr id="3" name="Text Placeholder 2"/>
          <p:cNvSpPr>
            <a:spLocks noGrp="1"/>
          </p:cNvSpPr>
          <p:nvPr>
            <p:ph type="body" sz="quarter" idx="10"/>
          </p:nvPr>
        </p:nvSpPr>
        <p:spPr>
          <a:xfrm>
            <a:off x="289984" y="2016000"/>
            <a:ext cx="11597216" cy="1018740"/>
          </a:xfrm>
        </p:spPr>
        <p:txBody>
          <a:bodyPr/>
          <a:lstStyle/>
          <a:p>
            <a:pPr lvl="0"/>
            <a:r>
              <a:rPr lang="en-US" smtClean="0"/>
              <a:t>Click to edit Master text styles</a:t>
            </a:r>
          </a:p>
          <a:p>
            <a:pPr lvl="1"/>
            <a:r>
              <a:rPr lang="en-US" smtClean="0"/>
              <a:t>Second level</a:t>
            </a:r>
          </a:p>
        </p:txBody>
      </p:sp>
      <p:sp>
        <p:nvSpPr>
          <p:cNvPr id="4" name="Text Placeholder 3"/>
          <p:cNvSpPr>
            <a:spLocks noGrp="1"/>
          </p:cNvSpPr>
          <p:nvPr>
            <p:ph type="body" sz="quarter" idx="11" hasCustomPrompt="1"/>
          </p:nvPr>
        </p:nvSpPr>
        <p:spPr>
          <a:xfrm>
            <a:off x="289984" y="1260000"/>
            <a:ext cx="11597216" cy="603242"/>
          </a:xfrm>
        </p:spPr>
        <p:txBody>
          <a:bodyPr lIns="144000"/>
          <a:lstStyle>
            <a:lvl1pPr marL="0" indent="0">
              <a:buFont typeface="Arial" panose="020B0604020202020204" pitchFamily="34" charset="0"/>
              <a:buNone/>
              <a:defRPr sz="2000">
                <a:solidFill>
                  <a:srgbClr val="5569A9"/>
                </a:solidFill>
                <a:latin typeface="+mj-lt"/>
              </a:defRPr>
            </a:lvl1pPr>
          </a:lstStyle>
          <a:p>
            <a:pPr lvl="0"/>
            <a:r>
              <a:rPr lang="en-US" dirty="0" smtClean="0"/>
              <a:t>Click to add subheading</a:t>
            </a:r>
          </a:p>
        </p:txBody>
      </p:sp>
    </p:spTree>
    <p:extLst>
      <p:ext uri="{BB962C8B-B14F-4D97-AF65-F5344CB8AC3E}">
        <p14:creationId xmlns:p14="http://schemas.microsoft.com/office/powerpoint/2010/main" val="27623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plain text ">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95510" y="2008800"/>
            <a:ext cx="11591692" cy="1465016"/>
          </a:xfrm>
          <a:solidFill>
            <a:srgbClr val="EAEAEA"/>
          </a:solidFill>
        </p:spPr>
        <p:txBody>
          <a:bodyPr vert="horz" wrap="square" lIns="72000" tIns="146304" rIns="146304" bIns="146304" rtlCol="0">
            <a:spAutoFit/>
          </a:bodyPr>
          <a:lstStyle>
            <a:lvl1pPr>
              <a:defRPr lang="en-US" dirty="0" smtClean="0"/>
            </a:lvl1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Phasellus</a:t>
            </a:r>
            <a:r>
              <a:rPr lang="en-US" dirty="0" smtClean="0"/>
              <a:t> </a:t>
            </a:r>
            <a:r>
              <a:rPr lang="en-US" dirty="0" err="1" smtClean="0"/>
              <a:t>volutpat</a:t>
            </a:r>
            <a:r>
              <a:rPr lang="en-US" dirty="0" smtClean="0"/>
              <a:t> </a:t>
            </a:r>
            <a:r>
              <a:rPr lang="en-US" dirty="0" err="1" smtClean="0"/>
              <a:t>orci</a:t>
            </a:r>
            <a:r>
              <a:rPr lang="en-US" dirty="0" smtClean="0"/>
              <a:t> </a:t>
            </a:r>
            <a:r>
              <a:rPr lang="en-US" dirty="0" err="1" smtClean="0"/>
              <a:t>ut</a:t>
            </a:r>
            <a:r>
              <a:rPr lang="en-US" dirty="0" smtClean="0"/>
              <a:t> </a:t>
            </a:r>
            <a:r>
              <a:rPr lang="en-US" dirty="0" err="1" smtClean="0"/>
              <a:t>nibh</a:t>
            </a:r>
            <a:r>
              <a:rPr lang="en-US" dirty="0" smtClean="0"/>
              <a:t> </a:t>
            </a:r>
            <a:r>
              <a:rPr lang="en-US" dirty="0" err="1" smtClean="0"/>
              <a:t>efficitur</a:t>
            </a:r>
            <a:r>
              <a:rPr lang="en-US" dirty="0" smtClean="0"/>
              <a:t>, </a:t>
            </a:r>
            <a:r>
              <a:rPr lang="en-US" dirty="0" err="1" smtClean="0"/>
              <a:t>eu</a:t>
            </a:r>
            <a:r>
              <a:rPr lang="en-US" dirty="0" smtClean="0"/>
              <a:t> </a:t>
            </a:r>
            <a:r>
              <a:rPr lang="en-US" dirty="0" err="1" smtClean="0"/>
              <a:t>vehicula</a:t>
            </a:r>
            <a:r>
              <a:rPr lang="en-US" dirty="0" smtClean="0"/>
              <a:t> </a:t>
            </a:r>
            <a:r>
              <a:rPr lang="en-US" dirty="0" err="1" smtClean="0"/>
              <a:t>risus</a:t>
            </a:r>
            <a:r>
              <a:rPr lang="en-US" dirty="0" smtClean="0"/>
              <a:t> </a:t>
            </a:r>
            <a:r>
              <a:rPr lang="en-US" dirty="0" err="1" smtClean="0"/>
              <a:t>vehicula</a:t>
            </a:r>
            <a:r>
              <a:rPr lang="en-US" dirty="0" smtClean="0"/>
              <a:t>. </a:t>
            </a:r>
            <a:r>
              <a:rPr lang="en-US" dirty="0" err="1" smtClean="0"/>
              <a:t>Interdum</a:t>
            </a:r>
            <a:r>
              <a:rPr lang="en-US" dirty="0" smtClean="0"/>
              <a:t> et </a:t>
            </a:r>
            <a:r>
              <a:rPr lang="en-US" dirty="0" err="1" smtClean="0"/>
              <a:t>malesuada</a:t>
            </a:r>
            <a:r>
              <a:rPr lang="en-US" dirty="0" smtClean="0"/>
              <a:t> fames ac ante ipsum </a:t>
            </a:r>
            <a:r>
              <a:rPr lang="en-US" dirty="0" err="1" smtClean="0"/>
              <a:t>primis</a:t>
            </a:r>
            <a:r>
              <a:rPr lang="en-US" dirty="0" smtClean="0"/>
              <a:t> in </a:t>
            </a:r>
            <a:r>
              <a:rPr lang="en-US" dirty="0" err="1" smtClean="0"/>
              <a:t>faucibus</a:t>
            </a:r>
            <a:r>
              <a:rPr lang="en-US" dirty="0" smtClean="0"/>
              <a:t>. </a:t>
            </a:r>
            <a:r>
              <a:rPr lang="en-US" dirty="0" err="1" smtClean="0"/>
              <a:t>Morbi</a:t>
            </a:r>
            <a:r>
              <a:rPr lang="en-US" dirty="0" smtClean="0"/>
              <a:t> </a:t>
            </a:r>
            <a:r>
              <a:rPr lang="en-US" dirty="0" err="1" smtClean="0"/>
              <a:t>consectetur</a:t>
            </a:r>
            <a:r>
              <a:rPr lang="en-US" dirty="0" smtClean="0"/>
              <a:t>, lorem non </a:t>
            </a:r>
            <a:r>
              <a:rPr lang="en-US" dirty="0" err="1" smtClean="0"/>
              <a:t>tincidunt</a:t>
            </a:r>
            <a:r>
              <a:rPr lang="en-US" dirty="0" smtClean="0"/>
              <a:t> </a:t>
            </a:r>
            <a:r>
              <a:rPr lang="en-US" dirty="0" err="1" smtClean="0"/>
              <a:t>viverra</a:t>
            </a:r>
            <a:r>
              <a:rPr lang="en-US" dirty="0" smtClean="0"/>
              <a:t>, dolor </a:t>
            </a:r>
            <a:r>
              <a:rPr lang="en-US" dirty="0" err="1" smtClean="0"/>
              <a:t>nibh</a:t>
            </a:r>
            <a:r>
              <a:rPr lang="en-US" dirty="0" smtClean="0"/>
              <a:t> tempus </a:t>
            </a:r>
            <a:r>
              <a:rPr lang="en-US" dirty="0" err="1" smtClean="0"/>
              <a:t>est</a:t>
            </a:r>
            <a:r>
              <a:rPr lang="en-US" dirty="0" smtClean="0"/>
              <a:t>, sit </a:t>
            </a:r>
            <a:r>
              <a:rPr lang="en-US" dirty="0" err="1" smtClean="0"/>
              <a:t>amet</a:t>
            </a:r>
            <a:r>
              <a:rPr lang="en-US" dirty="0" smtClean="0"/>
              <a:t> pharetra </a:t>
            </a:r>
            <a:r>
              <a:rPr lang="en-US" dirty="0" err="1" smtClean="0"/>
              <a:t>odio</a:t>
            </a:r>
            <a:r>
              <a:rPr lang="en-US" dirty="0" smtClean="0"/>
              <a:t> mi ac est. </a:t>
            </a:r>
            <a:r>
              <a:rPr lang="en-US" dirty="0" err="1" smtClean="0"/>
              <a:t>Praesent</a:t>
            </a:r>
            <a:r>
              <a:rPr lang="en-US" dirty="0" smtClean="0"/>
              <a:t> </a:t>
            </a:r>
            <a:r>
              <a:rPr lang="en-US" dirty="0" err="1" smtClean="0"/>
              <a:t>tincidunt</a:t>
            </a:r>
            <a:r>
              <a:rPr lang="en-US" dirty="0" smtClean="0"/>
              <a:t> </a:t>
            </a:r>
            <a:r>
              <a:rPr lang="en-US" dirty="0" err="1" smtClean="0"/>
              <a:t>bibendum</a:t>
            </a:r>
            <a:r>
              <a:rPr lang="en-US" dirty="0" smtClean="0"/>
              <a:t> </a:t>
            </a:r>
            <a:r>
              <a:rPr lang="en-US" dirty="0" err="1" smtClean="0"/>
              <a:t>mauris</a:t>
            </a:r>
            <a:r>
              <a:rPr lang="en-US" dirty="0" smtClean="0"/>
              <a:t>, at </a:t>
            </a:r>
            <a:r>
              <a:rPr lang="en-US" dirty="0" err="1" smtClean="0"/>
              <a:t>dignissim</a:t>
            </a:r>
            <a:r>
              <a:rPr lang="en-US" dirty="0" smtClean="0"/>
              <a:t> dui </a:t>
            </a:r>
            <a:r>
              <a:rPr lang="en-US" dirty="0" err="1" smtClean="0"/>
              <a:t>pellentesque</a:t>
            </a:r>
            <a:r>
              <a:rPr lang="en-US" dirty="0" smtClean="0"/>
              <a:t> id. </a:t>
            </a:r>
            <a:r>
              <a:rPr lang="en-US" dirty="0" err="1" smtClean="0"/>
              <a:t>Etiam</a:t>
            </a:r>
            <a:r>
              <a:rPr lang="en-US" dirty="0" smtClean="0"/>
              <a:t> </a:t>
            </a:r>
            <a:r>
              <a:rPr lang="en-US" dirty="0" err="1" smtClean="0"/>
              <a:t>dapibus</a:t>
            </a:r>
            <a:r>
              <a:rPr lang="en-US" dirty="0" smtClean="0"/>
              <a:t> </a:t>
            </a:r>
            <a:r>
              <a:rPr lang="en-US" dirty="0" err="1" smtClean="0"/>
              <a:t>leo</a:t>
            </a:r>
            <a:r>
              <a:rPr lang="en-US" dirty="0" smtClean="0"/>
              <a:t> </a:t>
            </a:r>
            <a:r>
              <a:rPr lang="en-US" dirty="0" err="1" smtClean="0"/>
              <a:t>vel</a:t>
            </a:r>
            <a:r>
              <a:rPr lang="en-US" dirty="0" smtClean="0"/>
              <a:t> </a:t>
            </a:r>
            <a:r>
              <a:rPr lang="en-US" dirty="0" err="1" smtClean="0"/>
              <a:t>elit</a:t>
            </a:r>
            <a:r>
              <a:rPr lang="en-US" dirty="0" smtClean="0"/>
              <a:t>.</a:t>
            </a:r>
          </a:p>
        </p:txBody>
      </p:sp>
      <p:sp>
        <p:nvSpPr>
          <p:cNvPr id="7"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6"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5</a:t>
            </a:r>
            <a:endParaRPr lang="en-US" dirty="0"/>
          </a:p>
        </p:txBody>
      </p:sp>
      <p:sp>
        <p:nvSpPr>
          <p:cNvPr id="4" name="Text Placeholder 3"/>
          <p:cNvSpPr>
            <a:spLocks noGrp="1"/>
          </p:cNvSpPr>
          <p:nvPr>
            <p:ph type="body" sz="quarter" idx="10" hasCustomPrompt="1"/>
          </p:nvPr>
        </p:nvSpPr>
        <p:spPr>
          <a:xfrm>
            <a:off x="289984" y="1260000"/>
            <a:ext cx="11597216" cy="603242"/>
          </a:xfrm>
          <a:solidFill>
            <a:srgbClr val="EAEAEA"/>
          </a:solidFill>
        </p:spPr>
        <p:txBody>
          <a:bodyPr vert="horz" wrap="square" lIns="144000" tIns="146304" rIns="146304" bIns="146304" rtlCol="0">
            <a:spAutoFit/>
          </a:bodyPr>
          <a:lstStyle>
            <a:lvl1pPr>
              <a:defRPr lang="en-US" sz="2000" dirty="0" smtClean="0">
                <a:solidFill>
                  <a:srgbClr val="5569A9"/>
                </a:solidFill>
                <a:latin typeface="+mj-lt"/>
              </a:defRPr>
            </a:lvl1pPr>
          </a:lstStyle>
          <a:p>
            <a:pPr marL="0" lvl="0" indent="0">
              <a:buFont typeface="Arial" panose="020B0604020202020204" pitchFamily="34" charset="0"/>
              <a:buNone/>
            </a:pPr>
            <a:r>
              <a:rPr lang="en-US" dirty="0" smtClean="0"/>
              <a:t>Click to add subheading</a:t>
            </a:r>
          </a:p>
        </p:txBody>
      </p:sp>
    </p:spTree>
    <p:extLst>
      <p:ext uri="{BB962C8B-B14F-4D97-AF65-F5344CB8AC3E}">
        <p14:creationId xmlns:p14="http://schemas.microsoft.com/office/powerpoint/2010/main" val="176807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text and accent tex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7"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6</a:t>
            </a:r>
            <a:endParaRPr lang="en-US" dirty="0"/>
          </a:p>
        </p:txBody>
      </p:sp>
      <p:sp>
        <p:nvSpPr>
          <p:cNvPr id="5" name="Text Placeholder 4"/>
          <p:cNvSpPr>
            <a:spLocks noGrp="1"/>
          </p:cNvSpPr>
          <p:nvPr>
            <p:ph type="body" sz="quarter" idx="10"/>
          </p:nvPr>
        </p:nvSpPr>
        <p:spPr>
          <a:xfrm>
            <a:off x="289984" y="1260000"/>
            <a:ext cx="11597216" cy="1018740"/>
          </a:xfrm>
          <a:solidFill>
            <a:srgbClr val="EAEAEA"/>
          </a:solidFill>
        </p:spPr>
        <p:txBody>
          <a:bodyPr vert="horz" wrap="square" lIns="72000" tIns="146304" rIns="146304" bIns="146304" rtlCol="0">
            <a:spAutoFit/>
          </a:bodyPr>
          <a:lstStyle>
            <a:lvl1pPr>
              <a:defRPr lang="en-US" dirty="0" smtClean="0"/>
            </a:lvl1pPr>
            <a:lvl2pPr>
              <a:defRPr lang="en-US" dirty="0" smtClean="0"/>
            </a:lvl2pPr>
          </a:lstStyle>
          <a:p>
            <a:pPr lvl="0"/>
            <a:r>
              <a:rPr lang="en-US" smtClean="0"/>
              <a:t>Click to edit Master text styles</a:t>
            </a:r>
          </a:p>
          <a:p>
            <a:pPr lvl="1"/>
            <a:r>
              <a:rPr lang="en-US" smtClean="0"/>
              <a:t>Second level</a:t>
            </a:r>
          </a:p>
        </p:txBody>
      </p:sp>
      <p:sp>
        <p:nvSpPr>
          <p:cNvPr id="9" name="Text Placeholder 8"/>
          <p:cNvSpPr>
            <a:spLocks noGrp="1"/>
          </p:cNvSpPr>
          <p:nvPr>
            <p:ph type="body" sz="quarter" idx="11"/>
          </p:nvPr>
        </p:nvSpPr>
        <p:spPr>
          <a:xfrm>
            <a:off x="289984" y="3137713"/>
            <a:ext cx="11597216" cy="1018740"/>
          </a:xfrm>
          <a:solidFill>
            <a:srgbClr val="DAE8F2"/>
          </a:solidFill>
        </p:spPr>
        <p:txBody>
          <a:bodyPr vert="horz" wrap="square" lIns="72000" tIns="146304" rIns="146304" bIns="146304" rtlCol="0">
            <a:spAutoFit/>
          </a:bodyPr>
          <a:lstStyle>
            <a:lvl1pPr>
              <a:defRPr lang="en-US" dirty="0" smtClean="0"/>
            </a:lvl1pPr>
            <a:lvl2pPr>
              <a:defRPr lang="en-US" dirty="0" smtClean="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5533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tables/smartshapes horizontal">
    <p:spTree>
      <p:nvGrpSpPr>
        <p:cNvPr id="1" name=""/>
        <p:cNvGrpSpPr/>
        <p:nvPr/>
      </p:nvGrpSpPr>
      <p:grpSpPr>
        <a:xfrm>
          <a:off x="0" y="0"/>
          <a:ext cx="0" cy="0"/>
          <a:chOff x="0" y="0"/>
          <a:chExt cx="0" cy="0"/>
        </a:xfrm>
      </p:grpSpPr>
      <p:sp>
        <p:nvSpPr>
          <p:cNvPr id="12" name="Content Placeholder 3"/>
          <p:cNvSpPr>
            <a:spLocks noGrp="1"/>
          </p:cNvSpPr>
          <p:nvPr>
            <p:ph sz="half" idx="2" hasCustomPrompt="1"/>
          </p:nvPr>
        </p:nvSpPr>
        <p:spPr>
          <a:xfrm>
            <a:off x="290896" y="3413206"/>
            <a:ext cx="5608320" cy="2720894"/>
          </a:xfrm>
          <a:solidFill>
            <a:srgbClr val="EAEAEA"/>
          </a:solidFill>
        </p:spPr>
        <p:txBody>
          <a:bodyPr vert="horz" wrap="square" lIns="126000" tIns="126000" rIns="164592" bIns="126000" rtlCol="0">
            <a:noAutofit/>
          </a:bodyPr>
          <a:lstStyle>
            <a:lvl1pPr>
              <a:defRPr lang="en-US" sz="1600" dirty="0" smtClean="0"/>
            </a:lvl1pPr>
          </a:lstStyle>
          <a:p>
            <a:pPr marL="0" lvl="0" indent="0">
              <a:buFont typeface="Arial" panose="020B0604020202020204" pitchFamily="34" charset="0"/>
              <a:buNone/>
            </a:pPr>
            <a:r>
              <a:rPr lang="en-US" dirty="0" smtClean="0"/>
              <a:t>Click to insert table, chart or smart shape</a:t>
            </a:r>
          </a:p>
        </p:txBody>
      </p:sp>
      <p:sp>
        <p:nvSpPr>
          <p:cNvPr id="13" name="Content Placeholder 3"/>
          <p:cNvSpPr>
            <a:spLocks noGrp="1"/>
          </p:cNvSpPr>
          <p:nvPr>
            <p:ph sz="half" idx="13" hasCustomPrompt="1"/>
          </p:nvPr>
        </p:nvSpPr>
        <p:spPr>
          <a:xfrm>
            <a:off x="6274927" y="3413206"/>
            <a:ext cx="5608320" cy="2720894"/>
          </a:xfrm>
          <a:solidFill>
            <a:srgbClr val="EAEAEA"/>
          </a:solidFill>
        </p:spPr>
        <p:txBody>
          <a:bodyPr vert="horz" wrap="square" lIns="126000" tIns="126000" rIns="164592" bIns="126000" rtlCol="0">
            <a:noAutofit/>
          </a:bodyPr>
          <a:lstStyle>
            <a:lvl1pPr>
              <a:defRPr lang="en-US" sz="1600" dirty="0" smtClean="0"/>
            </a:lvl1pPr>
          </a:lstStyle>
          <a:p>
            <a:pPr marL="0" lvl="0" indent="0">
              <a:buFont typeface="Arial" panose="020B0604020202020204" pitchFamily="34" charset="0"/>
              <a:buNone/>
            </a:pPr>
            <a:r>
              <a:rPr lang="en-US" dirty="0" smtClean="0"/>
              <a:t>Click to insert table, chart or smart shape</a:t>
            </a:r>
          </a:p>
        </p:txBody>
      </p:sp>
      <p:sp>
        <p:nvSpPr>
          <p:cNvPr id="7"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10"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7</a:t>
            </a:r>
            <a:endParaRPr lang="en-US" dirty="0"/>
          </a:p>
        </p:txBody>
      </p:sp>
      <p:sp>
        <p:nvSpPr>
          <p:cNvPr id="3" name="Text Placeholder 2"/>
          <p:cNvSpPr>
            <a:spLocks noGrp="1"/>
          </p:cNvSpPr>
          <p:nvPr>
            <p:ph type="body" sz="quarter" idx="14"/>
          </p:nvPr>
        </p:nvSpPr>
        <p:spPr>
          <a:xfrm>
            <a:off x="289986" y="1260000"/>
            <a:ext cx="11592983" cy="1018740"/>
          </a:xfrm>
        </p:spPr>
        <p:txBody>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7760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x Text and table/smartshape">
    <p:spTree>
      <p:nvGrpSpPr>
        <p:cNvPr id="1" name=""/>
        <p:cNvGrpSpPr/>
        <p:nvPr/>
      </p:nvGrpSpPr>
      <p:grpSpPr>
        <a:xfrm>
          <a:off x="0" y="0"/>
          <a:ext cx="0" cy="0"/>
          <a:chOff x="0" y="0"/>
          <a:chExt cx="0" cy="0"/>
        </a:xfrm>
      </p:grpSpPr>
      <p:sp>
        <p:nvSpPr>
          <p:cNvPr id="12" name="Content Placeholder 3"/>
          <p:cNvSpPr>
            <a:spLocks noGrp="1"/>
          </p:cNvSpPr>
          <p:nvPr>
            <p:ph sz="half" idx="2" hasCustomPrompt="1"/>
          </p:nvPr>
        </p:nvSpPr>
        <p:spPr>
          <a:xfrm>
            <a:off x="290896" y="2452831"/>
            <a:ext cx="5608320" cy="2440394"/>
          </a:xfrm>
          <a:solidFill>
            <a:srgbClr val="EAEAEA"/>
          </a:solidFill>
        </p:spPr>
        <p:txBody>
          <a:bodyPr vert="horz" wrap="square" lIns="126000" tIns="126000" rIns="164592" bIns="126000" rtlCol="0">
            <a:noAutofit/>
          </a:bodyPr>
          <a:lstStyle>
            <a:lvl1pPr>
              <a:defRPr lang="en-US" sz="1600" dirty="0" smtClean="0"/>
            </a:lvl1pPr>
          </a:lstStyle>
          <a:p>
            <a:pPr marL="0" lvl="0" indent="0">
              <a:buFont typeface="Arial" panose="020B0604020202020204" pitchFamily="34" charset="0"/>
              <a:buNone/>
            </a:pPr>
            <a:r>
              <a:rPr lang="en-US" dirty="0" smtClean="0"/>
              <a:t>Click to insert table, chart or smart shape</a:t>
            </a:r>
          </a:p>
        </p:txBody>
      </p:sp>
      <p:sp>
        <p:nvSpPr>
          <p:cNvPr id="7"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10" name="Title Placeholder 1"/>
          <p:cNvSpPr>
            <a:spLocks noGrp="1"/>
          </p:cNvSpPr>
          <p:nvPr>
            <p:ph type="title" hasCustomPrompt="1"/>
          </p:nvPr>
        </p:nvSpPr>
        <p:spPr>
          <a:xfrm>
            <a:off x="291013" y="332708"/>
            <a:ext cx="10365699" cy="405752"/>
          </a:xfrm>
          <a:prstGeom prst="rect">
            <a:avLst/>
          </a:prstGeom>
          <a:noFill/>
        </p:spPr>
        <p:txBody>
          <a:bodyPr vert="horz" wrap="square" lIns="128016" tIns="54864" rIns="128016" bIns="54864" rtlCol="0" anchor="ctr">
            <a:spAutoFit/>
          </a:bodyPr>
          <a:lstStyle>
            <a:lvl1pPr>
              <a:defRPr lang="en-US" dirty="0"/>
            </a:lvl1pPr>
          </a:lstStyle>
          <a:p>
            <a:pPr lvl="0"/>
            <a:r>
              <a:rPr lang="en-AU" dirty="0" smtClean="0"/>
              <a:t>Main title 8</a:t>
            </a:r>
            <a:endParaRPr lang="en-US" dirty="0"/>
          </a:p>
        </p:txBody>
      </p:sp>
      <p:sp>
        <p:nvSpPr>
          <p:cNvPr id="3" name="Text Placeholder 2"/>
          <p:cNvSpPr>
            <a:spLocks noGrp="1"/>
          </p:cNvSpPr>
          <p:nvPr>
            <p:ph type="body" sz="quarter" idx="14"/>
          </p:nvPr>
        </p:nvSpPr>
        <p:spPr>
          <a:xfrm>
            <a:off x="289986" y="1260000"/>
            <a:ext cx="11592983" cy="1018740"/>
          </a:xfrm>
        </p:spPr>
        <p:txBody>
          <a:bodyPr/>
          <a:lstStyle/>
          <a:p>
            <a:pPr lvl="0"/>
            <a:r>
              <a:rPr lang="en-US" smtClean="0"/>
              <a:t>Click to edit Master text styles</a:t>
            </a:r>
          </a:p>
          <a:p>
            <a:pPr lvl="1"/>
            <a:r>
              <a:rPr lang="en-US" smtClean="0"/>
              <a:t>Second level</a:t>
            </a:r>
          </a:p>
        </p:txBody>
      </p:sp>
      <p:sp>
        <p:nvSpPr>
          <p:cNvPr id="4" name="Text Placeholder 3"/>
          <p:cNvSpPr>
            <a:spLocks noGrp="1"/>
          </p:cNvSpPr>
          <p:nvPr>
            <p:ph type="body" sz="quarter" idx="15"/>
          </p:nvPr>
        </p:nvSpPr>
        <p:spPr>
          <a:xfrm>
            <a:off x="289986" y="5119341"/>
            <a:ext cx="11592983" cy="587853"/>
          </a:xfrm>
        </p:spPr>
        <p:txBody>
          <a:bodyPr/>
          <a:lstStyle/>
          <a:p>
            <a:pPr lvl="0"/>
            <a:r>
              <a:rPr lang="en-US" smtClean="0"/>
              <a:t>Click to edit Master text styles</a:t>
            </a:r>
          </a:p>
        </p:txBody>
      </p:sp>
    </p:spTree>
    <p:extLst>
      <p:ext uri="{BB962C8B-B14F-4D97-AF65-F5344CB8AC3E}">
        <p14:creationId xmlns:p14="http://schemas.microsoft.com/office/powerpoint/2010/main" val="155191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504" y="286"/>
            <a:ext cx="12190992" cy="6857433"/>
          </a:xfrm>
          <a:prstGeom prst="rect">
            <a:avLst/>
          </a:prstGeom>
        </p:spPr>
      </p:pic>
      <p:sp>
        <p:nvSpPr>
          <p:cNvPr id="6" name="Slide Number Placeholder 5"/>
          <p:cNvSpPr>
            <a:spLocks noGrp="1"/>
          </p:cNvSpPr>
          <p:nvPr>
            <p:ph type="sldNum" sz="quarter" idx="4"/>
          </p:nvPr>
        </p:nvSpPr>
        <p:spPr>
          <a:xfrm>
            <a:off x="10903128" y="6400803"/>
            <a:ext cx="1122680" cy="365125"/>
          </a:xfrm>
          <a:prstGeom prst="rect">
            <a:avLst/>
          </a:prstGeom>
        </p:spPr>
        <p:txBody>
          <a:bodyPr vert="horz" lIns="91440" tIns="45720" rIns="91440" bIns="45720" rtlCol="0" anchor="ctr"/>
          <a:lstStyle>
            <a:lvl1pPr algn="r">
              <a:defRPr sz="1200" b="0">
                <a:solidFill>
                  <a:schemeClr val="tx1"/>
                </a:solidFill>
                <a:latin typeface="+mj-lt"/>
              </a:defRPr>
            </a:lvl1pPr>
          </a:lstStyle>
          <a:p>
            <a:r>
              <a:rPr lang="en-AU" dirty="0" smtClean="0"/>
              <a:t>Page </a:t>
            </a:r>
            <a:fld id="{7528D235-A503-4559-8DBD-CD3E3E7A58FD}" type="slidenum">
              <a:rPr lang="en-AU" smtClean="0"/>
              <a:pPr/>
              <a:t>‹#›</a:t>
            </a:fld>
            <a:endParaRPr lang="en-AU" dirty="0"/>
          </a:p>
        </p:txBody>
      </p:sp>
      <p:sp>
        <p:nvSpPr>
          <p:cNvPr id="3" name="Text Placeholder 2"/>
          <p:cNvSpPr>
            <a:spLocks noGrp="1"/>
          </p:cNvSpPr>
          <p:nvPr>
            <p:ph type="body" idx="1"/>
          </p:nvPr>
        </p:nvSpPr>
        <p:spPr>
          <a:xfrm>
            <a:off x="291011" y="1260000"/>
            <a:ext cx="11596188" cy="1018740"/>
          </a:xfrm>
          <a:prstGeom prst="rect">
            <a:avLst/>
          </a:prstGeom>
          <a:solidFill>
            <a:srgbClr val="EAEAEA"/>
          </a:solidFill>
        </p:spPr>
        <p:txBody>
          <a:bodyPr vert="horz" wrap="square" lIns="72000" tIns="146304" rIns="146304" bIns="146304" rtlCol="0">
            <a:spAutoFit/>
          </a:bodyPr>
          <a:lstStyle/>
          <a:p>
            <a:pPr lvl="0"/>
            <a:r>
              <a:rPr lang="en-US" dirty="0" smtClean="0"/>
              <a:t>Click to edit Master text styles</a:t>
            </a:r>
          </a:p>
          <a:p>
            <a:pPr lvl="1"/>
            <a:r>
              <a:rPr lang="en-US" dirty="0" smtClean="0"/>
              <a:t>Second level</a:t>
            </a:r>
          </a:p>
        </p:txBody>
      </p:sp>
      <p:pic>
        <p:nvPicPr>
          <p:cNvPr id="5" name="Picture 4"/>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89524" y="188609"/>
            <a:ext cx="11612952" cy="723139"/>
          </a:xfrm>
          <a:prstGeom prst="rect">
            <a:avLst/>
          </a:prstGeom>
        </p:spPr>
      </p:pic>
      <p:sp>
        <p:nvSpPr>
          <p:cNvPr id="2" name="Title Placeholder 1"/>
          <p:cNvSpPr>
            <a:spLocks noGrp="1"/>
          </p:cNvSpPr>
          <p:nvPr>
            <p:ph type="title"/>
          </p:nvPr>
        </p:nvSpPr>
        <p:spPr>
          <a:xfrm>
            <a:off x="291013" y="339221"/>
            <a:ext cx="10365699" cy="405752"/>
          </a:xfrm>
          <a:prstGeom prst="rect">
            <a:avLst/>
          </a:prstGeom>
          <a:noFill/>
        </p:spPr>
        <p:txBody>
          <a:bodyPr vert="horz" wrap="square" lIns="128016" tIns="54864" rIns="128016" bIns="54864" rtlCol="0" anchor="ctr">
            <a:spAutoFit/>
          </a:bodyPr>
          <a:lstStyle/>
          <a:p>
            <a:pPr lvl="0"/>
            <a:r>
              <a:rPr lang="en-AU" dirty="0" smtClean="0"/>
              <a:t>Main title line 1</a:t>
            </a:r>
            <a:endParaRPr lang="en-US" dirty="0"/>
          </a:p>
        </p:txBody>
      </p:sp>
      <p:pic>
        <p:nvPicPr>
          <p:cNvPr id="9" name="Picture 8"/>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52117" y="6339140"/>
            <a:ext cx="1377079" cy="398228"/>
          </a:xfrm>
          <a:prstGeom prst="rect">
            <a:avLst/>
          </a:prstGeom>
        </p:spPr>
      </p:pic>
    </p:spTree>
    <p:extLst>
      <p:ext uri="{BB962C8B-B14F-4D97-AF65-F5344CB8AC3E}">
        <p14:creationId xmlns:p14="http://schemas.microsoft.com/office/powerpoint/2010/main" val="2490215060"/>
      </p:ext>
    </p:extLst>
  </p:cSld>
  <p:clrMap bg1="lt1" tx1="dk1" bg2="lt2" tx2="dk2" accent1="accent1" accent2="accent2" accent3="accent3" accent4="accent4" accent5="accent5" accent6="accent6" hlink="hlink" folHlink="folHlink"/>
  <p:sldLayoutIdLst>
    <p:sldLayoutId id="2147483681" r:id="rId1"/>
    <p:sldLayoutId id="2147483673" r:id="rId2"/>
    <p:sldLayoutId id="2147483684" r:id="rId3"/>
    <p:sldLayoutId id="2147483663" r:id="rId4"/>
    <p:sldLayoutId id="2147483686" r:id="rId5"/>
    <p:sldLayoutId id="2147483687" r:id="rId6"/>
    <p:sldLayoutId id="2147483676" r:id="rId7"/>
    <p:sldLayoutId id="2147483680" r:id="rId8"/>
    <p:sldLayoutId id="2147483688" r:id="rId9"/>
    <p:sldLayoutId id="2147483677" r:id="rId10"/>
    <p:sldLayoutId id="2147483683" r:id="rId11"/>
    <p:sldLayoutId id="2147483678" r:id="rId12"/>
    <p:sldLayoutId id="2147483689" r:id="rId13"/>
    <p:sldLayoutId id="2147483682" r:id="rId14"/>
    <p:sldLayoutId id="2147483664" r:id="rId15"/>
    <p:sldLayoutId id="2147483665" r:id="rId16"/>
    <p:sldLayoutId id="2147483679" r:id="rId17"/>
    <p:sldLayoutId id="2147483674" r:id="rId18"/>
    <p:sldLayoutId id="2147483685" r:id="rId19"/>
    <p:sldLayoutId id="2147483690" r:id="rId20"/>
    <p:sldLayoutId id="2147483691" r:id="rId21"/>
    <p:sldLayoutId id="2147483692" r:id="rId22"/>
    <p:sldLayoutId id="2147483694" r:id="rId23"/>
  </p:sldLayoutIdLst>
  <p:timing>
    <p:tnLst>
      <p:par>
        <p:cTn id="1" dur="indefinite" restart="never" nodeType="tmRoot"/>
      </p:par>
    </p:tnLst>
  </p:timing>
  <p:hf hdr="0" ftr="0" dt="0"/>
  <p:txStyles>
    <p:titleStyle>
      <a:lvl1pPr algn="l" defTabSz="914400" rtl="0" eaLnBrk="1" latinLnBrk="0" hangingPunct="1">
        <a:lnSpc>
          <a:spcPts val="2300"/>
        </a:lnSpc>
        <a:spcBef>
          <a:spcPct val="0"/>
        </a:spcBef>
        <a:buNone/>
        <a:defRPr lang="en-US" sz="2100" kern="1200" baseline="0" dirty="0">
          <a:solidFill>
            <a:schemeClr val="bg1"/>
          </a:solidFill>
          <a:latin typeface="+mj-lt"/>
          <a:ea typeface="+mj-ea"/>
          <a:cs typeface="+mj-cs"/>
        </a:defRPr>
      </a:lvl1pPr>
    </p:titleStyle>
    <p:bodyStyle>
      <a:lvl1pPr marL="288000" indent="-288000" algn="l" defTabSz="914400" rtl="0" eaLnBrk="1" latinLnBrk="0" hangingPunct="1">
        <a:lnSpc>
          <a:spcPct val="100000"/>
        </a:lnSpc>
        <a:spcBef>
          <a:spcPts val="600"/>
        </a:spcBef>
        <a:spcAft>
          <a:spcPts val="600"/>
        </a:spcAft>
        <a:buClr>
          <a:srgbClr val="687AB2"/>
        </a:buClr>
        <a:buSzPct val="120000"/>
        <a:buFont typeface="Webdings" panose="05030102010509060703" pitchFamily="18" charset="2"/>
        <a:buChar char="4"/>
        <a:defRPr sz="1900" kern="1200" baseline="0">
          <a:solidFill>
            <a:schemeClr val="tx1"/>
          </a:solidFill>
          <a:latin typeface="+mn-lt"/>
          <a:ea typeface="+mn-ea"/>
          <a:cs typeface="+mn-cs"/>
        </a:defRPr>
      </a:lvl1pPr>
      <a:lvl2pPr marL="742950" indent="-288000" algn="l" defTabSz="914400" rtl="0" eaLnBrk="1" latinLnBrk="0" hangingPunct="1">
        <a:lnSpc>
          <a:spcPct val="100000"/>
        </a:lnSpc>
        <a:spcBef>
          <a:spcPts val="600"/>
        </a:spcBef>
        <a:spcAft>
          <a:spcPts val="600"/>
        </a:spcAft>
        <a:buClr>
          <a:srgbClr val="706080"/>
        </a:buClr>
        <a:buSzPct val="100000"/>
        <a:buFont typeface="Webdings" panose="05030102010509060703" pitchFamily="18" charset="2"/>
        <a:buChar char="4"/>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64" userDrawn="1">
          <p15:clr>
            <a:srgbClr val="F26B43"/>
          </p15:clr>
        </p15:guide>
        <p15:guide id="2" pos="74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gif"/><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341" y="4629041"/>
            <a:ext cx="11513459" cy="480131"/>
          </a:xfrm>
        </p:spPr>
        <p:txBody>
          <a:bodyPr/>
          <a:lstStyle/>
          <a:p>
            <a:r>
              <a:rPr lang="en-AU" dirty="0" smtClean="0"/>
              <a:t>An introduction to FOS and our approach to financial elder abuse</a:t>
            </a:r>
            <a:endParaRPr lang="en-AU" dirty="0"/>
          </a:p>
        </p:txBody>
      </p:sp>
      <p:sp>
        <p:nvSpPr>
          <p:cNvPr id="8" name="Text Placeholder 7"/>
          <p:cNvSpPr>
            <a:spLocks noGrp="1"/>
          </p:cNvSpPr>
          <p:nvPr>
            <p:ph type="subTitle" idx="1"/>
          </p:nvPr>
        </p:nvSpPr>
        <p:spPr/>
        <p:txBody>
          <a:bodyPr/>
          <a:lstStyle/>
          <a:p>
            <a:r>
              <a:rPr lang="en-AU" dirty="0" smtClean="0"/>
              <a:t>Philip Field, Lead Ombudsman – Banking &amp; Finance</a:t>
            </a:r>
            <a:endParaRPr lang="en-AU" dirty="0"/>
          </a:p>
        </p:txBody>
      </p:sp>
      <p:sp>
        <p:nvSpPr>
          <p:cNvPr id="3" name="Text Placeholder 2"/>
          <p:cNvSpPr>
            <a:spLocks noGrp="1"/>
          </p:cNvSpPr>
          <p:nvPr>
            <p:ph type="body" sz="quarter" idx="10"/>
          </p:nvPr>
        </p:nvSpPr>
        <p:spPr/>
        <p:txBody>
          <a:bodyPr/>
          <a:lstStyle/>
          <a:p>
            <a:r>
              <a:rPr lang="en-AU" dirty="0" smtClean="0"/>
              <a:t>October 2017</a:t>
            </a:r>
            <a:endParaRPr lang="en-AU" dirty="0"/>
          </a:p>
        </p:txBody>
      </p:sp>
    </p:spTree>
    <p:extLst>
      <p:ext uri="{BB962C8B-B14F-4D97-AF65-F5344CB8AC3E}">
        <p14:creationId xmlns:p14="http://schemas.microsoft.com/office/powerpoint/2010/main" val="2042341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t>
            </a:r>
            <a:r>
              <a:rPr lang="en-AU" dirty="0" smtClean="0">
                <a:solidFill>
                  <a:schemeClr val="accent2">
                    <a:lumMod val="60000"/>
                    <a:lumOff val="40000"/>
                  </a:schemeClr>
                </a:solidFill>
                <a:ea typeface="Open Sans Semibold" panose="020B0706030804020204" pitchFamily="34" charset="0"/>
                <a:cs typeface="Open Sans Semibold" panose="020B0706030804020204" pitchFamily="34" charset="0"/>
              </a:rPr>
              <a:t>financial</a:t>
            </a:r>
            <a:r>
              <a:rPr lang="en-AU" dirty="0" smtClean="0">
                <a:solidFill>
                  <a:schemeClr val="accent2">
                    <a:lumMod val="60000"/>
                    <a:lumOff val="40000"/>
                  </a:schemeClr>
                </a:solidFill>
              </a:rPr>
              <a:t> </a:t>
            </a:r>
            <a:r>
              <a:rPr lang="en-AU" dirty="0" smtClean="0"/>
              <a:t>elder abuse – FOS summary</a:t>
            </a:r>
            <a:endParaRPr lang="en-AU" dirty="0"/>
          </a:p>
        </p:txBody>
      </p:sp>
      <p:sp>
        <p:nvSpPr>
          <p:cNvPr id="14" name="Rounded Rectangular Callout 13"/>
          <p:cNvSpPr/>
          <p:nvPr/>
        </p:nvSpPr>
        <p:spPr>
          <a:xfrm>
            <a:off x="389398" y="1410162"/>
            <a:ext cx="3526919" cy="2390659"/>
          </a:xfrm>
          <a:prstGeom prst="wedgeRoundRectCallou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90000" rIns="126000" bIns="90000" numCol="1" spcCol="0" rtlCol="0" fromWordArt="0" anchor="ctr" anchorCtr="0" forceAA="0" compatLnSpc="1">
            <a:prstTxWarp prst="textNoShape">
              <a:avLst/>
            </a:prstTxWarp>
            <a:noAutofit/>
          </a:bodyPr>
          <a:lstStyle/>
          <a:p>
            <a:r>
              <a:rPr lang="en-AU" sz="2500" dirty="0" smtClean="0">
                <a:solidFill>
                  <a:srgbClr val="333333"/>
                </a:solidFill>
              </a:rPr>
              <a:t>A third party who directly or indirectly uses the assets of an older person…</a:t>
            </a:r>
            <a:endParaRPr lang="en-AU" sz="2500" dirty="0">
              <a:solidFill>
                <a:srgbClr val="333333"/>
              </a:solidFill>
            </a:endParaRPr>
          </a:p>
        </p:txBody>
      </p:sp>
      <p:sp>
        <p:nvSpPr>
          <p:cNvPr id="3" name="Rectangular Callout 2"/>
          <p:cNvSpPr/>
          <p:nvPr/>
        </p:nvSpPr>
        <p:spPr>
          <a:xfrm>
            <a:off x="4296576" y="2588963"/>
            <a:ext cx="3470314" cy="2203373"/>
          </a:xfrm>
          <a:prstGeom prst="wedgeRectCallou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18000" rIns="18000" bIns="18000" numCol="1" spcCol="0" rtlCol="0" fromWordArt="0" anchor="ctr" anchorCtr="0" forceAA="0" compatLnSpc="1">
            <a:prstTxWarp prst="textNoShape">
              <a:avLst/>
            </a:prstTxWarp>
            <a:noAutofit/>
          </a:bodyPr>
          <a:lstStyle/>
          <a:p>
            <a:pPr algn="ctr"/>
            <a:r>
              <a:rPr lang="en-AU" sz="2500" dirty="0" smtClean="0">
                <a:solidFill>
                  <a:srgbClr val="333333"/>
                </a:solidFill>
              </a:rPr>
              <a:t>…who </a:t>
            </a:r>
            <a:r>
              <a:rPr lang="en-AU" sz="2500" dirty="0">
                <a:solidFill>
                  <a:srgbClr val="333333"/>
                </a:solidFill>
              </a:rPr>
              <a:t>is vulnerable because of incapacity, </a:t>
            </a:r>
            <a:r>
              <a:rPr lang="en-AU" sz="2500" dirty="0" smtClean="0">
                <a:solidFill>
                  <a:srgbClr val="333333"/>
                </a:solidFill>
              </a:rPr>
              <a:t>or because of misplaced trust or confidence</a:t>
            </a:r>
            <a:endParaRPr lang="en-AU" sz="2500" dirty="0">
              <a:solidFill>
                <a:srgbClr val="333333"/>
              </a:solidFill>
            </a:endParaRPr>
          </a:p>
        </p:txBody>
      </p:sp>
      <p:sp>
        <p:nvSpPr>
          <p:cNvPr id="8" name="Rounded Rectangular Callout 7"/>
          <p:cNvSpPr/>
          <p:nvPr/>
        </p:nvSpPr>
        <p:spPr>
          <a:xfrm>
            <a:off x="8549088" y="3203246"/>
            <a:ext cx="3316077" cy="2944169"/>
          </a:xfrm>
          <a:prstGeom prst="wedgeRoundRectCallou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r>
              <a:rPr lang="en-AU" sz="2500" dirty="0" smtClean="0">
                <a:solidFill>
                  <a:srgbClr val="333333"/>
                </a:solidFill>
              </a:rPr>
              <a:t>…which </a:t>
            </a:r>
            <a:r>
              <a:rPr lang="en-AU" sz="2500" dirty="0">
                <a:solidFill>
                  <a:srgbClr val="333333"/>
                </a:solidFill>
              </a:rPr>
              <a:t>is </a:t>
            </a:r>
            <a:r>
              <a:rPr lang="en-AU" sz="2500" dirty="0" smtClean="0">
                <a:solidFill>
                  <a:srgbClr val="333333"/>
                </a:solidFill>
              </a:rPr>
              <a:t>to the </a:t>
            </a:r>
            <a:r>
              <a:rPr lang="en-AU" sz="2500" dirty="0">
                <a:solidFill>
                  <a:srgbClr val="333333"/>
                </a:solidFill>
              </a:rPr>
              <a:t>detriment or potential detriment of the older person and to the gain of another person</a:t>
            </a:r>
          </a:p>
        </p:txBody>
      </p:sp>
    </p:spTree>
    <p:extLst>
      <p:ext uri="{BB962C8B-B14F-4D97-AF65-F5344CB8AC3E}">
        <p14:creationId xmlns:p14="http://schemas.microsoft.com/office/powerpoint/2010/main" val="380051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AU" dirty="0" smtClean="0"/>
              <a:t>Page </a:t>
            </a:r>
            <a:fld id="{7528D235-A503-4559-8DBD-CD3E3E7A58FD}" type="slidenum">
              <a:rPr lang="en-AU" smtClean="0"/>
              <a:pPr/>
              <a:t>11</a:t>
            </a:fld>
            <a:endParaRPr lang="en-AU" dirty="0"/>
          </a:p>
        </p:txBody>
      </p:sp>
      <p:sp>
        <p:nvSpPr>
          <p:cNvPr id="6" name="Title 5"/>
          <p:cNvSpPr>
            <a:spLocks noGrp="1"/>
          </p:cNvSpPr>
          <p:nvPr>
            <p:ph type="title"/>
          </p:nvPr>
        </p:nvSpPr>
        <p:spPr/>
        <p:txBody>
          <a:bodyPr/>
          <a:lstStyle/>
          <a:p>
            <a:r>
              <a:rPr lang="en-AU" dirty="0" smtClean="0"/>
              <a:t>What </a:t>
            </a:r>
            <a:r>
              <a:rPr lang="en-AU" dirty="0"/>
              <a:t>FOS will consider in a dispute involving alleged financial abuse</a:t>
            </a:r>
          </a:p>
        </p:txBody>
      </p:sp>
      <p:sp>
        <p:nvSpPr>
          <p:cNvPr id="7" name="Text Placeholder 6"/>
          <p:cNvSpPr>
            <a:spLocks noGrp="1"/>
          </p:cNvSpPr>
          <p:nvPr>
            <p:ph type="body" sz="quarter" idx="10"/>
          </p:nvPr>
        </p:nvSpPr>
        <p:spPr>
          <a:xfrm>
            <a:off x="289984" y="1260000"/>
            <a:ext cx="11597216" cy="680186"/>
          </a:xfrm>
        </p:spPr>
        <p:txBody>
          <a:bodyPr/>
          <a:lstStyle/>
          <a:p>
            <a:pPr marL="0" indent="0">
              <a:buNone/>
            </a:pPr>
            <a:r>
              <a:rPr lang="en-AU" sz="2500" dirty="0">
                <a:latin typeface="Open Sans Semibold" panose="020B0706030804020204" pitchFamily="34" charset="0"/>
                <a:ea typeface="Open Sans Semibold" panose="020B0706030804020204" pitchFamily="34" charset="0"/>
                <a:cs typeface="Open Sans Semibold" panose="020B0706030804020204" pitchFamily="34" charset="0"/>
              </a:rPr>
              <a:t>When </a:t>
            </a:r>
            <a:r>
              <a:rPr lang="en-AU" sz="2500" dirty="0" smtClean="0">
                <a:latin typeface="Open Sans Semibold" panose="020B0706030804020204" pitchFamily="34" charset="0"/>
                <a:ea typeface="Open Sans Semibold" panose="020B0706030804020204" pitchFamily="34" charset="0"/>
                <a:cs typeface="Open Sans Semibold" panose="020B0706030804020204" pitchFamily="34" charset="0"/>
              </a:rPr>
              <a:t>may an </a:t>
            </a:r>
            <a:r>
              <a:rPr lang="en-AU" sz="2500" dirty="0">
                <a:latin typeface="Open Sans Semibold" panose="020B0706030804020204" pitchFamily="34" charset="0"/>
                <a:ea typeface="Open Sans Semibold" panose="020B0706030804020204" pitchFamily="34" charset="0"/>
                <a:cs typeface="Open Sans Semibold" panose="020B0706030804020204" pitchFamily="34" charset="0"/>
              </a:rPr>
              <a:t>FSP </a:t>
            </a:r>
            <a:r>
              <a:rPr lang="en-AU" sz="2500" dirty="0" smtClean="0">
                <a:latin typeface="Open Sans Semibold" panose="020B0706030804020204" pitchFamily="34" charset="0"/>
                <a:ea typeface="Open Sans Semibold" panose="020B0706030804020204" pitchFamily="34" charset="0"/>
                <a:cs typeface="Open Sans Semibold" panose="020B0706030804020204" pitchFamily="34" charset="0"/>
              </a:rPr>
              <a:t>be </a:t>
            </a:r>
            <a:r>
              <a:rPr lang="en-AU" sz="2500" dirty="0">
                <a:latin typeface="Open Sans Semibold" panose="020B0706030804020204" pitchFamily="34" charset="0"/>
                <a:ea typeface="Open Sans Semibold" panose="020B0706030804020204" pitchFamily="34" charset="0"/>
                <a:cs typeface="Open Sans Semibold" panose="020B0706030804020204" pitchFamily="34" charset="0"/>
              </a:rPr>
              <a:t>legally liable for a customer’s </a:t>
            </a:r>
            <a:r>
              <a:rPr lang="en-AU" sz="2500" dirty="0" smtClean="0">
                <a:latin typeface="Open Sans Semibold" panose="020B0706030804020204" pitchFamily="34" charset="0"/>
                <a:ea typeface="Open Sans Semibold" panose="020B0706030804020204" pitchFamily="34" charset="0"/>
                <a:cs typeface="Open Sans Semibold" panose="020B0706030804020204" pitchFamily="34" charset="0"/>
              </a:rPr>
              <a:t>losses?</a:t>
            </a:r>
            <a:endParaRPr lang="en-AU" sz="25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 Placeholder 7"/>
          <p:cNvSpPr>
            <a:spLocks noGrp="1"/>
          </p:cNvSpPr>
          <p:nvPr>
            <p:ph type="body" sz="quarter" idx="11"/>
          </p:nvPr>
        </p:nvSpPr>
        <p:spPr>
          <a:xfrm>
            <a:off x="289984" y="2043140"/>
            <a:ext cx="5339292" cy="2788742"/>
          </a:xfrm>
        </p:spPr>
        <p:txBody>
          <a:bodyPr>
            <a:noAutofit/>
          </a:bodyPr>
          <a:lstStyle/>
          <a:p>
            <a:r>
              <a:rPr lang="en-AU" sz="2500" dirty="0" smtClean="0"/>
              <a:t>Authorisation</a:t>
            </a:r>
          </a:p>
          <a:p>
            <a:r>
              <a:rPr lang="en-AU" sz="2500" dirty="0" smtClean="0"/>
              <a:t>Forgery</a:t>
            </a:r>
          </a:p>
          <a:p>
            <a:r>
              <a:rPr lang="en-AU" sz="2500" dirty="0" smtClean="0"/>
              <a:t>Incapacity</a:t>
            </a:r>
          </a:p>
          <a:p>
            <a:r>
              <a:rPr lang="en-AU" sz="2500" dirty="0" smtClean="0"/>
              <a:t>Notice </a:t>
            </a:r>
            <a:r>
              <a:rPr lang="en-AU" sz="2500" dirty="0"/>
              <a:t>of undue </a:t>
            </a:r>
            <a:r>
              <a:rPr lang="en-AU" sz="2500" dirty="0" smtClean="0"/>
              <a:t>influence</a:t>
            </a:r>
            <a:endParaRPr lang="en-AU" sz="2500" dirty="0"/>
          </a:p>
        </p:txBody>
      </p:sp>
      <p:sp>
        <p:nvSpPr>
          <p:cNvPr id="9" name="Text Placeholder 7"/>
          <p:cNvSpPr txBox="1">
            <a:spLocks/>
          </p:cNvSpPr>
          <p:nvPr/>
        </p:nvSpPr>
        <p:spPr>
          <a:xfrm>
            <a:off x="5721704" y="2043140"/>
            <a:ext cx="6165495" cy="2788742"/>
          </a:xfrm>
          <a:prstGeom prst="rect">
            <a:avLst/>
          </a:prstGeom>
          <a:solidFill>
            <a:srgbClr val="DAE8F2"/>
          </a:solidFill>
        </p:spPr>
        <p:txBody>
          <a:bodyPr vert="horz" wrap="square" lIns="72000" tIns="146304" rIns="146304" bIns="146304" rtlCol="0">
            <a:noAutofit/>
          </a:bodyPr>
          <a:lstStyle>
            <a:lvl1pPr marL="288000" indent="-288000" algn="l" defTabSz="914400" rtl="0" eaLnBrk="1" latinLnBrk="0" hangingPunct="1">
              <a:lnSpc>
                <a:spcPct val="100000"/>
              </a:lnSpc>
              <a:spcBef>
                <a:spcPts val="600"/>
              </a:spcBef>
              <a:spcAft>
                <a:spcPts val="600"/>
              </a:spcAft>
              <a:buClr>
                <a:srgbClr val="687AB2"/>
              </a:buClr>
              <a:buSzPct val="120000"/>
              <a:buFont typeface="Webdings" panose="05030102010509060703" pitchFamily="18" charset="2"/>
              <a:buChar char="4"/>
              <a:defRPr lang="en-US" sz="1900" kern="1200" baseline="0" dirty="0" smtClean="0">
                <a:solidFill>
                  <a:schemeClr val="tx1"/>
                </a:solidFill>
                <a:latin typeface="+mn-lt"/>
                <a:ea typeface="+mn-ea"/>
                <a:cs typeface="+mn-cs"/>
              </a:defRPr>
            </a:lvl1pPr>
            <a:lvl2pPr marL="742950" indent="-288000" algn="l" defTabSz="914400" rtl="0" eaLnBrk="1" latinLnBrk="0" hangingPunct="1">
              <a:lnSpc>
                <a:spcPct val="100000"/>
              </a:lnSpc>
              <a:spcBef>
                <a:spcPts val="600"/>
              </a:spcBef>
              <a:spcAft>
                <a:spcPts val="600"/>
              </a:spcAft>
              <a:buClr>
                <a:srgbClr val="706080"/>
              </a:buClr>
              <a:buSzPct val="100000"/>
              <a:buFont typeface="Webdings" panose="05030102010509060703" pitchFamily="18" charset="2"/>
              <a:buChar char="4"/>
              <a:defRPr lang="en-US"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500" dirty="0" smtClean="0"/>
              <a:t>Unconscionable conduct</a:t>
            </a:r>
          </a:p>
          <a:p>
            <a:r>
              <a:rPr lang="en-AU" sz="2500" dirty="0" smtClean="0"/>
              <a:t>Assisting a breach of fiduciary duty</a:t>
            </a:r>
          </a:p>
          <a:p>
            <a:r>
              <a:rPr lang="en-AU" sz="2500" dirty="0" smtClean="0"/>
              <a:t>Privacy and confidentiality</a:t>
            </a:r>
          </a:p>
          <a:p>
            <a:r>
              <a:rPr lang="en-AU" sz="2500" dirty="0" smtClean="0"/>
              <a:t>Whether the FSP should have made further enquiries</a:t>
            </a:r>
            <a:endParaRPr lang="en-AU" sz="2500" dirty="0"/>
          </a:p>
        </p:txBody>
      </p:sp>
    </p:spTree>
    <p:extLst>
      <p:ext uri="{BB962C8B-B14F-4D97-AF65-F5344CB8AC3E}">
        <p14:creationId xmlns:p14="http://schemas.microsoft.com/office/powerpoint/2010/main" val="3918092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2">
                    <a:lumMod val="60000"/>
                    <a:lumOff val="40000"/>
                  </a:schemeClr>
                </a:solidFill>
                <a:ea typeface="Open Sans Semibold" panose="020B0706030804020204" pitchFamily="34" charset="0"/>
                <a:cs typeface="Open Sans Semibold" panose="020B0706030804020204" pitchFamily="34" charset="0"/>
              </a:rPr>
              <a:t>Financial</a:t>
            </a:r>
            <a:r>
              <a:rPr lang="en-AU" dirty="0" smtClean="0">
                <a:solidFill>
                  <a:schemeClr val="accent2">
                    <a:lumMod val="60000"/>
                    <a:lumOff val="40000"/>
                  </a:schemeClr>
                </a:solidFill>
              </a:rPr>
              <a:t> </a:t>
            </a:r>
            <a:r>
              <a:rPr lang="en-AU" dirty="0"/>
              <a:t>elder abuse – </a:t>
            </a:r>
            <a:r>
              <a:rPr lang="en-AU" dirty="0" smtClean="0"/>
              <a:t>on the frontline</a:t>
            </a:r>
            <a:endParaRPr lang="en-AU" dirty="0"/>
          </a:p>
        </p:txBody>
      </p:sp>
      <p:sp>
        <p:nvSpPr>
          <p:cNvPr id="3" name="Text Placeholder 2"/>
          <p:cNvSpPr>
            <a:spLocks noGrp="1"/>
          </p:cNvSpPr>
          <p:nvPr>
            <p:ph type="body" sz="quarter" idx="10"/>
          </p:nvPr>
        </p:nvSpPr>
        <p:spPr>
          <a:xfrm>
            <a:off x="289984" y="1116781"/>
            <a:ext cx="5539316" cy="3527119"/>
          </a:xfrm>
        </p:spPr>
        <p:txBody>
          <a:bodyPr wrap="square">
            <a:spAutoFit/>
          </a:bodyPr>
          <a:lstStyle/>
          <a:p>
            <a:pPr marL="0" indent="0">
              <a:buNone/>
            </a:pPr>
            <a:r>
              <a:rPr lang="en-AU" sz="2500" dirty="0" smtClean="0"/>
              <a:t>Staff may </a:t>
            </a:r>
            <a:r>
              <a:rPr lang="en-AU" sz="2500" dirty="0"/>
              <a:t>have concerns about what they are observing, and have an instinct that something is not right. </a:t>
            </a:r>
            <a:endParaRPr lang="en-AU" sz="2500" dirty="0" smtClean="0"/>
          </a:p>
          <a:p>
            <a:pPr marL="0" indent="0">
              <a:buNone/>
            </a:pPr>
            <a:r>
              <a:rPr lang="en-AU" sz="2500" dirty="0" smtClean="0"/>
              <a:t>However </a:t>
            </a:r>
            <a:r>
              <a:rPr lang="en-AU" sz="2500" dirty="0"/>
              <a:t>they may be wary about voicing their concerns about a customer being exploited given the suspected exploiter may be a family </a:t>
            </a:r>
            <a:r>
              <a:rPr lang="en-AU" sz="2500" dirty="0" smtClean="0"/>
              <a:t>member.</a:t>
            </a:r>
            <a:endParaRPr lang="en-AU" sz="25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9102" b="25856"/>
          <a:stretch/>
        </p:blipFill>
        <p:spPr>
          <a:xfrm>
            <a:off x="5981700" y="1116780"/>
            <a:ext cx="5779661" cy="3531420"/>
          </a:xfrm>
          <a:prstGeom prst="rect">
            <a:avLst/>
          </a:prstGeom>
        </p:spPr>
      </p:pic>
    </p:spTree>
    <p:extLst>
      <p:ext uri="{BB962C8B-B14F-4D97-AF65-F5344CB8AC3E}">
        <p14:creationId xmlns:p14="http://schemas.microsoft.com/office/powerpoint/2010/main" val="1036196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2167" t="6361" r="40244" b="4145"/>
          <a:stretch/>
        </p:blipFill>
        <p:spPr>
          <a:xfrm>
            <a:off x="4850500" y="1407672"/>
            <a:ext cx="2172708" cy="4698748"/>
          </a:xfrm>
          <a:prstGeom prst="rect">
            <a:avLst/>
          </a:prstGeom>
        </p:spPr>
      </p:pic>
      <p:sp>
        <p:nvSpPr>
          <p:cNvPr id="3" name="Title 2"/>
          <p:cNvSpPr>
            <a:spLocks noGrp="1"/>
          </p:cNvSpPr>
          <p:nvPr>
            <p:ph type="title"/>
          </p:nvPr>
        </p:nvSpPr>
        <p:spPr/>
        <p:txBody>
          <a:bodyPr/>
          <a:lstStyle/>
          <a:p>
            <a:r>
              <a:rPr lang="en-AU" dirty="0" smtClean="0"/>
              <a:t>The older person may…</a:t>
            </a:r>
            <a:endParaRPr lang="en-AU" dirty="0"/>
          </a:p>
        </p:txBody>
      </p:sp>
      <p:sp>
        <p:nvSpPr>
          <p:cNvPr id="8" name="Rounded Rectangular Callout 7"/>
          <p:cNvSpPr/>
          <p:nvPr/>
        </p:nvSpPr>
        <p:spPr>
          <a:xfrm>
            <a:off x="1111616" y="1407672"/>
            <a:ext cx="3393318" cy="1561786"/>
          </a:xfrm>
          <a:prstGeom prst="wedgeRoundRectCallout">
            <a:avLst>
              <a:gd name="adj1" fmla="val 41287"/>
              <a:gd name="adj2" fmla="val 69846"/>
              <a:gd name="adj3" fmla="val 16667"/>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r>
              <a:rPr lang="en-AU" sz="2200" dirty="0">
                <a:solidFill>
                  <a:srgbClr val="333333"/>
                </a:solidFill>
              </a:rPr>
              <a:t>be accompanied by a new acquaintance to make a large or unusual withdrawal of cash</a:t>
            </a:r>
          </a:p>
        </p:txBody>
      </p:sp>
      <p:sp>
        <p:nvSpPr>
          <p:cNvPr id="10" name="Rectangular Callout 9"/>
          <p:cNvSpPr/>
          <p:nvPr/>
        </p:nvSpPr>
        <p:spPr>
          <a:xfrm>
            <a:off x="1111615" y="3581975"/>
            <a:ext cx="3300499" cy="2035565"/>
          </a:xfrm>
          <a:prstGeom prst="wedgeRectCallout">
            <a:avLst>
              <a:gd name="adj1" fmla="val 36300"/>
              <a:gd name="adj2" fmla="val 67842"/>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18000" rIns="18000" bIns="18000" numCol="1" spcCol="0" rtlCol="0" fromWordArt="0" anchor="ctr" anchorCtr="0" forceAA="0" compatLnSpc="1">
            <a:prstTxWarp prst="textNoShape">
              <a:avLst/>
            </a:prstTxWarp>
            <a:noAutofit/>
          </a:bodyPr>
          <a:lstStyle/>
          <a:p>
            <a:pPr algn="ctr"/>
            <a:r>
              <a:rPr lang="en-AU" sz="2200" dirty="0">
                <a:solidFill>
                  <a:srgbClr val="333333"/>
                </a:solidFill>
              </a:rPr>
              <a:t>be accompanied by a family member or other person who seems to coerce them into making transactions</a:t>
            </a:r>
          </a:p>
        </p:txBody>
      </p:sp>
      <p:sp>
        <p:nvSpPr>
          <p:cNvPr id="11" name="Rounded Rectangular Callout 10"/>
          <p:cNvSpPr/>
          <p:nvPr/>
        </p:nvSpPr>
        <p:spPr>
          <a:xfrm>
            <a:off x="7477460" y="1517813"/>
            <a:ext cx="3079903" cy="1704808"/>
          </a:xfrm>
          <a:prstGeom prst="wedgeRoundRectCallout">
            <a:avLst>
              <a:gd name="adj1" fmla="val -35576"/>
              <a:gd name="adj2" fmla="val 75245"/>
              <a:gd name="adj3" fmla="val 16667"/>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r>
              <a:rPr lang="en-AU" sz="2200" dirty="0">
                <a:solidFill>
                  <a:srgbClr val="333333"/>
                </a:solidFill>
              </a:rPr>
              <a:t>not be allowed to speak for </a:t>
            </a:r>
            <a:r>
              <a:rPr lang="en-AU" sz="2200" dirty="0" smtClean="0">
                <a:solidFill>
                  <a:srgbClr val="333333"/>
                </a:solidFill>
              </a:rPr>
              <a:t>themselves, or another </a:t>
            </a:r>
            <a:r>
              <a:rPr lang="en-AU" sz="2200" dirty="0">
                <a:solidFill>
                  <a:srgbClr val="333333"/>
                </a:solidFill>
              </a:rPr>
              <a:t>party does all the </a:t>
            </a:r>
            <a:r>
              <a:rPr lang="en-AU" sz="2200" dirty="0" smtClean="0">
                <a:solidFill>
                  <a:srgbClr val="333333"/>
                </a:solidFill>
              </a:rPr>
              <a:t>talking</a:t>
            </a:r>
            <a:endParaRPr lang="en-AU" sz="2200" dirty="0">
              <a:solidFill>
                <a:srgbClr val="333333"/>
              </a:solidFill>
            </a:endParaRPr>
          </a:p>
        </p:txBody>
      </p:sp>
      <p:sp>
        <p:nvSpPr>
          <p:cNvPr id="12" name="Oval Callout 11"/>
          <p:cNvSpPr/>
          <p:nvPr/>
        </p:nvSpPr>
        <p:spPr>
          <a:xfrm flipH="1">
            <a:off x="7420854" y="4001975"/>
            <a:ext cx="3432970" cy="2203190"/>
          </a:xfrm>
          <a:prstGeom prst="wedgeEllipseCallout">
            <a:avLst>
              <a:gd name="adj1" fmla="val 46727"/>
              <a:gd name="adj2" fmla="val -44128"/>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18000" rIns="18000" bIns="18000" numCol="1" spcCol="0" rtlCol="0" fromWordArt="0" anchor="ctr" anchorCtr="0" forceAA="0" compatLnSpc="1">
            <a:prstTxWarp prst="textNoShape">
              <a:avLst/>
            </a:prstTxWarp>
            <a:noAutofit/>
          </a:bodyPr>
          <a:lstStyle/>
          <a:p>
            <a:pPr algn="ctr"/>
            <a:r>
              <a:rPr lang="en-AU" sz="2200" dirty="0">
                <a:solidFill>
                  <a:srgbClr val="333333"/>
                </a:solidFill>
              </a:rPr>
              <a:t>start to appear</a:t>
            </a:r>
            <a:br>
              <a:rPr lang="en-AU" sz="2200" dirty="0">
                <a:solidFill>
                  <a:srgbClr val="333333"/>
                </a:solidFill>
              </a:rPr>
            </a:br>
            <a:r>
              <a:rPr lang="en-AU" sz="2200" dirty="0">
                <a:solidFill>
                  <a:srgbClr val="333333"/>
                </a:solidFill>
              </a:rPr>
              <a:t>withdrawn or fearful (particularly of the person with them)</a:t>
            </a:r>
          </a:p>
        </p:txBody>
      </p:sp>
    </p:spTree>
    <p:extLst>
      <p:ext uri="{BB962C8B-B14F-4D97-AF65-F5344CB8AC3E}">
        <p14:creationId xmlns:p14="http://schemas.microsoft.com/office/powerpoint/2010/main" val="245741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32304" r="33751"/>
          <a:stretch/>
        </p:blipFill>
        <p:spPr>
          <a:xfrm>
            <a:off x="4752504" y="1502922"/>
            <a:ext cx="2328337" cy="4572596"/>
          </a:xfrm>
          <a:prstGeom prst="rect">
            <a:avLst/>
          </a:prstGeom>
        </p:spPr>
      </p:pic>
      <p:sp>
        <p:nvSpPr>
          <p:cNvPr id="2" name="Slide Number Placeholder 1"/>
          <p:cNvSpPr>
            <a:spLocks noGrp="1"/>
          </p:cNvSpPr>
          <p:nvPr>
            <p:ph type="sldNum" sz="quarter" idx="4"/>
          </p:nvPr>
        </p:nvSpPr>
        <p:spPr/>
        <p:txBody>
          <a:bodyPr/>
          <a:lstStyle/>
          <a:p>
            <a:r>
              <a:rPr lang="en-AU" dirty="0" smtClean="0"/>
              <a:t>Page </a:t>
            </a:r>
            <a:fld id="{7528D235-A503-4559-8DBD-CD3E3E7A58FD}" type="slidenum">
              <a:rPr lang="en-AU" smtClean="0"/>
              <a:pPr/>
              <a:t>14</a:t>
            </a:fld>
            <a:endParaRPr lang="en-AU" dirty="0"/>
          </a:p>
        </p:txBody>
      </p:sp>
      <p:sp>
        <p:nvSpPr>
          <p:cNvPr id="3" name="Title 2"/>
          <p:cNvSpPr>
            <a:spLocks noGrp="1"/>
          </p:cNvSpPr>
          <p:nvPr>
            <p:ph type="title"/>
          </p:nvPr>
        </p:nvSpPr>
        <p:spPr/>
        <p:txBody>
          <a:bodyPr/>
          <a:lstStyle/>
          <a:p>
            <a:r>
              <a:rPr lang="en-AU" dirty="0"/>
              <a:t>The older person may…</a:t>
            </a:r>
          </a:p>
        </p:txBody>
      </p:sp>
      <p:sp>
        <p:nvSpPr>
          <p:cNvPr id="11" name="Rounded Rectangular Callout 10"/>
          <p:cNvSpPr/>
          <p:nvPr/>
        </p:nvSpPr>
        <p:spPr>
          <a:xfrm>
            <a:off x="614863" y="1220670"/>
            <a:ext cx="3944277" cy="1844038"/>
          </a:xfrm>
          <a:prstGeom prst="wedgeRoundRectCallout">
            <a:avLst>
              <a:gd name="adj1" fmla="val 41287"/>
              <a:gd name="adj2" fmla="val 69846"/>
              <a:gd name="adj3" fmla="val 16667"/>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90000" rIns="126000" bIns="90000" numCol="1" spcCol="0" rtlCol="0" fromWordArt="0" anchor="ctr" anchorCtr="0" forceAA="0" compatLnSpc="1">
            <a:prstTxWarp prst="textNoShape">
              <a:avLst/>
            </a:prstTxWarp>
            <a:noAutofit/>
          </a:bodyPr>
          <a:lstStyle/>
          <a:p>
            <a:r>
              <a:rPr lang="en-AU" sz="2200" dirty="0">
                <a:solidFill>
                  <a:srgbClr val="333333"/>
                </a:solidFill>
              </a:rPr>
              <a:t>have withdrawal slips presented by a third party, with their signature on it buy the rest of the slip filled out in different hand writing</a:t>
            </a:r>
          </a:p>
        </p:txBody>
      </p:sp>
      <p:sp>
        <p:nvSpPr>
          <p:cNvPr id="12" name="Rectangular Callout 11"/>
          <p:cNvSpPr/>
          <p:nvPr/>
        </p:nvSpPr>
        <p:spPr>
          <a:xfrm>
            <a:off x="1165822" y="3677225"/>
            <a:ext cx="3300499" cy="2035565"/>
          </a:xfrm>
          <a:prstGeom prst="wedgeRectCallout">
            <a:avLst>
              <a:gd name="adj1" fmla="val 36300"/>
              <a:gd name="adj2" fmla="val 67842"/>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2200" dirty="0">
                <a:solidFill>
                  <a:srgbClr val="333333"/>
                </a:solidFill>
              </a:rPr>
              <a:t>give implausible explanations about or appear confused about what they are doing with their money</a:t>
            </a:r>
          </a:p>
        </p:txBody>
      </p:sp>
      <p:sp>
        <p:nvSpPr>
          <p:cNvPr id="13" name="Rounded Rectangular Callout 12"/>
          <p:cNvSpPr/>
          <p:nvPr/>
        </p:nvSpPr>
        <p:spPr>
          <a:xfrm>
            <a:off x="7429835" y="1759950"/>
            <a:ext cx="4177058" cy="1704808"/>
          </a:xfrm>
          <a:prstGeom prst="wedgeRoundRectCallout">
            <a:avLst>
              <a:gd name="adj1" fmla="val -35576"/>
              <a:gd name="adj2" fmla="val 75245"/>
              <a:gd name="adj3" fmla="val 16667"/>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r>
              <a:rPr lang="en-AU" sz="2200" dirty="0">
                <a:solidFill>
                  <a:srgbClr val="333333"/>
                </a:solidFill>
              </a:rPr>
              <a:t>have large withdrawals or transfers made on behalf of the older person without prior direct contact from them</a:t>
            </a:r>
          </a:p>
        </p:txBody>
      </p:sp>
      <p:sp>
        <p:nvSpPr>
          <p:cNvPr id="14" name="Oval Callout 13"/>
          <p:cNvSpPr/>
          <p:nvPr/>
        </p:nvSpPr>
        <p:spPr>
          <a:xfrm flipH="1">
            <a:off x="7373226" y="4158756"/>
            <a:ext cx="3507787" cy="1822944"/>
          </a:xfrm>
          <a:prstGeom prst="wedgeEllipseCallout">
            <a:avLst>
              <a:gd name="adj1" fmla="val 46727"/>
              <a:gd name="adj2" fmla="val -44128"/>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18000" rIns="18000" bIns="18000" numCol="1" spcCol="0" rtlCol="0" fromWordArt="0" anchor="ctr" anchorCtr="0" forceAA="0" compatLnSpc="1">
            <a:prstTxWarp prst="textNoShape">
              <a:avLst/>
            </a:prstTxWarp>
            <a:noAutofit/>
          </a:bodyPr>
          <a:lstStyle/>
          <a:p>
            <a:pPr algn="ctr"/>
            <a:r>
              <a:rPr lang="en-AU" sz="2200" dirty="0">
                <a:solidFill>
                  <a:srgbClr val="333333"/>
                </a:solidFill>
              </a:rPr>
              <a:t>not understand</a:t>
            </a:r>
            <a:br>
              <a:rPr lang="en-AU" sz="2200" dirty="0">
                <a:solidFill>
                  <a:srgbClr val="333333"/>
                </a:solidFill>
              </a:rPr>
            </a:br>
            <a:r>
              <a:rPr lang="en-AU" sz="2200" dirty="0">
                <a:solidFill>
                  <a:srgbClr val="333333"/>
                </a:solidFill>
              </a:rPr>
              <a:t>or be aware of recently completed transactions</a:t>
            </a:r>
          </a:p>
        </p:txBody>
      </p:sp>
    </p:spTree>
    <p:extLst>
      <p:ext uri="{BB962C8B-B14F-4D97-AF65-F5344CB8AC3E}">
        <p14:creationId xmlns:p14="http://schemas.microsoft.com/office/powerpoint/2010/main" val="988368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AU" dirty="0" smtClean="0"/>
              <a:t>Page </a:t>
            </a:r>
            <a:fld id="{7528D235-A503-4559-8DBD-CD3E3E7A58FD}" type="slidenum">
              <a:rPr lang="en-AU" smtClean="0"/>
              <a:pPr/>
              <a:t>15</a:t>
            </a:fld>
            <a:endParaRPr lang="en-AU" dirty="0"/>
          </a:p>
        </p:txBody>
      </p:sp>
      <p:sp>
        <p:nvSpPr>
          <p:cNvPr id="3" name="Title 2"/>
          <p:cNvSpPr>
            <a:spLocks noGrp="1"/>
          </p:cNvSpPr>
          <p:nvPr>
            <p:ph type="title"/>
          </p:nvPr>
        </p:nvSpPr>
        <p:spPr/>
        <p:txBody>
          <a:bodyPr/>
          <a:lstStyle/>
          <a:p>
            <a:r>
              <a:rPr lang="en-AU" dirty="0"/>
              <a:t>The older person may…</a:t>
            </a:r>
          </a:p>
        </p:txBody>
      </p:sp>
      <p:sp>
        <p:nvSpPr>
          <p:cNvPr id="11" name="Rounded Rectangular Callout 10"/>
          <p:cNvSpPr/>
          <p:nvPr/>
        </p:nvSpPr>
        <p:spPr>
          <a:xfrm>
            <a:off x="291014" y="1125420"/>
            <a:ext cx="4485004" cy="2244088"/>
          </a:xfrm>
          <a:prstGeom prst="wedgeRoundRectCallout">
            <a:avLst>
              <a:gd name="adj1" fmla="val 48604"/>
              <a:gd name="adj2" fmla="val 59183"/>
              <a:gd name="adj3" fmla="val 16667"/>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90000" rIns="126000" bIns="90000" numCol="1" spcCol="0" rtlCol="0" fromWordArt="0" anchor="ctr" anchorCtr="0" forceAA="0" compatLnSpc="1">
            <a:prstTxWarp prst="textNoShape">
              <a:avLst/>
            </a:prstTxWarp>
            <a:noAutofit/>
          </a:bodyPr>
          <a:lstStyle/>
          <a:p>
            <a:r>
              <a:rPr lang="en-AU" sz="2100" dirty="0">
                <a:solidFill>
                  <a:srgbClr val="333333"/>
                </a:solidFill>
              </a:rPr>
              <a:t>have unpaid bills that they should be able to afford to pay eg complain of having no heating despite the fact that they can afford to have it, or that they are being evicted</a:t>
            </a:r>
          </a:p>
        </p:txBody>
      </p:sp>
      <p:sp>
        <p:nvSpPr>
          <p:cNvPr id="12" name="Rectangular Callout 11"/>
          <p:cNvSpPr/>
          <p:nvPr/>
        </p:nvSpPr>
        <p:spPr>
          <a:xfrm>
            <a:off x="1031123" y="4897507"/>
            <a:ext cx="3358116" cy="1206584"/>
          </a:xfrm>
          <a:prstGeom prst="wedgeRectCallout">
            <a:avLst>
              <a:gd name="adj1" fmla="val 62506"/>
              <a:gd name="adj2" fmla="val -43619"/>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AU" sz="2100" dirty="0">
                <a:solidFill>
                  <a:srgbClr val="333333"/>
                </a:solidFill>
              </a:rPr>
              <a:t>be concerned about missing funds or financial service-related documents</a:t>
            </a:r>
          </a:p>
        </p:txBody>
      </p:sp>
      <p:sp>
        <p:nvSpPr>
          <p:cNvPr id="13" name="Rounded Rectangular Callout 12"/>
          <p:cNvSpPr/>
          <p:nvPr/>
        </p:nvSpPr>
        <p:spPr>
          <a:xfrm>
            <a:off x="7581207" y="1219991"/>
            <a:ext cx="4267148" cy="2149517"/>
          </a:xfrm>
          <a:prstGeom prst="wedgeRoundRectCallout">
            <a:avLst>
              <a:gd name="adj1" fmla="val -42875"/>
              <a:gd name="adj2" fmla="val 70604"/>
              <a:gd name="adj3" fmla="val 16667"/>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r>
              <a:rPr lang="en-AU" sz="2100" dirty="0">
                <a:solidFill>
                  <a:srgbClr val="333333"/>
                </a:solidFill>
              </a:rPr>
              <a:t>suddenly register for internet banking when prior financial activity has been branch based and there has been no preliminary contact with the FSP</a:t>
            </a:r>
          </a:p>
        </p:txBody>
      </p:sp>
      <p:sp>
        <p:nvSpPr>
          <p:cNvPr id="14" name="Oval Callout 13"/>
          <p:cNvSpPr/>
          <p:nvPr/>
        </p:nvSpPr>
        <p:spPr>
          <a:xfrm flipH="1">
            <a:off x="7581207" y="3973683"/>
            <a:ext cx="3449894" cy="1822944"/>
          </a:xfrm>
          <a:prstGeom prst="wedgeEllipseCallout">
            <a:avLst>
              <a:gd name="adj1" fmla="val 46727"/>
              <a:gd name="adj2" fmla="val -44128"/>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18000" rIns="18000" bIns="18000" numCol="1" spcCol="0" rtlCol="0" fromWordArt="0" anchor="ctr" anchorCtr="0" forceAA="0" compatLnSpc="1">
            <a:prstTxWarp prst="textNoShape">
              <a:avLst/>
            </a:prstTxWarp>
            <a:noAutofit/>
          </a:bodyPr>
          <a:lstStyle/>
          <a:p>
            <a:pPr algn="ctr"/>
            <a:r>
              <a:rPr lang="en-AU" sz="2100" dirty="0">
                <a:solidFill>
                  <a:srgbClr val="333333"/>
                </a:solidFill>
              </a:rPr>
              <a:t>engage in financial activity that is unusual, erratic or uncharacteristic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62301" t="9348" r="7096"/>
          <a:stretch/>
        </p:blipFill>
        <p:spPr>
          <a:xfrm>
            <a:off x="4996034" y="1419682"/>
            <a:ext cx="2365157" cy="4670727"/>
          </a:xfrm>
          <a:prstGeom prst="rect">
            <a:avLst/>
          </a:prstGeom>
        </p:spPr>
      </p:pic>
      <p:sp>
        <p:nvSpPr>
          <p:cNvPr id="16" name="Oval Callout 15"/>
          <p:cNvSpPr/>
          <p:nvPr/>
        </p:nvSpPr>
        <p:spPr>
          <a:xfrm flipH="1">
            <a:off x="1354975" y="3190875"/>
            <a:ext cx="2851730" cy="1784103"/>
          </a:xfrm>
          <a:prstGeom prst="wedgeEllipseCallout">
            <a:avLst>
              <a:gd name="adj1" fmla="val -62493"/>
              <a:gd name="adj2" fmla="val 378"/>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18000" rIns="18000" bIns="18000" numCol="1" spcCol="0" rtlCol="0" fromWordArt="0" anchor="ctr" anchorCtr="0" forceAA="0" compatLnSpc="1">
            <a:prstTxWarp prst="textNoShape">
              <a:avLst/>
            </a:prstTxWarp>
            <a:noAutofit/>
          </a:bodyPr>
          <a:lstStyle/>
          <a:p>
            <a:pPr algn="ctr"/>
            <a:r>
              <a:rPr lang="en-AU" sz="2100" dirty="0">
                <a:solidFill>
                  <a:srgbClr val="333333"/>
                </a:solidFill>
              </a:rPr>
              <a:t>indicate that mail is no longer being delivered to their home</a:t>
            </a:r>
          </a:p>
        </p:txBody>
      </p:sp>
    </p:spTree>
    <p:extLst>
      <p:ext uri="{BB962C8B-B14F-4D97-AF65-F5344CB8AC3E}">
        <p14:creationId xmlns:p14="http://schemas.microsoft.com/office/powerpoint/2010/main" val="2765319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What  can financial services providers do about it?</a:t>
            </a:r>
            <a:endParaRPr lang="en-AU" dirty="0"/>
          </a:p>
        </p:txBody>
      </p:sp>
      <p:sp>
        <p:nvSpPr>
          <p:cNvPr id="4" name="Text Placeholder 3"/>
          <p:cNvSpPr>
            <a:spLocks noGrp="1"/>
          </p:cNvSpPr>
          <p:nvPr>
            <p:ph type="body" sz="quarter" idx="10"/>
          </p:nvPr>
        </p:nvSpPr>
        <p:spPr>
          <a:xfrm>
            <a:off x="331200" y="1260002"/>
            <a:ext cx="11260725" cy="4127284"/>
          </a:xfrm>
        </p:spPr>
        <p:txBody>
          <a:bodyPr wrap="square">
            <a:spAutoFit/>
          </a:bodyPr>
          <a:lstStyle/>
          <a:p>
            <a:r>
              <a:rPr lang="en-AU" sz="2400" dirty="0" smtClean="0"/>
              <a:t>Have </a:t>
            </a:r>
            <a:r>
              <a:rPr lang="en-AU" sz="2400" dirty="0"/>
              <a:t>a </a:t>
            </a:r>
            <a:r>
              <a:rPr lang="en-AU" sz="2400" dirty="0">
                <a:latin typeface="Open Sans Semibold" panose="020B0706030804020204" pitchFamily="34" charset="0"/>
                <a:ea typeface="Open Sans Semibold" panose="020B0706030804020204" pitchFamily="34" charset="0"/>
                <a:cs typeface="Open Sans Semibold" panose="020B0706030804020204" pitchFamily="34" charset="0"/>
              </a:rPr>
              <a:t>conversation</a:t>
            </a:r>
            <a:r>
              <a:rPr lang="en-AU" sz="2400" dirty="0"/>
              <a:t> with </a:t>
            </a:r>
            <a:r>
              <a:rPr lang="en-AU" sz="2400" dirty="0" smtClean="0"/>
              <a:t>their customers </a:t>
            </a:r>
            <a:r>
              <a:rPr lang="en-AU" sz="2400" dirty="0"/>
              <a:t>when </a:t>
            </a:r>
            <a:r>
              <a:rPr lang="en-AU" sz="2400" dirty="0" smtClean="0"/>
              <a:t>they </a:t>
            </a:r>
            <a:r>
              <a:rPr lang="en-AU" sz="2400" dirty="0"/>
              <a:t>believe they may be experiencing financial </a:t>
            </a:r>
            <a:r>
              <a:rPr lang="en-AU" sz="2400" dirty="0" smtClean="0"/>
              <a:t>elder abuse</a:t>
            </a:r>
          </a:p>
          <a:p>
            <a:r>
              <a:rPr lang="en-AU" sz="2400" dirty="0" smtClean="0"/>
              <a:t>A conversation is more than asking one question</a:t>
            </a:r>
          </a:p>
          <a:p>
            <a:r>
              <a:rPr lang="en-AU" sz="2400" dirty="0" smtClean="0"/>
              <a:t>It may mean having a separate conversation with the customer</a:t>
            </a:r>
          </a:p>
          <a:p>
            <a:r>
              <a:rPr lang="en-AU" sz="2400" dirty="0" smtClean="0"/>
              <a:t>If concerns remain, then staff need permission to:</a:t>
            </a:r>
          </a:p>
          <a:p>
            <a:pPr lvl="1"/>
            <a:r>
              <a:rPr lang="en-AU" sz="2300" dirty="0" smtClean="0"/>
              <a:t>Say “no” or “not yet” to the transaction</a:t>
            </a:r>
          </a:p>
          <a:p>
            <a:pPr lvl="1"/>
            <a:r>
              <a:rPr lang="en-AU" sz="2300" dirty="0" smtClean="0"/>
              <a:t>Ask to speak to a trusted family member</a:t>
            </a:r>
          </a:p>
          <a:p>
            <a:pPr lvl="1"/>
            <a:r>
              <a:rPr lang="en-AU" sz="2300" dirty="0" smtClean="0"/>
              <a:t>Refer customers to appropriate support services</a:t>
            </a:r>
          </a:p>
        </p:txBody>
      </p:sp>
    </p:spTree>
    <p:extLst>
      <p:ext uri="{BB962C8B-B14F-4D97-AF65-F5344CB8AC3E}">
        <p14:creationId xmlns:p14="http://schemas.microsoft.com/office/powerpoint/2010/main" val="2437341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Case study</a:t>
            </a:r>
            <a:endParaRPr lang="en-AU" dirty="0"/>
          </a:p>
        </p:txBody>
      </p:sp>
      <p:sp>
        <p:nvSpPr>
          <p:cNvPr id="9" name="Snip Single Corner Rectangle 8"/>
          <p:cNvSpPr/>
          <p:nvPr/>
        </p:nvSpPr>
        <p:spPr>
          <a:xfrm>
            <a:off x="171372" y="213645"/>
            <a:ext cx="5819230" cy="6426438"/>
          </a:xfrm>
          <a:prstGeom prst="snip1Rect">
            <a:avLst>
              <a:gd name="adj" fmla="val 11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p:cNvSpPr txBox="1"/>
          <p:nvPr/>
        </p:nvSpPr>
        <p:spPr>
          <a:xfrm>
            <a:off x="264495" y="282011"/>
            <a:ext cx="5571860" cy="5142946"/>
          </a:xfrm>
          <a:prstGeom prst="rect">
            <a:avLst/>
          </a:prstGeom>
          <a:noFill/>
        </p:spPr>
        <p:txBody>
          <a:bodyPr vert="horz" wrap="square" lIns="72000" tIns="146304" rIns="146304" bIns="146304" rtlCol="0">
            <a:spAutoFit/>
          </a:bodyPr>
          <a:lstStyle/>
          <a:p>
            <a:pPr marL="0" indent="0">
              <a:spcAft>
                <a:spcPts val="1800"/>
              </a:spcAft>
              <a:buNone/>
            </a:pPr>
            <a:r>
              <a:rPr lang="en-AU" sz="28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Case study 1</a:t>
            </a:r>
          </a:p>
          <a:p>
            <a:pPr>
              <a:spcAft>
                <a:spcPts val="1800"/>
              </a:spcAft>
            </a:pPr>
            <a:r>
              <a:rPr lang="en-AU" sz="2200" dirty="0" smtClean="0">
                <a:solidFill>
                  <a:schemeClr val="bg1"/>
                </a:solidFill>
                <a:ea typeface="Open Sans Semibold" panose="020B0604020202020204" charset="0"/>
                <a:cs typeface="Open Sans Semibold" panose="020B0604020202020204" charset="0"/>
              </a:rPr>
              <a:t>Mr &amp; Mrs Cannizzo* were in their 90s and although they were not separated, they lived in different nursing homes. </a:t>
            </a:r>
          </a:p>
          <a:p>
            <a:pPr>
              <a:spcAft>
                <a:spcPts val="1800"/>
              </a:spcAft>
            </a:pPr>
            <a:r>
              <a:rPr lang="en-AU" sz="2200" dirty="0" smtClean="0">
                <a:solidFill>
                  <a:schemeClr val="bg1"/>
                </a:solidFill>
                <a:ea typeface="Open Sans Semibold" panose="020B0604020202020204" charset="0"/>
                <a:cs typeface="Open Sans Semibold" panose="020B0604020202020204" charset="0"/>
              </a:rPr>
              <a:t>In 2014, they signed a power of attorney providing the Mrs Cannizzo’s daughter and Mr Cannizzo’s son with authority to access online banking to view statements only.</a:t>
            </a:r>
          </a:p>
          <a:p>
            <a:pPr>
              <a:spcAft>
                <a:spcPts val="1800"/>
              </a:spcAft>
            </a:pPr>
            <a:r>
              <a:rPr lang="en-AU" sz="2200" dirty="0" smtClean="0">
                <a:solidFill>
                  <a:schemeClr val="bg1"/>
                </a:solidFill>
                <a:ea typeface="Open Sans Semibold" panose="020B0604020202020204" charset="0"/>
                <a:cs typeface="Open Sans Semibold" panose="020B0604020202020204" charset="0"/>
              </a:rPr>
              <a:t>In April 2015, Mrs Cannizzo’s daughter rang the bank to report suspected unauthorised transactions on the account by Mr Cannizzo’s son. </a:t>
            </a:r>
            <a:endParaRPr lang="en-AU" sz="2200" dirty="0">
              <a:solidFill>
                <a:schemeClr val="bg1"/>
              </a:solidFill>
              <a:ea typeface="Open Sans Semibold" panose="020B0604020202020204" charset="0"/>
              <a:cs typeface="Open Sans Semibold" panose="020B0604020202020204" charset="0"/>
            </a:endParaRPr>
          </a:p>
        </p:txBody>
      </p:sp>
      <p:sp>
        <p:nvSpPr>
          <p:cNvPr id="11" name="TextBox 10"/>
          <p:cNvSpPr txBox="1"/>
          <p:nvPr/>
        </p:nvSpPr>
        <p:spPr>
          <a:xfrm>
            <a:off x="234373" y="6170402"/>
            <a:ext cx="2269545" cy="541687"/>
          </a:xfrm>
          <a:prstGeom prst="rect">
            <a:avLst/>
          </a:prstGeom>
          <a:noFill/>
        </p:spPr>
        <p:txBody>
          <a:bodyPr vert="horz" wrap="square" lIns="72000" tIns="146304" rIns="146304" bIns="146304" rtlCol="0">
            <a:spAutoFit/>
          </a:bodyPr>
          <a:lstStyle/>
          <a:p>
            <a:pPr marL="0" indent="0">
              <a:spcAft>
                <a:spcPts val="1800"/>
              </a:spcAft>
              <a:buNone/>
            </a:pPr>
            <a:r>
              <a:rPr lang="en-AU" sz="1600" i="1" dirty="0" smtClean="0">
                <a:solidFill>
                  <a:schemeClr val="bg1"/>
                </a:solidFill>
                <a:latin typeface="+mj-lt"/>
                <a:ea typeface="Open Sans Semibold" panose="020B0706030804020204" pitchFamily="34" charset="0"/>
                <a:cs typeface="Open Sans Semibold" panose="020B0706030804020204" pitchFamily="34" charset="0"/>
              </a:rPr>
              <a:t>* Not their real names</a:t>
            </a:r>
            <a:endParaRPr lang="en-AU" i="1" dirty="0">
              <a:solidFill>
                <a:schemeClr val="bg1"/>
              </a:solidFill>
              <a:latin typeface="+mj-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178" y="5475654"/>
            <a:ext cx="784954" cy="961309"/>
          </a:xfrm>
          <a:prstGeom prst="rect">
            <a:avLst/>
          </a:prstGeom>
        </p:spPr>
      </p:pic>
    </p:spTree>
    <p:extLst>
      <p:ext uri="{BB962C8B-B14F-4D97-AF65-F5344CB8AC3E}">
        <p14:creationId xmlns:p14="http://schemas.microsoft.com/office/powerpoint/2010/main" val="1609621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Case study</a:t>
            </a:r>
            <a:endParaRPr lang="en-AU" dirty="0"/>
          </a:p>
        </p:txBody>
      </p:sp>
      <p:sp>
        <p:nvSpPr>
          <p:cNvPr id="6" name="Snip Single Corner Rectangle 5"/>
          <p:cNvSpPr/>
          <p:nvPr/>
        </p:nvSpPr>
        <p:spPr>
          <a:xfrm>
            <a:off x="171372" y="213645"/>
            <a:ext cx="5819230" cy="6426438"/>
          </a:xfrm>
          <a:prstGeom prst="snip1Rect">
            <a:avLst>
              <a:gd name="adj" fmla="val 11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264495" y="282011"/>
            <a:ext cx="5571860" cy="5712333"/>
          </a:xfrm>
          <a:prstGeom prst="rect">
            <a:avLst/>
          </a:prstGeom>
          <a:noFill/>
        </p:spPr>
        <p:txBody>
          <a:bodyPr vert="horz" wrap="square" lIns="72000" tIns="146304" rIns="146304" bIns="146304" rtlCol="0">
            <a:spAutoFit/>
          </a:bodyPr>
          <a:lstStyle/>
          <a:p>
            <a:pPr marL="0" indent="0">
              <a:spcAft>
                <a:spcPts val="1800"/>
              </a:spcAft>
              <a:buNone/>
            </a:pPr>
            <a:r>
              <a:rPr lang="en-AU" sz="28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Case study 1 </a:t>
            </a:r>
            <a:r>
              <a:rPr lang="en-AU" sz="2800" dirty="0" smtClean="0">
                <a:solidFill>
                  <a:schemeClr val="bg1"/>
                </a:solidFill>
                <a:latin typeface="+mj-lt"/>
                <a:ea typeface="Open Sans Semibold" panose="020B0706030804020204" pitchFamily="34" charset="0"/>
                <a:cs typeface="Open Sans Semibold" panose="020B0706030804020204" pitchFamily="34" charset="0"/>
              </a:rPr>
              <a:t>(continued)</a:t>
            </a:r>
          </a:p>
          <a:p>
            <a:pPr>
              <a:spcAft>
                <a:spcPts val="1800"/>
              </a:spcAft>
            </a:pPr>
            <a:r>
              <a:rPr lang="en-AU" sz="2200" dirty="0">
                <a:solidFill>
                  <a:schemeClr val="bg1"/>
                </a:solidFill>
              </a:rPr>
              <a:t>Five days after Mrs Cannizzo’s daughter reported the suspected unauthorised transactions, Mr Cannizzo’s son took his father in his wheelchair to a bank branch.</a:t>
            </a:r>
          </a:p>
          <a:p>
            <a:pPr>
              <a:spcAft>
                <a:spcPts val="1800"/>
              </a:spcAft>
            </a:pPr>
            <a:r>
              <a:rPr lang="en-AU" sz="2200" dirty="0">
                <a:solidFill>
                  <a:schemeClr val="bg1"/>
                </a:solidFill>
              </a:rPr>
              <a:t>Mr Cannizzo closed the joint account and transferred the funds into a different account, in his name only, without Mrs Cannizzo’s daughter’s knowledge. </a:t>
            </a:r>
          </a:p>
          <a:p>
            <a:pPr>
              <a:spcAft>
                <a:spcPts val="1800"/>
              </a:spcAft>
            </a:pPr>
            <a:r>
              <a:rPr lang="en-AU" sz="2200" dirty="0">
                <a:solidFill>
                  <a:schemeClr val="bg1"/>
                </a:solidFill>
              </a:rPr>
              <a:t>The closing balance of the joint account was almost $140,000.</a:t>
            </a:r>
          </a:p>
          <a:p>
            <a:pPr>
              <a:spcAft>
                <a:spcPts val="1800"/>
              </a:spcAft>
            </a:pPr>
            <a:r>
              <a:rPr lang="en-AU" sz="2200" dirty="0">
                <a:solidFill>
                  <a:schemeClr val="bg1"/>
                </a:solidFill>
              </a:rPr>
              <a:t>Following this, Mrs Cannizzo’s daughter lodged a dispute with FOS. </a:t>
            </a:r>
          </a:p>
        </p:txBody>
      </p:sp>
      <p:sp>
        <p:nvSpPr>
          <p:cNvPr id="8" name="TextBox 7"/>
          <p:cNvSpPr txBox="1"/>
          <p:nvPr/>
        </p:nvSpPr>
        <p:spPr>
          <a:xfrm>
            <a:off x="234373" y="6170402"/>
            <a:ext cx="2269545" cy="541687"/>
          </a:xfrm>
          <a:prstGeom prst="rect">
            <a:avLst/>
          </a:prstGeom>
          <a:noFill/>
        </p:spPr>
        <p:txBody>
          <a:bodyPr vert="horz" wrap="square" lIns="72000" tIns="146304" rIns="146304" bIns="146304" rtlCol="0">
            <a:spAutoFit/>
          </a:bodyPr>
          <a:lstStyle/>
          <a:p>
            <a:pPr marL="0" indent="0">
              <a:spcAft>
                <a:spcPts val="1800"/>
              </a:spcAft>
              <a:buNone/>
            </a:pPr>
            <a:r>
              <a:rPr lang="en-AU" sz="1600" i="1" dirty="0" smtClean="0">
                <a:solidFill>
                  <a:schemeClr val="bg1"/>
                </a:solidFill>
                <a:latin typeface="+mj-lt"/>
                <a:ea typeface="Open Sans Semibold" panose="020B0706030804020204" pitchFamily="34" charset="0"/>
                <a:cs typeface="Open Sans Semibold" panose="020B0706030804020204" pitchFamily="34" charset="0"/>
              </a:rPr>
              <a:t>* Not their real names</a:t>
            </a:r>
            <a:endParaRPr lang="en-AU" i="1" dirty="0">
              <a:solidFill>
                <a:schemeClr val="bg1"/>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178" y="5475654"/>
            <a:ext cx="784954" cy="961309"/>
          </a:xfrm>
          <a:prstGeom prst="rect">
            <a:avLst/>
          </a:prstGeom>
        </p:spPr>
      </p:pic>
    </p:spTree>
    <p:extLst>
      <p:ext uri="{BB962C8B-B14F-4D97-AF65-F5344CB8AC3E}">
        <p14:creationId xmlns:p14="http://schemas.microsoft.com/office/powerpoint/2010/main" val="2498082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AU" smtClean="0"/>
              <a:t>Page </a:t>
            </a:r>
            <a:fld id="{7528D235-A503-4559-8DBD-CD3E3E7A58FD}" type="slidenum">
              <a:rPr lang="en-AU" smtClean="0"/>
              <a:pPr/>
              <a:t>19</a:t>
            </a:fld>
            <a:endParaRPr lang="en-AU" dirty="0"/>
          </a:p>
        </p:txBody>
      </p:sp>
      <p:sp>
        <p:nvSpPr>
          <p:cNvPr id="7" name="Title 2"/>
          <p:cNvSpPr>
            <a:spLocks noGrp="1"/>
          </p:cNvSpPr>
          <p:nvPr>
            <p:ph type="title"/>
          </p:nvPr>
        </p:nvSpPr>
        <p:spPr>
          <a:xfrm>
            <a:off x="291013" y="332708"/>
            <a:ext cx="10365699" cy="405752"/>
          </a:xfrm>
        </p:spPr>
        <p:txBody>
          <a:bodyPr/>
          <a:lstStyle/>
          <a:p>
            <a:r>
              <a:rPr lang="en-AU" dirty="0" smtClean="0"/>
              <a:t>Case study</a:t>
            </a:r>
            <a:endParaRPr lang="en-AU" dirty="0"/>
          </a:p>
        </p:txBody>
      </p:sp>
      <p:sp>
        <p:nvSpPr>
          <p:cNvPr id="8" name="Snip Single Corner Rectangle 7"/>
          <p:cNvSpPr/>
          <p:nvPr/>
        </p:nvSpPr>
        <p:spPr>
          <a:xfrm>
            <a:off x="171372" y="213645"/>
            <a:ext cx="5819230" cy="6426438"/>
          </a:xfrm>
          <a:prstGeom prst="snip1Rect">
            <a:avLst>
              <a:gd name="adj" fmla="val 11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p:cNvSpPr txBox="1"/>
          <p:nvPr/>
        </p:nvSpPr>
        <p:spPr>
          <a:xfrm>
            <a:off x="264495" y="282011"/>
            <a:ext cx="5571860" cy="5712333"/>
          </a:xfrm>
          <a:prstGeom prst="rect">
            <a:avLst/>
          </a:prstGeom>
          <a:noFill/>
        </p:spPr>
        <p:txBody>
          <a:bodyPr vert="horz" wrap="square" lIns="72000" tIns="146304" rIns="146304" bIns="146304" rtlCol="0">
            <a:spAutoFit/>
          </a:bodyPr>
          <a:lstStyle/>
          <a:p>
            <a:pPr marL="0" indent="0">
              <a:spcAft>
                <a:spcPts val="1800"/>
              </a:spcAft>
              <a:buNone/>
            </a:pPr>
            <a:r>
              <a:rPr lang="en-AU" sz="28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Case study 1 </a:t>
            </a:r>
            <a:r>
              <a:rPr lang="en-AU" sz="2800" dirty="0" smtClean="0">
                <a:solidFill>
                  <a:schemeClr val="bg1"/>
                </a:solidFill>
                <a:latin typeface="+mj-lt"/>
                <a:ea typeface="Open Sans Semibold" panose="020B0706030804020204" pitchFamily="34" charset="0"/>
                <a:cs typeface="Open Sans Semibold" panose="020B0706030804020204" pitchFamily="34" charset="0"/>
              </a:rPr>
              <a:t>(continued)</a:t>
            </a:r>
          </a:p>
          <a:p>
            <a:pPr>
              <a:spcAft>
                <a:spcPts val="1800"/>
              </a:spcAft>
            </a:pPr>
            <a:r>
              <a:rPr lang="en-AU" sz="2200" dirty="0">
                <a:solidFill>
                  <a:schemeClr val="accent1">
                    <a:lumMod val="60000"/>
                    <a:lumOff val="40000"/>
                  </a:schemeClr>
                </a:solidFill>
              </a:rPr>
              <a:t>Five days after Mrs Cannizzo’s daughter reported the suspected unauthorised transactions, Mr Cannizzo’s son took his father in his wheelchair to a bank branch.</a:t>
            </a:r>
          </a:p>
          <a:p>
            <a:pPr>
              <a:spcAft>
                <a:spcPts val="1800"/>
              </a:spcAft>
            </a:pPr>
            <a:r>
              <a:rPr lang="en-AU" sz="2200" dirty="0">
                <a:solidFill>
                  <a:schemeClr val="accent1">
                    <a:lumMod val="60000"/>
                    <a:lumOff val="40000"/>
                  </a:schemeClr>
                </a:solidFill>
              </a:rPr>
              <a:t>Mr Cannizzo closed the joint account and transferred the funds into a different account, in his name only, without Mrs Cannizzo’s daughter’s knowledge. </a:t>
            </a:r>
          </a:p>
          <a:p>
            <a:pPr>
              <a:spcAft>
                <a:spcPts val="1800"/>
              </a:spcAft>
            </a:pPr>
            <a:r>
              <a:rPr lang="en-AU" sz="2200" dirty="0">
                <a:solidFill>
                  <a:schemeClr val="accent1">
                    <a:lumMod val="60000"/>
                    <a:lumOff val="40000"/>
                  </a:schemeClr>
                </a:solidFill>
              </a:rPr>
              <a:t>The closing balance of the joint account was almost $140,000.</a:t>
            </a:r>
          </a:p>
          <a:p>
            <a:pPr>
              <a:spcAft>
                <a:spcPts val="1800"/>
              </a:spcAft>
            </a:pPr>
            <a:r>
              <a:rPr lang="en-AU" sz="2200" dirty="0">
                <a:solidFill>
                  <a:schemeClr val="accent1">
                    <a:lumMod val="60000"/>
                    <a:lumOff val="40000"/>
                  </a:schemeClr>
                </a:solidFill>
              </a:rPr>
              <a:t>Following this, Mrs Cannizzo’s daughter lodged a dispute with FOS. </a:t>
            </a:r>
          </a:p>
        </p:txBody>
      </p:sp>
      <p:sp>
        <p:nvSpPr>
          <p:cNvPr id="10" name="TextBox 9"/>
          <p:cNvSpPr txBox="1"/>
          <p:nvPr/>
        </p:nvSpPr>
        <p:spPr>
          <a:xfrm>
            <a:off x="234373" y="6170402"/>
            <a:ext cx="2269545" cy="541687"/>
          </a:xfrm>
          <a:prstGeom prst="rect">
            <a:avLst/>
          </a:prstGeom>
          <a:noFill/>
        </p:spPr>
        <p:txBody>
          <a:bodyPr vert="horz" wrap="square" lIns="72000" tIns="146304" rIns="146304" bIns="146304" rtlCol="0">
            <a:spAutoFit/>
          </a:bodyPr>
          <a:lstStyle/>
          <a:p>
            <a:pPr marL="0" indent="0">
              <a:spcAft>
                <a:spcPts val="1800"/>
              </a:spcAft>
              <a:buNone/>
            </a:pPr>
            <a:r>
              <a:rPr lang="en-AU" sz="1600" i="1" dirty="0" smtClean="0">
                <a:solidFill>
                  <a:schemeClr val="bg1"/>
                </a:solidFill>
                <a:latin typeface="+mj-lt"/>
                <a:ea typeface="Open Sans Semibold" panose="020B0706030804020204" pitchFamily="34" charset="0"/>
                <a:cs typeface="Open Sans Semibold" panose="020B0706030804020204" pitchFamily="34" charset="0"/>
              </a:rPr>
              <a:t>* Not their real names</a:t>
            </a:r>
            <a:endParaRPr lang="en-AU" i="1" dirty="0">
              <a:solidFill>
                <a:schemeClr val="bg1"/>
              </a:solidFill>
              <a:latin typeface="+mj-lt"/>
            </a:endParaRPr>
          </a:p>
        </p:txBody>
      </p:sp>
      <p:sp>
        <p:nvSpPr>
          <p:cNvPr id="11" name="Snip Single Corner Rectangle 10"/>
          <p:cNvSpPr/>
          <p:nvPr/>
        </p:nvSpPr>
        <p:spPr>
          <a:xfrm>
            <a:off x="6213249" y="213645"/>
            <a:ext cx="5819230" cy="6426438"/>
          </a:xfrm>
          <a:prstGeom prst="snip1Rect">
            <a:avLst>
              <a:gd name="adj" fmla="val 11069"/>
            </a:avLst>
          </a:prstGeom>
          <a:solidFill>
            <a:srgbClr val="D2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p:cNvSpPr txBox="1"/>
          <p:nvPr/>
        </p:nvSpPr>
        <p:spPr>
          <a:xfrm>
            <a:off x="6306371" y="957126"/>
            <a:ext cx="5444095" cy="3573286"/>
          </a:xfrm>
          <a:prstGeom prst="rect">
            <a:avLst/>
          </a:prstGeom>
          <a:noFill/>
        </p:spPr>
        <p:txBody>
          <a:bodyPr vert="horz" wrap="square" lIns="72000" tIns="146304" rIns="146304" bIns="146304" rtlCol="0">
            <a:spAutoFit/>
          </a:bodyPr>
          <a:lstStyle/>
          <a:p>
            <a:pPr>
              <a:spcAft>
                <a:spcPts val="1800"/>
              </a:spcAft>
            </a:pPr>
            <a:r>
              <a:rPr lang="en-AU" sz="2200" dirty="0"/>
              <a:t>We found that </a:t>
            </a:r>
            <a:r>
              <a:rPr lang="en-AU" sz="2200" dirty="0" smtClean="0"/>
              <a:t>the </a:t>
            </a:r>
            <a:r>
              <a:rPr lang="en-AU" sz="2200" dirty="0"/>
              <a:t>bank had failed to exercise appropriate care in response to a number of ‘red flags’ and that signs of undue influence should have been </a:t>
            </a:r>
            <a:r>
              <a:rPr lang="en-AU" sz="2200" dirty="0" smtClean="0"/>
              <a:t>recognised.</a:t>
            </a:r>
            <a:endParaRPr lang="en-AU" sz="2200" dirty="0"/>
          </a:p>
          <a:p>
            <a:pPr>
              <a:spcAft>
                <a:spcPts val="1800"/>
              </a:spcAft>
            </a:pPr>
            <a:r>
              <a:rPr lang="en-AU" sz="2200" dirty="0" smtClean="0"/>
              <a:t>Our </a:t>
            </a:r>
            <a:r>
              <a:rPr lang="en-AU" sz="2200" dirty="0"/>
              <a:t>determination required that the bank transfer half the </a:t>
            </a:r>
            <a:r>
              <a:rPr lang="en-AU" sz="2200" dirty="0" smtClean="0"/>
              <a:t>funds, </a:t>
            </a:r>
            <a:r>
              <a:rPr lang="en-AU" sz="2200" dirty="0"/>
              <a:t>plus </a:t>
            </a:r>
            <a:r>
              <a:rPr lang="en-AU" sz="2200" dirty="0" smtClean="0"/>
              <a:t>interest, </a:t>
            </a:r>
            <a:r>
              <a:rPr lang="en-AU" sz="2200" dirty="0"/>
              <a:t>into an account nominated by Mrs </a:t>
            </a:r>
            <a:r>
              <a:rPr lang="en-AU" sz="2200" dirty="0" smtClean="0"/>
              <a:t>Cannizzo.</a:t>
            </a:r>
            <a:endParaRPr lang="en-AU" sz="22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178" y="5475654"/>
            <a:ext cx="784954" cy="961309"/>
          </a:xfrm>
          <a:prstGeom prst="rect">
            <a:avLst/>
          </a:prstGeom>
        </p:spPr>
      </p:pic>
    </p:spTree>
    <p:extLst>
      <p:ext uri="{BB962C8B-B14F-4D97-AF65-F5344CB8AC3E}">
        <p14:creationId xmlns:p14="http://schemas.microsoft.com/office/powerpoint/2010/main" val="4115997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1200" y="318602"/>
            <a:ext cx="10365699" cy="433965"/>
          </a:xfrm>
        </p:spPr>
        <p:txBody>
          <a:bodyPr/>
          <a:lstStyle/>
          <a:p>
            <a:r>
              <a:rPr lang="en-AU" dirty="0" smtClean="0"/>
              <a:t>What we will cover</a:t>
            </a:r>
            <a:endParaRPr lang="en-AU" dirty="0"/>
          </a:p>
        </p:txBody>
      </p:sp>
      <p:sp>
        <p:nvSpPr>
          <p:cNvPr id="5" name="Content Placeholder 4"/>
          <p:cNvSpPr>
            <a:spLocks noGrp="1"/>
          </p:cNvSpPr>
          <p:nvPr>
            <p:ph type="body" sz="quarter" idx="10"/>
          </p:nvPr>
        </p:nvSpPr>
        <p:spPr>
          <a:xfrm>
            <a:off x="331200" y="1260000"/>
            <a:ext cx="11257200" cy="3219343"/>
          </a:xfrm>
        </p:spPr>
        <p:txBody>
          <a:bodyPr/>
          <a:lstStyle/>
          <a:p>
            <a:r>
              <a:rPr lang="en-AU" dirty="0" smtClean="0"/>
              <a:t>A brief overview of FOS</a:t>
            </a:r>
          </a:p>
          <a:p>
            <a:r>
              <a:rPr lang="en-AU" dirty="0" smtClean="0"/>
              <a:t>Elder abuse – definitions and considerations</a:t>
            </a:r>
          </a:p>
          <a:p>
            <a:r>
              <a:rPr lang="en-AU" dirty="0" smtClean="0"/>
              <a:t>Financial elder abuse</a:t>
            </a:r>
          </a:p>
          <a:p>
            <a:pPr lvl="1"/>
            <a:r>
              <a:rPr lang="en-AU" dirty="0" smtClean="0"/>
              <a:t>Warning signs</a:t>
            </a:r>
          </a:p>
          <a:p>
            <a:pPr lvl="1"/>
            <a:r>
              <a:rPr lang="en-AU" dirty="0" smtClean="0"/>
              <a:t>What is expected of financial services providers</a:t>
            </a:r>
            <a:endParaRPr lang="en-AU" dirty="0"/>
          </a:p>
          <a:p>
            <a:pPr lvl="1"/>
            <a:r>
              <a:rPr lang="en-AU" dirty="0" smtClean="0"/>
              <a:t>The FOS Approach – examples</a:t>
            </a:r>
          </a:p>
          <a:p>
            <a:r>
              <a:rPr lang="en-AU" dirty="0" smtClean="0"/>
              <a:t>Q&amp;A</a:t>
            </a:r>
            <a:endParaRPr lang="en-AU" dirty="0"/>
          </a:p>
        </p:txBody>
      </p:sp>
    </p:spTree>
    <p:extLst>
      <p:ext uri="{BB962C8B-B14F-4D97-AF65-F5344CB8AC3E}">
        <p14:creationId xmlns:p14="http://schemas.microsoft.com/office/powerpoint/2010/main" val="2352928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nip Single Corner Rectangle 6"/>
          <p:cNvSpPr/>
          <p:nvPr/>
        </p:nvSpPr>
        <p:spPr>
          <a:xfrm>
            <a:off x="171372" y="213645"/>
            <a:ext cx="5819230" cy="6426438"/>
          </a:xfrm>
          <a:prstGeom prst="snip1Rect">
            <a:avLst>
              <a:gd name="adj" fmla="val 11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p:cNvSpPr txBox="1"/>
          <p:nvPr/>
        </p:nvSpPr>
        <p:spPr>
          <a:xfrm>
            <a:off x="264495" y="282011"/>
            <a:ext cx="5571860" cy="5481501"/>
          </a:xfrm>
          <a:prstGeom prst="rect">
            <a:avLst/>
          </a:prstGeom>
          <a:noFill/>
        </p:spPr>
        <p:txBody>
          <a:bodyPr vert="horz" wrap="square" lIns="72000" tIns="146304" rIns="146304" bIns="146304" rtlCol="0">
            <a:spAutoFit/>
          </a:bodyPr>
          <a:lstStyle/>
          <a:p>
            <a:pPr marL="0" indent="0">
              <a:spcAft>
                <a:spcPts val="1800"/>
              </a:spcAft>
              <a:buNone/>
            </a:pPr>
            <a:r>
              <a:rPr lang="en-AU" sz="28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Case study 2</a:t>
            </a:r>
          </a:p>
          <a:p>
            <a:pPr>
              <a:spcAft>
                <a:spcPts val="1800"/>
              </a:spcAft>
            </a:pPr>
            <a:r>
              <a:rPr lang="en-AU" sz="2200" dirty="0">
                <a:solidFill>
                  <a:schemeClr val="bg1"/>
                </a:solidFill>
              </a:rPr>
              <a:t>Roy* attended a branch of an FSP in a rural area with new acquaintance, Nola*, and completed a third party operating authority allowing Nola to operate on his personal account. </a:t>
            </a:r>
          </a:p>
          <a:p>
            <a:pPr>
              <a:spcAft>
                <a:spcPts val="1800"/>
              </a:spcAft>
            </a:pPr>
            <a:r>
              <a:rPr lang="en-AU" sz="2200" dirty="0" smtClean="0">
                <a:solidFill>
                  <a:schemeClr val="bg1"/>
                </a:solidFill>
              </a:rPr>
              <a:t>Roy </a:t>
            </a:r>
            <a:r>
              <a:rPr lang="en-AU" sz="2200" dirty="0">
                <a:solidFill>
                  <a:schemeClr val="bg1"/>
                </a:solidFill>
              </a:rPr>
              <a:t>and Nola also asked to withdraw $30,000 from Roy’s personal account, however they were told to return at a later date when cash would be available.</a:t>
            </a:r>
          </a:p>
          <a:p>
            <a:pPr>
              <a:spcAft>
                <a:spcPts val="1800"/>
              </a:spcAft>
            </a:pPr>
            <a:r>
              <a:rPr lang="en-AU" sz="2200" dirty="0" smtClean="0">
                <a:solidFill>
                  <a:schemeClr val="bg1"/>
                </a:solidFill>
              </a:rPr>
              <a:t>Two </a:t>
            </a:r>
            <a:r>
              <a:rPr lang="en-AU" sz="2200" dirty="0">
                <a:solidFill>
                  <a:schemeClr val="bg1"/>
                </a:solidFill>
              </a:rPr>
              <a:t>days later, Roy and Nola returned to the same branch to complete the</a:t>
            </a:r>
            <a:br>
              <a:rPr lang="en-AU" sz="2200" dirty="0">
                <a:solidFill>
                  <a:schemeClr val="bg1"/>
                </a:solidFill>
              </a:rPr>
            </a:br>
            <a:r>
              <a:rPr lang="en-AU" sz="2200" dirty="0">
                <a:solidFill>
                  <a:schemeClr val="bg1"/>
                </a:solidFill>
              </a:rPr>
              <a:t>$30,000 cash </a:t>
            </a:r>
            <a:r>
              <a:rPr lang="en-AU" sz="2200" dirty="0" smtClean="0">
                <a:solidFill>
                  <a:schemeClr val="bg1"/>
                </a:solidFill>
              </a:rPr>
              <a:t>withdrawal.</a:t>
            </a:r>
            <a:endParaRPr lang="en-AU" sz="2200" dirty="0">
              <a:solidFill>
                <a:schemeClr val="bg1"/>
              </a:solidFill>
            </a:endParaRPr>
          </a:p>
        </p:txBody>
      </p:sp>
      <p:sp>
        <p:nvSpPr>
          <p:cNvPr id="11" name="TextBox 10"/>
          <p:cNvSpPr txBox="1"/>
          <p:nvPr/>
        </p:nvSpPr>
        <p:spPr>
          <a:xfrm>
            <a:off x="234373" y="6170402"/>
            <a:ext cx="2269545" cy="541687"/>
          </a:xfrm>
          <a:prstGeom prst="rect">
            <a:avLst/>
          </a:prstGeom>
          <a:noFill/>
        </p:spPr>
        <p:txBody>
          <a:bodyPr vert="horz" wrap="square" lIns="72000" tIns="146304" rIns="146304" bIns="146304" rtlCol="0">
            <a:spAutoFit/>
          </a:bodyPr>
          <a:lstStyle/>
          <a:p>
            <a:pPr marL="0" indent="0">
              <a:spcAft>
                <a:spcPts val="1800"/>
              </a:spcAft>
              <a:buNone/>
            </a:pPr>
            <a:r>
              <a:rPr lang="en-AU" sz="1600" i="1" dirty="0" smtClean="0">
                <a:solidFill>
                  <a:schemeClr val="bg1"/>
                </a:solidFill>
                <a:latin typeface="+mj-lt"/>
                <a:ea typeface="Open Sans Semibold" panose="020B0706030804020204" pitchFamily="34" charset="0"/>
                <a:cs typeface="Open Sans Semibold" panose="020B0706030804020204" pitchFamily="34" charset="0"/>
              </a:rPr>
              <a:t>* Not their real names</a:t>
            </a:r>
            <a:endParaRPr lang="en-AU" i="1" dirty="0">
              <a:solidFill>
                <a:schemeClr val="bg1"/>
              </a:solidFill>
              <a:latin typeface="+mj-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178" y="5475654"/>
            <a:ext cx="784954" cy="961309"/>
          </a:xfrm>
          <a:prstGeom prst="rect">
            <a:avLst/>
          </a:prstGeom>
        </p:spPr>
      </p:pic>
    </p:spTree>
    <p:extLst>
      <p:ext uri="{BB962C8B-B14F-4D97-AF65-F5344CB8AC3E}">
        <p14:creationId xmlns:p14="http://schemas.microsoft.com/office/powerpoint/2010/main" val="1413334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nip Single Corner Rectangle 6"/>
          <p:cNvSpPr/>
          <p:nvPr/>
        </p:nvSpPr>
        <p:spPr>
          <a:xfrm>
            <a:off x="171372" y="213645"/>
            <a:ext cx="5819230" cy="6426438"/>
          </a:xfrm>
          <a:prstGeom prst="snip1Rect">
            <a:avLst>
              <a:gd name="adj" fmla="val 11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p:cNvSpPr txBox="1"/>
          <p:nvPr/>
        </p:nvSpPr>
        <p:spPr>
          <a:xfrm>
            <a:off x="264495" y="282011"/>
            <a:ext cx="5571860" cy="5712333"/>
          </a:xfrm>
          <a:prstGeom prst="rect">
            <a:avLst/>
          </a:prstGeom>
          <a:noFill/>
        </p:spPr>
        <p:txBody>
          <a:bodyPr vert="horz" wrap="square" lIns="72000" tIns="146304" rIns="146304" bIns="146304" rtlCol="0">
            <a:spAutoFit/>
          </a:bodyPr>
          <a:lstStyle/>
          <a:p>
            <a:pPr marL="0" indent="0">
              <a:spcAft>
                <a:spcPts val="1800"/>
              </a:spcAft>
              <a:buNone/>
            </a:pPr>
            <a:r>
              <a:rPr lang="en-AU" sz="28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Case study 2 </a:t>
            </a:r>
            <a:r>
              <a:rPr lang="en-AU" sz="2800" dirty="0" smtClean="0">
                <a:solidFill>
                  <a:schemeClr val="bg1"/>
                </a:solidFill>
                <a:latin typeface="+mj-lt"/>
                <a:ea typeface="Open Sans Semibold" panose="020B0706030804020204" pitchFamily="34" charset="0"/>
                <a:cs typeface="Open Sans Semibold" panose="020B0706030804020204" pitchFamily="34" charset="0"/>
              </a:rPr>
              <a:t>(continued)</a:t>
            </a:r>
          </a:p>
          <a:p>
            <a:pPr>
              <a:spcAft>
                <a:spcPts val="1800"/>
              </a:spcAft>
            </a:pPr>
            <a:r>
              <a:rPr lang="en-AU" sz="2200" dirty="0">
                <a:solidFill>
                  <a:schemeClr val="bg1"/>
                </a:solidFill>
              </a:rPr>
              <a:t>One month later, Roy was admitted to hospital and was subsequently declared incompetent.  </a:t>
            </a:r>
            <a:endParaRPr lang="en-AU" sz="2200" dirty="0" smtClean="0">
              <a:solidFill>
                <a:schemeClr val="bg1"/>
              </a:solidFill>
            </a:endParaRPr>
          </a:p>
          <a:p>
            <a:pPr>
              <a:spcAft>
                <a:spcPts val="1800"/>
              </a:spcAft>
            </a:pPr>
            <a:r>
              <a:rPr lang="en-AU" sz="2200" dirty="0" smtClean="0">
                <a:solidFill>
                  <a:schemeClr val="bg1"/>
                </a:solidFill>
              </a:rPr>
              <a:t>A </a:t>
            </a:r>
            <a:r>
              <a:rPr lang="en-AU" sz="2200" dirty="0">
                <a:solidFill>
                  <a:schemeClr val="bg1"/>
                </a:solidFill>
              </a:rPr>
              <a:t>guardian was appointed to administer Roy’s financial affairs. </a:t>
            </a:r>
          </a:p>
          <a:p>
            <a:pPr>
              <a:spcAft>
                <a:spcPts val="1800"/>
              </a:spcAft>
            </a:pPr>
            <a:r>
              <a:rPr lang="en-AU" sz="2200" dirty="0" smtClean="0">
                <a:solidFill>
                  <a:schemeClr val="bg1"/>
                </a:solidFill>
              </a:rPr>
              <a:t>Nola </a:t>
            </a:r>
            <a:r>
              <a:rPr lang="en-AU" sz="2200" dirty="0">
                <a:solidFill>
                  <a:schemeClr val="bg1"/>
                </a:solidFill>
              </a:rPr>
              <a:t>had left town taking the cash with </a:t>
            </a:r>
            <a:r>
              <a:rPr lang="en-AU" sz="2200" dirty="0" smtClean="0">
                <a:solidFill>
                  <a:schemeClr val="bg1"/>
                </a:solidFill>
              </a:rPr>
              <a:t>her.</a:t>
            </a:r>
            <a:endParaRPr lang="en-AU" sz="2200" dirty="0">
              <a:solidFill>
                <a:schemeClr val="bg1"/>
              </a:solidFill>
            </a:endParaRPr>
          </a:p>
          <a:p>
            <a:pPr>
              <a:spcAft>
                <a:spcPts val="1800"/>
              </a:spcAft>
            </a:pPr>
            <a:r>
              <a:rPr lang="en-AU" sz="2200" dirty="0" smtClean="0">
                <a:solidFill>
                  <a:schemeClr val="bg1"/>
                </a:solidFill>
              </a:rPr>
              <a:t>Roy </a:t>
            </a:r>
            <a:r>
              <a:rPr lang="en-AU" sz="2200" dirty="0">
                <a:solidFill>
                  <a:schemeClr val="bg1"/>
                </a:solidFill>
              </a:rPr>
              <a:t>had never withdrawn such a large amount </a:t>
            </a:r>
            <a:r>
              <a:rPr lang="en-AU" sz="2200">
                <a:solidFill>
                  <a:schemeClr val="bg1"/>
                </a:solidFill>
              </a:rPr>
              <a:t>of </a:t>
            </a:r>
            <a:r>
              <a:rPr lang="en-AU" sz="2200" smtClean="0">
                <a:solidFill>
                  <a:schemeClr val="bg1"/>
                </a:solidFill>
              </a:rPr>
              <a:t>cash </a:t>
            </a:r>
            <a:r>
              <a:rPr lang="en-AU" sz="2200" dirty="0">
                <a:solidFill>
                  <a:schemeClr val="bg1"/>
                </a:solidFill>
              </a:rPr>
              <a:t>before and his guardian said he was induced by Nola to </a:t>
            </a:r>
            <a:r>
              <a:rPr lang="en-AU" sz="2200" dirty="0" smtClean="0">
                <a:solidFill>
                  <a:schemeClr val="bg1"/>
                </a:solidFill>
              </a:rPr>
              <a:t>change</a:t>
            </a:r>
            <a:br>
              <a:rPr lang="en-AU" sz="2200" dirty="0" smtClean="0">
                <a:solidFill>
                  <a:schemeClr val="bg1"/>
                </a:solidFill>
              </a:rPr>
            </a:br>
            <a:r>
              <a:rPr lang="en-AU" sz="2200" dirty="0" smtClean="0">
                <a:solidFill>
                  <a:schemeClr val="bg1"/>
                </a:solidFill>
              </a:rPr>
              <a:t>the </a:t>
            </a:r>
            <a:r>
              <a:rPr lang="en-AU" sz="2200" dirty="0">
                <a:solidFill>
                  <a:schemeClr val="bg1"/>
                </a:solidFill>
              </a:rPr>
              <a:t>account operating authority </a:t>
            </a:r>
            <a:r>
              <a:rPr lang="en-AU" sz="2200" dirty="0" smtClean="0">
                <a:solidFill>
                  <a:schemeClr val="bg1"/>
                </a:solidFill>
              </a:rPr>
              <a:t>and</a:t>
            </a:r>
            <a:br>
              <a:rPr lang="en-AU" sz="2200" dirty="0" smtClean="0">
                <a:solidFill>
                  <a:schemeClr val="bg1"/>
                </a:solidFill>
              </a:rPr>
            </a:br>
            <a:r>
              <a:rPr lang="en-AU" sz="2200" dirty="0" smtClean="0">
                <a:solidFill>
                  <a:schemeClr val="bg1"/>
                </a:solidFill>
              </a:rPr>
              <a:t>withdraw </a:t>
            </a:r>
            <a:r>
              <a:rPr lang="en-AU" sz="2200" dirty="0">
                <a:solidFill>
                  <a:schemeClr val="bg1"/>
                </a:solidFill>
              </a:rPr>
              <a:t>the cash</a:t>
            </a:r>
            <a:r>
              <a:rPr lang="en-AU" sz="2200" dirty="0" smtClean="0">
                <a:solidFill>
                  <a:schemeClr val="bg1"/>
                </a:solidFill>
              </a:rPr>
              <a:t>.</a:t>
            </a:r>
            <a:endParaRPr lang="en-AU" sz="2200" dirty="0">
              <a:solidFill>
                <a:schemeClr val="bg1"/>
              </a:solidFill>
            </a:endParaRPr>
          </a:p>
        </p:txBody>
      </p:sp>
      <p:sp>
        <p:nvSpPr>
          <p:cNvPr id="11" name="TextBox 10"/>
          <p:cNvSpPr txBox="1"/>
          <p:nvPr/>
        </p:nvSpPr>
        <p:spPr>
          <a:xfrm>
            <a:off x="234373" y="6170402"/>
            <a:ext cx="2269545" cy="541687"/>
          </a:xfrm>
          <a:prstGeom prst="rect">
            <a:avLst/>
          </a:prstGeom>
          <a:noFill/>
        </p:spPr>
        <p:txBody>
          <a:bodyPr vert="horz" wrap="square" lIns="72000" tIns="146304" rIns="146304" bIns="146304" rtlCol="0">
            <a:spAutoFit/>
          </a:bodyPr>
          <a:lstStyle/>
          <a:p>
            <a:pPr marL="0" indent="0">
              <a:spcAft>
                <a:spcPts val="1800"/>
              </a:spcAft>
              <a:buNone/>
            </a:pPr>
            <a:r>
              <a:rPr lang="en-AU" sz="1600" i="1" dirty="0" smtClean="0">
                <a:solidFill>
                  <a:schemeClr val="bg1"/>
                </a:solidFill>
                <a:latin typeface="+mj-lt"/>
                <a:ea typeface="Open Sans Semibold" panose="020B0706030804020204" pitchFamily="34" charset="0"/>
                <a:cs typeface="Open Sans Semibold" panose="020B0706030804020204" pitchFamily="34" charset="0"/>
              </a:rPr>
              <a:t>* Not their real names</a:t>
            </a:r>
            <a:endParaRPr lang="en-AU" i="1" dirty="0">
              <a:solidFill>
                <a:schemeClr val="bg1"/>
              </a:solidFill>
              <a:latin typeface="+mj-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178" y="5475654"/>
            <a:ext cx="784954" cy="961309"/>
          </a:xfrm>
          <a:prstGeom prst="rect">
            <a:avLst/>
          </a:prstGeom>
        </p:spPr>
      </p:pic>
    </p:spTree>
    <p:extLst>
      <p:ext uri="{BB962C8B-B14F-4D97-AF65-F5344CB8AC3E}">
        <p14:creationId xmlns:p14="http://schemas.microsoft.com/office/powerpoint/2010/main" val="216845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nip Single Corner Rectangle 6"/>
          <p:cNvSpPr/>
          <p:nvPr/>
        </p:nvSpPr>
        <p:spPr>
          <a:xfrm>
            <a:off x="171372" y="213645"/>
            <a:ext cx="5819230" cy="6426438"/>
          </a:xfrm>
          <a:prstGeom prst="snip1Rect">
            <a:avLst>
              <a:gd name="adj" fmla="val 11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p:cNvSpPr txBox="1"/>
          <p:nvPr/>
        </p:nvSpPr>
        <p:spPr>
          <a:xfrm>
            <a:off x="264495" y="282011"/>
            <a:ext cx="5571860" cy="5712333"/>
          </a:xfrm>
          <a:prstGeom prst="rect">
            <a:avLst/>
          </a:prstGeom>
          <a:noFill/>
        </p:spPr>
        <p:txBody>
          <a:bodyPr vert="horz" wrap="square" lIns="72000" tIns="146304" rIns="146304" bIns="146304" rtlCol="0">
            <a:spAutoFit/>
          </a:bodyPr>
          <a:lstStyle/>
          <a:p>
            <a:pPr marL="0" indent="0">
              <a:spcAft>
                <a:spcPts val="1800"/>
              </a:spcAft>
              <a:buNone/>
            </a:pPr>
            <a:r>
              <a:rPr lang="en-AU" sz="28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Case study 2 </a:t>
            </a:r>
            <a:r>
              <a:rPr lang="en-AU" sz="2800" dirty="0" smtClean="0">
                <a:solidFill>
                  <a:schemeClr val="bg1"/>
                </a:solidFill>
                <a:latin typeface="+mj-lt"/>
                <a:ea typeface="Open Sans Semibold" panose="020B0706030804020204" pitchFamily="34" charset="0"/>
                <a:cs typeface="Open Sans Semibold" panose="020B0706030804020204" pitchFamily="34" charset="0"/>
              </a:rPr>
              <a:t>(continued)</a:t>
            </a:r>
          </a:p>
          <a:p>
            <a:pPr>
              <a:spcAft>
                <a:spcPts val="1800"/>
              </a:spcAft>
            </a:pPr>
            <a:r>
              <a:rPr lang="en-AU" sz="2200" dirty="0">
                <a:solidFill>
                  <a:schemeClr val="accent1">
                    <a:lumMod val="60000"/>
                    <a:lumOff val="40000"/>
                  </a:schemeClr>
                </a:solidFill>
              </a:rPr>
              <a:t>One month later, Roy was admitted to hospital and was subsequently declared incompetent.  </a:t>
            </a:r>
            <a:endParaRPr lang="en-AU" sz="2200" dirty="0" smtClean="0">
              <a:solidFill>
                <a:schemeClr val="accent1">
                  <a:lumMod val="60000"/>
                  <a:lumOff val="40000"/>
                </a:schemeClr>
              </a:solidFill>
            </a:endParaRPr>
          </a:p>
          <a:p>
            <a:pPr>
              <a:spcAft>
                <a:spcPts val="1800"/>
              </a:spcAft>
            </a:pPr>
            <a:r>
              <a:rPr lang="en-AU" sz="2200" dirty="0" smtClean="0">
                <a:solidFill>
                  <a:schemeClr val="accent1">
                    <a:lumMod val="60000"/>
                    <a:lumOff val="40000"/>
                  </a:schemeClr>
                </a:solidFill>
              </a:rPr>
              <a:t>A </a:t>
            </a:r>
            <a:r>
              <a:rPr lang="en-AU" sz="2200" dirty="0">
                <a:solidFill>
                  <a:schemeClr val="accent1">
                    <a:lumMod val="60000"/>
                    <a:lumOff val="40000"/>
                  </a:schemeClr>
                </a:solidFill>
              </a:rPr>
              <a:t>guardian was appointed to administer Roy’s financial affairs. </a:t>
            </a:r>
          </a:p>
          <a:p>
            <a:pPr>
              <a:spcAft>
                <a:spcPts val="1800"/>
              </a:spcAft>
            </a:pPr>
            <a:r>
              <a:rPr lang="en-AU" sz="2200" dirty="0" smtClean="0">
                <a:solidFill>
                  <a:schemeClr val="accent1">
                    <a:lumMod val="60000"/>
                    <a:lumOff val="40000"/>
                  </a:schemeClr>
                </a:solidFill>
              </a:rPr>
              <a:t>Nola </a:t>
            </a:r>
            <a:r>
              <a:rPr lang="en-AU" sz="2200" dirty="0">
                <a:solidFill>
                  <a:schemeClr val="accent1">
                    <a:lumMod val="60000"/>
                    <a:lumOff val="40000"/>
                  </a:schemeClr>
                </a:solidFill>
              </a:rPr>
              <a:t>had left town taking the cash with </a:t>
            </a:r>
            <a:r>
              <a:rPr lang="en-AU" sz="2200" dirty="0" smtClean="0">
                <a:solidFill>
                  <a:schemeClr val="accent1">
                    <a:lumMod val="60000"/>
                    <a:lumOff val="40000"/>
                  </a:schemeClr>
                </a:solidFill>
              </a:rPr>
              <a:t>her.</a:t>
            </a:r>
            <a:endParaRPr lang="en-AU" sz="2200" dirty="0">
              <a:solidFill>
                <a:schemeClr val="accent1">
                  <a:lumMod val="60000"/>
                  <a:lumOff val="40000"/>
                </a:schemeClr>
              </a:solidFill>
            </a:endParaRPr>
          </a:p>
          <a:p>
            <a:pPr>
              <a:spcAft>
                <a:spcPts val="1800"/>
              </a:spcAft>
            </a:pPr>
            <a:r>
              <a:rPr lang="en-AU" sz="2200" dirty="0" smtClean="0">
                <a:solidFill>
                  <a:schemeClr val="accent1">
                    <a:lumMod val="60000"/>
                    <a:lumOff val="40000"/>
                  </a:schemeClr>
                </a:solidFill>
              </a:rPr>
              <a:t>Roy </a:t>
            </a:r>
            <a:r>
              <a:rPr lang="en-AU" sz="2200" dirty="0">
                <a:solidFill>
                  <a:schemeClr val="accent1">
                    <a:lumMod val="60000"/>
                    <a:lumOff val="40000"/>
                  </a:schemeClr>
                </a:solidFill>
              </a:rPr>
              <a:t>had never withdrawn such a large amount of case before and his guardian said he was induced by Nola to </a:t>
            </a:r>
            <a:r>
              <a:rPr lang="en-AU" sz="2200" dirty="0" smtClean="0">
                <a:solidFill>
                  <a:schemeClr val="accent1">
                    <a:lumMod val="60000"/>
                    <a:lumOff val="40000"/>
                  </a:schemeClr>
                </a:solidFill>
              </a:rPr>
              <a:t>change</a:t>
            </a:r>
            <a:br>
              <a:rPr lang="en-AU" sz="2200" dirty="0" smtClean="0">
                <a:solidFill>
                  <a:schemeClr val="accent1">
                    <a:lumMod val="60000"/>
                    <a:lumOff val="40000"/>
                  </a:schemeClr>
                </a:solidFill>
              </a:rPr>
            </a:br>
            <a:r>
              <a:rPr lang="en-AU" sz="2200" dirty="0" smtClean="0">
                <a:solidFill>
                  <a:schemeClr val="accent1">
                    <a:lumMod val="60000"/>
                    <a:lumOff val="40000"/>
                  </a:schemeClr>
                </a:solidFill>
              </a:rPr>
              <a:t>the </a:t>
            </a:r>
            <a:r>
              <a:rPr lang="en-AU" sz="2200" dirty="0">
                <a:solidFill>
                  <a:schemeClr val="accent1">
                    <a:lumMod val="60000"/>
                    <a:lumOff val="40000"/>
                  </a:schemeClr>
                </a:solidFill>
              </a:rPr>
              <a:t>account operating authority </a:t>
            </a:r>
            <a:r>
              <a:rPr lang="en-AU" sz="2200" dirty="0" smtClean="0">
                <a:solidFill>
                  <a:schemeClr val="accent1">
                    <a:lumMod val="60000"/>
                    <a:lumOff val="40000"/>
                  </a:schemeClr>
                </a:solidFill>
              </a:rPr>
              <a:t>and</a:t>
            </a:r>
            <a:br>
              <a:rPr lang="en-AU" sz="2200" dirty="0" smtClean="0">
                <a:solidFill>
                  <a:schemeClr val="accent1">
                    <a:lumMod val="60000"/>
                    <a:lumOff val="40000"/>
                  </a:schemeClr>
                </a:solidFill>
              </a:rPr>
            </a:br>
            <a:r>
              <a:rPr lang="en-AU" sz="2200" dirty="0" smtClean="0">
                <a:solidFill>
                  <a:schemeClr val="accent1">
                    <a:lumMod val="60000"/>
                    <a:lumOff val="40000"/>
                  </a:schemeClr>
                </a:solidFill>
              </a:rPr>
              <a:t>withdraw </a:t>
            </a:r>
            <a:r>
              <a:rPr lang="en-AU" sz="2200" dirty="0">
                <a:solidFill>
                  <a:schemeClr val="accent1">
                    <a:lumMod val="60000"/>
                    <a:lumOff val="40000"/>
                  </a:schemeClr>
                </a:solidFill>
              </a:rPr>
              <a:t>the cash</a:t>
            </a:r>
            <a:r>
              <a:rPr lang="en-AU" sz="2200" dirty="0" smtClean="0">
                <a:solidFill>
                  <a:schemeClr val="accent1">
                    <a:lumMod val="60000"/>
                    <a:lumOff val="40000"/>
                  </a:schemeClr>
                </a:solidFill>
              </a:rPr>
              <a:t>.</a:t>
            </a:r>
            <a:endParaRPr lang="en-AU" sz="2200" dirty="0">
              <a:solidFill>
                <a:schemeClr val="accent1">
                  <a:lumMod val="60000"/>
                  <a:lumOff val="40000"/>
                </a:schemeClr>
              </a:solidFill>
            </a:endParaRPr>
          </a:p>
        </p:txBody>
      </p:sp>
      <p:sp>
        <p:nvSpPr>
          <p:cNvPr id="11" name="TextBox 10"/>
          <p:cNvSpPr txBox="1"/>
          <p:nvPr/>
        </p:nvSpPr>
        <p:spPr>
          <a:xfrm>
            <a:off x="234373" y="6170402"/>
            <a:ext cx="2269545" cy="541687"/>
          </a:xfrm>
          <a:prstGeom prst="rect">
            <a:avLst/>
          </a:prstGeom>
          <a:noFill/>
        </p:spPr>
        <p:txBody>
          <a:bodyPr vert="horz" wrap="square" lIns="72000" tIns="146304" rIns="146304" bIns="146304" rtlCol="0">
            <a:spAutoFit/>
          </a:bodyPr>
          <a:lstStyle/>
          <a:p>
            <a:pPr marL="0" indent="0">
              <a:spcAft>
                <a:spcPts val="1800"/>
              </a:spcAft>
              <a:buNone/>
            </a:pPr>
            <a:r>
              <a:rPr lang="en-AU" sz="1600" i="1" dirty="0" smtClean="0">
                <a:solidFill>
                  <a:schemeClr val="bg1"/>
                </a:solidFill>
                <a:latin typeface="+mj-lt"/>
                <a:ea typeface="Open Sans Semibold" panose="020B0706030804020204" pitchFamily="34" charset="0"/>
                <a:cs typeface="Open Sans Semibold" panose="020B0706030804020204" pitchFamily="34" charset="0"/>
              </a:rPr>
              <a:t>* Not their real names</a:t>
            </a:r>
            <a:endParaRPr lang="en-AU" i="1" dirty="0">
              <a:solidFill>
                <a:schemeClr val="bg1"/>
              </a:solidFill>
              <a:latin typeface="+mj-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178" y="5475654"/>
            <a:ext cx="784954" cy="961309"/>
          </a:xfrm>
          <a:prstGeom prst="rect">
            <a:avLst/>
          </a:prstGeom>
        </p:spPr>
      </p:pic>
      <p:sp>
        <p:nvSpPr>
          <p:cNvPr id="8" name="Snip Single Corner Rectangle 7"/>
          <p:cNvSpPr/>
          <p:nvPr/>
        </p:nvSpPr>
        <p:spPr>
          <a:xfrm>
            <a:off x="6213249" y="213645"/>
            <a:ext cx="5819230" cy="6426438"/>
          </a:xfrm>
          <a:prstGeom prst="snip1Rect">
            <a:avLst>
              <a:gd name="adj" fmla="val 11069"/>
            </a:avLst>
          </a:prstGeom>
          <a:solidFill>
            <a:srgbClr val="D2D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p:cNvSpPr txBox="1"/>
          <p:nvPr/>
        </p:nvSpPr>
        <p:spPr>
          <a:xfrm>
            <a:off x="6306371" y="962708"/>
            <a:ext cx="5444095" cy="3373231"/>
          </a:xfrm>
          <a:prstGeom prst="rect">
            <a:avLst/>
          </a:prstGeom>
          <a:noFill/>
        </p:spPr>
        <p:txBody>
          <a:bodyPr vert="horz" wrap="square" lIns="72000" tIns="146304" rIns="146304" bIns="146304" rtlCol="0">
            <a:spAutoFit/>
          </a:bodyPr>
          <a:lstStyle/>
          <a:p>
            <a:r>
              <a:rPr lang="en-AU" sz="2000" dirty="0"/>
              <a:t>In these circumstances, the FSP should have:</a:t>
            </a:r>
          </a:p>
          <a:p>
            <a:pPr lvl="0"/>
            <a:endParaRPr lang="en-AU" sz="2000" dirty="0" smtClean="0"/>
          </a:p>
          <a:p>
            <a:pPr marL="342900" indent="-342900">
              <a:buFont typeface="Arial" panose="020B0604020202020204" pitchFamily="34" charset="0"/>
              <a:buChar char="•"/>
            </a:pPr>
            <a:r>
              <a:rPr lang="en-AU" sz="2000" dirty="0" smtClean="0"/>
              <a:t>discussed </a:t>
            </a:r>
            <a:r>
              <a:rPr lang="en-AU" sz="2000" dirty="0"/>
              <a:t>the transaction </a:t>
            </a:r>
            <a:r>
              <a:rPr lang="en-AU" sz="2000" dirty="0" smtClean="0"/>
              <a:t>with Roy separately </a:t>
            </a:r>
            <a:r>
              <a:rPr lang="en-AU" sz="2000" dirty="0"/>
              <a:t>from </a:t>
            </a:r>
            <a:r>
              <a:rPr lang="en-AU" sz="2000" dirty="0" smtClean="0"/>
              <a:t>Nola; </a:t>
            </a:r>
            <a:r>
              <a:rPr lang="en-AU" sz="2000" dirty="0"/>
              <a:t>and </a:t>
            </a:r>
            <a:endParaRPr lang="en-AU" sz="2000" dirty="0" smtClean="0"/>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a:t>taken steps to identify and protect Roy from potential financial abuse</a:t>
            </a:r>
            <a:r>
              <a:rPr lang="en-AU" sz="2000" dirty="0" smtClean="0"/>
              <a:t>.</a:t>
            </a:r>
          </a:p>
          <a:p>
            <a:pPr marL="342900" indent="-342900">
              <a:buFont typeface="Arial" panose="020B0604020202020204" pitchFamily="34" charset="0"/>
              <a:buChar char="•"/>
            </a:pPr>
            <a:endParaRPr lang="en-AU" sz="2000" dirty="0"/>
          </a:p>
          <a:p>
            <a:r>
              <a:rPr lang="en-AU" sz="2000" dirty="0" smtClean="0"/>
              <a:t>The FSP was required to refund the $30,000 back to Roy’s account.</a:t>
            </a:r>
            <a:endParaRPr lang="en-AU" sz="2000" dirty="0"/>
          </a:p>
        </p:txBody>
      </p:sp>
    </p:spTree>
    <p:extLst>
      <p:ext uri="{BB962C8B-B14F-4D97-AF65-F5344CB8AC3E}">
        <p14:creationId xmlns:p14="http://schemas.microsoft.com/office/powerpoint/2010/main" val="1698327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72211" y="1523932"/>
            <a:ext cx="4418215" cy="4418215"/>
          </a:xfrm>
          <a:prstGeom prst="rect">
            <a:avLst/>
          </a:prstGeom>
        </p:spPr>
      </p:pic>
      <p:sp>
        <p:nvSpPr>
          <p:cNvPr id="2" name="Title 1"/>
          <p:cNvSpPr>
            <a:spLocks noGrp="1"/>
          </p:cNvSpPr>
          <p:nvPr>
            <p:ph type="title"/>
          </p:nvPr>
        </p:nvSpPr>
        <p:spPr/>
        <p:txBody>
          <a:bodyPr/>
          <a:lstStyle/>
          <a:p>
            <a:r>
              <a:rPr lang="en-AU" dirty="0" smtClean="0"/>
              <a:t>Any questions?</a:t>
            </a:r>
            <a:endParaRPr lang="en-AU" dirty="0"/>
          </a:p>
        </p:txBody>
      </p:sp>
    </p:spTree>
    <p:extLst>
      <p:ext uri="{BB962C8B-B14F-4D97-AF65-F5344CB8AC3E}">
        <p14:creationId xmlns:p14="http://schemas.microsoft.com/office/powerpoint/2010/main" val="3502305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we are</a:t>
            </a:r>
            <a:endParaRPr lang="en-AU" dirty="0"/>
          </a:p>
        </p:txBody>
      </p:sp>
      <p:sp>
        <p:nvSpPr>
          <p:cNvPr id="4" name="Rectangle 3"/>
          <p:cNvSpPr/>
          <p:nvPr/>
        </p:nvSpPr>
        <p:spPr>
          <a:xfrm>
            <a:off x="1288611" y="2361459"/>
            <a:ext cx="4376691" cy="254527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9404" y="2459733"/>
            <a:ext cx="1804687" cy="521885"/>
          </a:xfrm>
          <a:prstGeom prst="rect">
            <a:avLst/>
          </a:prstGeom>
        </p:spPr>
      </p:pic>
      <p:sp>
        <p:nvSpPr>
          <p:cNvPr id="6" name="Rectangle 5"/>
          <p:cNvSpPr/>
          <p:nvPr/>
        </p:nvSpPr>
        <p:spPr>
          <a:xfrm>
            <a:off x="1365649" y="3351125"/>
            <a:ext cx="2447072" cy="430887"/>
          </a:xfrm>
          <a:prstGeom prst="rect">
            <a:avLst/>
          </a:prstGeom>
        </p:spPr>
        <p:txBody>
          <a:bodyPr wrap="square">
            <a:spAutoFit/>
          </a:bodyPr>
          <a:lstStyle/>
          <a:p>
            <a:r>
              <a:rPr lang="en-AU" sz="2200" dirty="0" smtClean="0">
                <a:solidFill>
                  <a:srgbClr val="402B56"/>
                </a:solidFill>
                <a:latin typeface="+mj-lt"/>
              </a:rPr>
              <a:t>Philip Field</a:t>
            </a:r>
          </a:p>
        </p:txBody>
      </p:sp>
      <p:sp>
        <p:nvSpPr>
          <p:cNvPr id="7" name="Rectangle 6"/>
          <p:cNvSpPr/>
          <p:nvPr/>
        </p:nvSpPr>
        <p:spPr>
          <a:xfrm>
            <a:off x="3653552" y="3494800"/>
            <a:ext cx="1999778" cy="1331134"/>
          </a:xfrm>
          <a:prstGeom prst="rect">
            <a:avLst/>
          </a:prstGeom>
        </p:spPr>
        <p:txBody>
          <a:bodyPr wrap="square">
            <a:spAutoFit/>
          </a:bodyPr>
          <a:lstStyle/>
          <a:p>
            <a:r>
              <a:rPr lang="en-AU" sz="1400" dirty="0" smtClean="0">
                <a:solidFill>
                  <a:srgbClr val="402B56"/>
                </a:solidFill>
              </a:rPr>
              <a:t>GPO Box 3</a:t>
            </a:r>
            <a:br>
              <a:rPr lang="en-AU" sz="1400" dirty="0" smtClean="0">
                <a:solidFill>
                  <a:srgbClr val="402B56"/>
                </a:solidFill>
              </a:rPr>
            </a:br>
            <a:r>
              <a:rPr lang="en-AU" sz="1400" dirty="0" smtClean="0">
                <a:solidFill>
                  <a:srgbClr val="402B56"/>
                </a:solidFill>
              </a:rPr>
              <a:t>Melbourne VIC 3001</a:t>
            </a:r>
          </a:p>
          <a:p>
            <a:r>
              <a:rPr lang="en-AU" sz="1400" dirty="0" smtClean="0">
                <a:solidFill>
                  <a:srgbClr val="402B56"/>
                </a:solidFill>
              </a:rPr>
              <a:t>www.fos.org.au</a:t>
            </a:r>
          </a:p>
          <a:p>
            <a:endParaRPr lang="en-AU" sz="900" dirty="0">
              <a:solidFill>
                <a:srgbClr val="402B56"/>
              </a:solidFill>
            </a:endParaRPr>
          </a:p>
          <a:p>
            <a:r>
              <a:rPr lang="en-AU" sz="1400" dirty="0">
                <a:solidFill>
                  <a:srgbClr val="402B56"/>
                </a:solidFill>
              </a:rPr>
              <a:t>(03) 9613 </a:t>
            </a:r>
            <a:r>
              <a:rPr lang="en-AU" sz="1400" dirty="0" smtClean="0">
                <a:solidFill>
                  <a:srgbClr val="402B56"/>
                </a:solidFill>
              </a:rPr>
              <a:t>7306</a:t>
            </a:r>
          </a:p>
          <a:p>
            <a:r>
              <a:rPr lang="en-AU" sz="1400" dirty="0" smtClean="0">
                <a:solidFill>
                  <a:srgbClr val="402B56"/>
                </a:solidFill>
              </a:rPr>
              <a:t>pfield@FOS.org.au</a:t>
            </a:r>
            <a:endParaRPr lang="en-AU" sz="1400" dirty="0">
              <a:solidFill>
                <a:srgbClr val="402B56"/>
              </a:solidFill>
            </a:endParaRPr>
          </a:p>
        </p:txBody>
      </p:sp>
      <p:sp>
        <p:nvSpPr>
          <p:cNvPr id="8" name="Rectangle 7"/>
          <p:cNvSpPr/>
          <p:nvPr/>
        </p:nvSpPr>
        <p:spPr>
          <a:xfrm>
            <a:off x="6526437" y="2361459"/>
            <a:ext cx="4376691" cy="254527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7230" y="2459733"/>
            <a:ext cx="1804687" cy="521885"/>
          </a:xfrm>
          <a:prstGeom prst="rect">
            <a:avLst/>
          </a:prstGeom>
        </p:spPr>
      </p:pic>
      <p:sp>
        <p:nvSpPr>
          <p:cNvPr id="10" name="Rectangle 9"/>
          <p:cNvSpPr/>
          <p:nvPr/>
        </p:nvSpPr>
        <p:spPr>
          <a:xfrm>
            <a:off x="6603474" y="3351135"/>
            <a:ext cx="2297025" cy="430887"/>
          </a:xfrm>
          <a:prstGeom prst="rect">
            <a:avLst/>
          </a:prstGeom>
        </p:spPr>
        <p:txBody>
          <a:bodyPr wrap="square">
            <a:spAutoFit/>
          </a:bodyPr>
          <a:lstStyle/>
          <a:p>
            <a:r>
              <a:rPr lang="en-AU" sz="2200" dirty="0" smtClean="0">
                <a:solidFill>
                  <a:srgbClr val="402B56"/>
                </a:solidFill>
                <a:latin typeface="+mj-lt"/>
              </a:rPr>
              <a:t>Melanie Hallam</a:t>
            </a:r>
          </a:p>
        </p:txBody>
      </p:sp>
      <p:sp>
        <p:nvSpPr>
          <p:cNvPr id="11" name="Rectangle 10"/>
          <p:cNvSpPr/>
          <p:nvPr/>
        </p:nvSpPr>
        <p:spPr>
          <a:xfrm>
            <a:off x="8883214" y="3494800"/>
            <a:ext cx="1999778" cy="1331134"/>
          </a:xfrm>
          <a:prstGeom prst="rect">
            <a:avLst/>
          </a:prstGeom>
        </p:spPr>
        <p:txBody>
          <a:bodyPr wrap="square">
            <a:spAutoFit/>
          </a:bodyPr>
          <a:lstStyle/>
          <a:p>
            <a:r>
              <a:rPr lang="en-AU" sz="1400" dirty="0" smtClean="0">
                <a:solidFill>
                  <a:srgbClr val="402B56"/>
                </a:solidFill>
              </a:rPr>
              <a:t>GPO Box 3</a:t>
            </a:r>
            <a:br>
              <a:rPr lang="en-AU" sz="1400" dirty="0" smtClean="0">
                <a:solidFill>
                  <a:srgbClr val="402B56"/>
                </a:solidFill>
              </a:rPr>
            </a:br>
            <a:r>
              <a:rPr lang="en-AU" sz="1400" dirty="0" smtClean="0">
                <a:solidFill>
                  <a:srgbClr val="402B56"/>
                </a:solidFill>
              </a:rPr>
              <a:t>Melbourne VIC 3001</a:t>
            </a:r>
          </a:p>
          <a:p>
            <a:r>
              <a:rPr lang="en-AU" sz="1400" dirty="0" smtClean="0">
                <a:solidFill>
                  <a:srgbClr val="402B56"/>
                </a:solidFill>
              </a:rPr>
              <a:t>www.fos.org.au</a:t>
            </a:r>
          </a:p>
          <a:p>
            <a:endParaRPr lang="en-AU" sz="900" dirty="0">
              <a:solidFill>
                <a:srgbClr val="402B56"/>
              </a:solidFill>
            </a:endParaRPr>
          </a:p>
          <a:p>
            <a:r>
              <a:rPr lang="en-AU" sz="1400" dirty="0" smtClean="0">
                <a:solidFill>
                  <a:srgbClr val="402B56"/>
                </a:solidFill>
              </a:rPr>
              <a:t>(</a:t>
            </a:r>
            <a:r>
              <a:rPr lang="en-AU" sz="1400" dirty="0">
                <a:solidFill>
                  <a:srgbClr val="402B56"/>
                </a:solidFill>
              </a:rPr>
              <a:t>03) </a:t>
            </a:r>
            <a:r>
              <a:rPr lang="en-AU" sz="1400" dirty="0" smtClean="0">
                <a:solidFill>
                  <a:srgbClr val="402B56"/>
                </a:solidFill>
              </a:rPr>
              <a:t>9099 2209</a:t>
            </a:r>
          </a:p>
          <a:p>
            <a:r>
              <a:rPr lang="en-AU" sz="1400" dirty="0" smtClean="0">
                <a:solidFill>
                  <a:srgbClr val="402B56"/>
                </a:solidFill>
              </a:rPr>
              <a:t>mhallam@fos.org.au</a:t>
            </a:r>
            <a:endParaRPr lang="en-AU" sz="1400" dirty="0">
              <a:solidFill>
                <a:srgbClr val="402B56"/>
              </a:solidFill>
            </a:endParaRPr>
          </a:p>
        </p:txBody>
      </p:sp>
      <p:sp>
        <p:nvSpPr>
          <p:cNvPr id="15" name="Rectangle 14"/>
          <p:cNvSpPr/>
          <p:nvPr/>
        </p:nvSpPr>
        <p:spPr>
          <a:xfrm>
            <a:off x="1365649" y="3707072"/>
            <a:ext cx="2447072" cy="523220"/>
          </a:xfrm>
          <a:prstGeom prst="rect">
            <a:avLst/>
          </a:prstGeom>
        </p:spPr>
        <p:txBody>
          <a:bodyPr wrap="square">
            <a:spAutoFit/>
          </a:bodyPr>
          <a:lstStyle/>
          <a:p>
            <a:r>
              <a:rPr lang="en-AU" sz="1400" dirty="0" smtClean="0">
                <a:solidFill>
                  <a:srgbClr val="402B56"/>
                </a:solidFill>
              </a:rPr>
              <a:t>Lead Ombudsman – Banking &amp; Finance</a:t>
            </a:r>
            <a:endParaRPr lang="en-AU" sz="1400" dirty="0">
              <a:solidFill>
                <a:srgbClr val="402B56"/>
              </a:solidFill>
            </a:endParaRPr>
          </a:p>
        </p:txBody>
      </p:sp>
      <p:sp>
        <p:nvSpPr>
          <p:cNvPr id="16" name="Rectangle 15"/>
          <p:cNvSpPr/>
          <p:nvPr/>
        </p:nvSpPr>
        <p:spPr>
          <a:xfrm>
            <a:off x="6603474" y="3707072"/>
            <a:ext cx="2297025" cy="523220"/>
          </a:xfrm>
          <a:prstGeom prst="rect">
            <a:avLst/>
          </a:prstGeom>
        </p:spPr>
        <p:txBody>
          <a:bodyPr wrap="square">
            <a:spAutoFit/>
          </a:bodyPr>
          <a:lstStyle/>
          <a:p>
            <a:r>
              <a:rPr lang="en-AU" sz="1400" dirty="0" smtClean="0">
                <a:solidFill>
                  <a:srgbClr val="402B56"/>
                </a:solidFill>
              </a:rPr>
              <a:t>Community </a:t>
            </a:r>
            <a:r>
              <a:rPr lang="en-AU" sz="1400" dirty="0">
                <a:solidFill>
                  <a:srgbClr val="402B56"/>
                </a:solidFill>
              </a:rPr>
              <a:t>Outreach </a:t>
            </a:r>
            <a:r>
              <a:rPr lang="en-AU" sz="1400" dirty="0" smtClean="0">
                <a:solidFill>
                  <a:srgbClr val="402B56"/>
                </a:solidFill>
              </a:rPr>
              <a:t>Officer</a:t>
            </a:r>
            <a:endParaRPr lang="en-AU" sz="1400" dirty="0">
              <a:solidFill>
                <a:srgbClr val="402B56"/>
              </a:solidFill>
            </a:endParaRPr>
          </a:p>
        </p:txBody>
      </p:sp>
    </p:spTree>
    <p:extLst>
      <p:ext uri="{BB962C8B-B14F-4D97-AF65-F5344CB8AC3E}">
        <p14:creationId xmlns:p14="http://schemas.microsoft.com/office/powerpoint/2010/main" val="2361765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About the Financial Ombudsman Service Australia - FOS</a:t>
            </a:r>
            <a:endParaRPr lang="en-AU" dirty="0"/>
          </a:p>
        </p:txBody>
      </p:sp>
      <p:sp>
        <p:nvSpPr>
          <p:cNvPr id="2" name="Text Placeholder 1"/>
          <p:cNvSpPr>
            <a:spLocks noGrp="1"/>
          </p:cNvSpPr>
          <p:nvPr>
            <p:ph type="body" sz="quarter" idx="10"/>
          </p:nvPr>
        </p:nvSpPr>
        <p:spPr>
          <a:xfrm>
            <a:off x="289984" y="1260000"/>
            <a:ext cx="6329891" cy="4450449"/>
          </a:xfrm>
        </p:spPr>
        <p:txBody>
          <a:bodyPr wrap="square">
            <a:spAutoFit/>
          </a:bodyPr>
          <a:lstStyle/>
          <a:p>
            <a:pPr marL="358775" indent="-358775"/>
            <a:r>
              <a:rPr lang="en-AU" sz="2000" dirty="0" smtClean="0"/>
              <a:t>Fair and </a:t>
            </a:r>
            <a:r>
              <a:rPr lang="en-AU" sz="2000" dirty="0"/>
              <a:t>independent </a:t>
            </a:r>
            <a:r>
              <a:rPr lang="en-AU" sz="2000" dirty="0" smtClean="0"/>
              <a:t>dispute resolution that </a:t>
            </a:r>
            <a:r>
              <a:rPr lang="en-AU" sz="2000" dirty="0"/>
              <a:t>is free to consumers (</a:t>
            </a:r>
            <a:r>
              <a:rPr lang="en-AU" sz="2000" dirty="0" smtClean="0"/>
              <a:t>individual </a:t>
            </a:r>
            <a:r>
              <a:rPr lang="en-AU" sz="2000" dirty="0"/>
              <a:t>and small business)</a:t>
            </a:r>
          </a:p>
          <a:p>
            <a:pPr marL="358775" indent="-358775"/>
            <a:r>
              <a:rPr lang="en-AU" sz="2000" dirty="0"/>
              <a:t>We proceed with the minimum formality and technicality</a:t>
            </a:r>
          </a:p>
          <a:p>
            <a:pPr marL="358775" indent="-358775"/>
            <a:r>
              <a:rPr lang="en-AU" sz="2000" dirty="0"/>
              <a:t>We apply principles of procedural fairness</a:t>
            </a:r>
          </a:p>
          <a:p>
            <a:pPr marL="358775" indent="-358775"/>
            <a:r>
              <a:rPr lang="en-AU" sz="2000" dirty="0"/>
              <a:t>Decisions accepted by applicants are binding on the </a:t>
            </a:r>
            <a:r>
              <a:rPr lang="en-AU" sz="2000" dirty="0" smtClean="0"/>
              <a:t>financial services provider</a:t>
            </a:r>
            <a:endParaRPr lang="en-AU" sz="2000" dirty="0"/>
          </a:p>
          <a:p>
            <a:pPr marL="358775" indent="-358775"/>
            <a:r>
              <a:rPr lang="en-US" sz="2000" dirty="0"/>
              <a:t>We identify systemic issues, which have an effect on people beyond parties to an individual dispute</a:t>
            </a:r>
          </a:p>
          <a:p>
            <a:pPr marL="358775" indent="-358775"/>
            <a:r>
              <a:rPr lang="en-US" sz="2000" dirty="0"/>
              <a:t>We investigate alleged breaches of Codes of </a:t>
            </a:r>
            <a:r>
              <a:rPr lang="en-US" sz="2000" dirty="0" smtClean="0"/>
              <a:t>Practice</a:t>
            </a:r>
            <a:endParaRPr lang="en-AU" sz="2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311" r="8691"/>
          <a:stretch/>
        </p:blipFill>
        <p:spPr>
          <a:xfrm>
            <a:off x="6705014" y="1259999"/>
            <a:ext cx="5201237" cy="4450449"/>
          </a:xfrm>
          <a:prstGeom prst="rect">
            <a:avLst/>
          </a:prstGeom>
        </p:spPr>
      </p:pic>
    </p:spTree>
    <p:extLst>
      <p:ext uri="{BB962C8B-B14F-4D97-AF65-F5344CB8AC3E}">
        <p14:creationId xmlns:p14="http://schemas.microsoft.com/office/powerpoint/2010/main" val="3507988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2016/17 snapshot</a:t>
            </a:r>
            <a:endParaRPr lang="en-AU" dirty="0"/>
          </a:p>
        </p:txBody>
      </p:sp>
      <p:graphicFrame>
        <p:nvGraphicFramePr>
          <p:cNvPr id="6" name="Chart 5"/>
          <p:cNvGraphicFramePr/>
          <p:nvPr>
            <p:extLst>
              <p:ext uri="{D42A27DB-BD31-4B8C-83A1-F6EECF244321}">
                <p14:modId xmlns:p14="http://schemas.microsoft.com/office/powerpoint/2010/main" val="2766380625"/>
              </p:ext>
            </p:extLst>
          </p:nvPr>
        </p:nvGraphicFramePr>
        <p:xfrm>
          <a:off x="5621561" y="1305636"/>
          <a:ext cx="6096000" cy="4759341"/>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200000">
            <a:off x="4131273" y="1200689"/>
            <a:ext cx="724562" cy="820156"/>
          </a:xfrm>
          <a:prstGeom prst="rect">
            <a:avLst/>
          </a:prstGeom>
        </p:spPr>
      </p:pic>
      <p:sp>
        <p:nvSpPr>
          <p:cNvPr id="5" name="TextBox 4"/>
          <p:cNvSpPr txBox="1"/>
          <p:nvPr/>
        </p:nvSpPr>
        <p:spPr>
          <a:xfrm>
            <a:off x="638578" y="1095453"/>
            <a:ext cx="3366746" cy="664797"/>
          </a:xfrm>
          <a:prstGeom prst="rect">
            <a:avLst/>
          </a:prstGeom>
          <a:noFill/>
        </p:spPr>
        <p:txBody>
          <a:bodyPr vert="horz" wrap="none" lIns="72000" tIns="146304" rIns="146304" bIns="146304" rtlCol="0">
            <a:spAutoFit/>
          </a:bodyPr>
          <a:lstStyle/>
          <a:p>
            <a:pPr marL="0" indent="0">
              <a:buNone/>
            </a:pPr>
            <a:r>
              <a:rPr lang="en-AU" sz="2400" dirty="0" smtClean="0">
                <a:solidFill>
                  <a:srgbClr val="402B56"/>
                </a:solidFill>
              </a:rPr>
              <a:t>Total disputes received</a:t>
            </a:r>
            <a:endParaRPr lang="en-AU" sz="2400" dirty="0">
              <a:solidFill>
                <a:srgbClr val="402B56"/>
              </a:solidFill>
            </a:endParaRPr>
          </a:p>
        </p:txBody>
      </p:sp>
      <p:sp>
        <p:nvSpPr>
          <p:cNvPr id="7" name="TextBox 6"/>
          <p:cNvSpPr txBox="1"/>
          <p:nvPr/>
        </p:nvSpPr>
        <p:spPr>
          <a:xfrm>
            <a:off x="691278" y="1422266"/>
            <a:ext cx="2564026" cy="1126462"/>
          </a:xfrm>
          <a:prstGeom prst="rect">
            <a:avLst/>
          </a:prstGeom>
          <a:noFill/>
        </p:spPr>
        <p:txBody>
          <a:bodyPr vert="horz" wrap="none" lIns="72000" tIns="146304" rIns="146304" bIns="146304" rtlCol="0">
            <a:spAutoFit/>
          </a:bodyPr>
          <a:lstStyle/>
          <a:p>
            <a:r>
              <a:rPr lang="en-AU" sz="5400" dirty="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rPr>
              <a:t>39,479 </a:t>
            </a:r>
          </a:p>
        </p:txBody>
      </p:sp>
      <p:sp>
        <p:nvSpPr>
          <p:cNvPr id="8" name="TextBox 7"/>
          <p:cNvSpPr txBox="1"/>
          <p:nvPr/>
        </p:nvSpPr>
        <p:spPr>
          <a:xfrm>
            <a:off x="4023462" y="1822375"/>
            <a:ext cx="940185" cy="726353"/>
          </a:xfrm>
          <a:prstGeom prst="rect">
            <a:avLst/>
          </a:prstGeom>
          <a:noFill/>
        </p:spPr>
        <p:txBody>
          <a:bodyPr vert="horz" wrap="none" lIns="72000" tIns="146304" rIns="146304" bIns="146304" rtlCol="0">
            <a:spAutoFit/>
          </a:bodyPr>
          <a:lstStyle/>
          <a:p>
            <a:pPr marL="0" indent="0" algn="ctr">
              <a:buNone/>
            </a:pPr>
            <a:r>
              <a:rPr lang="en-AU" sz="2800" dirty="0" smtClean="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rPr>
              <a:t>16%</a:t>
            </a:r>
            <a:endParaRPr lang="en-AU" sz="2800" dirty="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3" name="Picture 12"/>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5400000" flipV="1">
            <a:off x="4131273" y="4520164"/>
            <a:ext cx="724562" cy="820156"/>
          </a:xfrm>
          <a:prstGeom prst="rect">
            <a:avLst/>
          </a:prstGeom>
        </p:spPr>
      </p:pic>
      <p:sp>
        <p:nvSpPr>
          <p:cNvPr id="14" name="TextBox 13"/>
          <p:cNvSpPr txBox="1"/>
          <p:nvPr/>
        </p:nvSpPr>
        <p:spPr>
          <a:xfrm>
            <a:off x="638578" y="4357778"/>
            <a:ext cx="3278905" cy="1034129"/>
          </a:xfrm>
          <a:prstGeom prst="rect">
            <a:avLst/>
          </a:prstGeom>
          <a:noFill/>
        </p:spPr>
        <p:txBody>
          <a:bodyPr vert="horz" wrap="square" lIns="72000" tIns="146304" rIns="146304" bIns="146304" rtlCol="0">
            <a:spAutoFit/>
          </a:bodyPr>
          <a:lstStyle/>
          <a:p>
            <a:pPr marL="0" indent="0">
              <a:buNone/>
            </a:pPr>
            <a:r>
              <a:rPr lang="en-AU" sz="2400" dirty="0" smtClean="0">
                <a:solidFill>
                  <a:srgbClr val="402B56"/>
                </a:solidFill>
              </a:rPr>
              <a:t>Financial difficulty disputes accepted</a:t>
            </a:r>
            <a:endParaRPr lang="en-AU" sz="2400" dirty="0">
              <a:solidFill>
                <a:srgbClr val="402B56"/>
              </a:solidFill>
            </a:endParaRPr>
          </a:p>
        </p:txBody>
      </p:sp>
      <p:sp>
        <p:nvSpPr>
          <p:cNvPr id="15" name="TextBox 14"/>
          <p:cNvSpPr txBox="1"/>
          <p:nvPr/>
        </p:nvSpPr>
        <p:spPr>
          <a:xfrm>
            <a:off x="691278" y="5085378"/>
            <a:ext cx="1988549" cy="1126462"/>
          </a:xfrm>
          <a:prstGeom prst="rect">
            <a:avLst/>
          </a:prstGeom>
          <a:noFill/>
        </p:spPr>
        <p:txBody>
          <a:bodyPr vert="horz" wrap="none" lIns="72000" tIns="146304" rIns="146304" bIns="146304" rtlCol="0">
            <a:spAutoFit/>
          </a:bodyPr>
          <a:lstStyle/>
          <a:p>
            <a:pPr marL="0" indent="0">
              <a:buNone/>
            </a:pPr>
            <a:r>
              <a:rPr lang="en-AU" sz="5400" dirty="0" smtClean="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rPr>
              <a:t>2,742</a:t>
            </a:r>
            <a:endParaRPr lang="en-AU" sz="5400" dirty="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6" name="TextBox 15"/>
          <p:cNvSpPr txBox="1"/>
          <p:nvPr/>
        </p:nvSpPr>
        <p:spPr>
          <a:xfrm>
            <a:off x="4126054" y="5199000"/>
            <a:ext cx="735000" cy="726353"/>
          </a:xfrm>
          <a:prstGeom prst="rect">
            <a:avLst/>
          </a:prstGeom>
          <a:noFill/>
        </p:spPr>
        <p:txBody>
          <a:bodyPr vert="horz" wrap="none" lIns="72000" tIns="146304" rIns="146304" bIns="146304" rtlCol="0">
            <a:spAutoFit/>
          </a:bodyPr>
          <a:lstStyle/>
          <a:p>
            <a:pPr marL="0" indent="0" algn="ctr">
              <a:buNone/>
            </a:pPr>
            <a:r>
              <a:rPr lang="en-AU" sz="2800" dirty="0" smtClean="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rPr>
              <a:t>5%</a:t>
            </a:r>
            <a:endParaRPr lang="en-AU" sz="2800" dirty="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TextBox 9"/>
          <p:cNvSpPr txBox="1"/>
          <p:nvPr/>
        </p:nvSpPr>
        <p:spPr>
          <a:xfrm>
            <a:off x="638578" y="2727949"/>
            <a:ext cx="3098788" cy="664797"/>
          </a:xfrm>
          <a:prstGeom prst="rect">
            <a:avLst/>
          </a:prstGeom>
          <a:noFill/>
        </p:spPr>
        <p:txBody>
          <a:bodyPr vert="horz" wrap="none" lIns="72000" tIns="146304" rIns="146304" bIns="146304" rtlCol="0">
            <a:spAutoFit/>
          </a:bodyPr>
          <a:lstStyle/>
          <a:p>
            <a:pPr marL="0" indent="0">
              <a:buNone/>
            </a:pPr>
            <a:r>
              <a:rPr lang="en-AU" sz="2400" dirty="0" smtClean="0">
                <a:solidFill>
                  <a:srgbClr val="402B56"/>
                </a:solidFill>
              </a:rPr>
              <a:t>Total disputes closed</a:t>
            </a:r>
            <a:endParaRPr lang="en-AU" sz="2400" dirty="0">
              <a:solidFill>
                <a:srgbClr val="402B56"/>
              </a:solidFill>
            </a:endParaRPr>
          </a:p>
        </p:txBody>
      </p:sp>
      <p:sp>
        <p:nvSpPr>
          <p:cNvPr id="11" name="TextBox 10"/>
          <p:cNvSpPr txBox="1"/>
          <p:nvPr/>
        </p:nvSpPr>
        <p:spPr>
          <a:xfrm>
            <a:off x="691278" y="3052095"/>
            <a:ext cx="2384490" cy="1126462"/>
          </a:xfrm>
          <a:prstGeom prst="rect">
            <a:avLst/>
          </a:prstGeom>
          <a:noFill/>
        </p:spPr>
        <p:txBody>
          <a:bodyPr vert="horz" wrap="none" lIns="72000" tIns="146304" rIns="146304" bIns="146304" rtlCol="0">
            <a:spAutoFit/>
          </a:bodyPr>
          <a:lstStyle/>
          <a:p>
            <a:pPr marL="0" indent="0">
              <a:buNone/>
            </a:pPr>
            <a:r>
              <a:rPr lang="en-AU" sz="5400" dirty="0" smtClean="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rPr>
              <a:t>39,481</a:t>
            </a:r>
            <a:endParaRPr lang="en-AU" sz="5400" dirty="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200000">
            <a:off x="4131273" y="2814999"/>
            <a:ext cx="724562" cy="820156"/>
          </a:xfrm>
          <a:prstGeom prst="rect">
            <a:avLst/>
          </a:prstGeom>
        </p:spPr>
      </p:pic>
      <p:sp>
        <p:nvSpPr>
          <p:cNvPr id="21" name="TextBox 20"/>
          <p:cNvSpPr txBox="1"/>
          <p:nvPr/>
        </p:nvSpPr>
        <p:spPr>
          <a:xfrm>
            <a:off x="4023462" y="3452204"/>
            <a:ext cx="940185" cy="726353"/>
          </a:xfrm>
          <a:prstGeom prst="rect">
            <a:avLst/>
          </a:prstGeom>
          <a:noFill/>
        </p:spPr>
        <p:txBody>
          <a:bodyPr vert="horz" wrap="none" lIns="72000" tIns="146304" rIns="146304" bIns="146304" rtlCol="0">
            <a:spAutoFit/>
          </a:bodyPr>
          <a:lstStyle/>
          <a:p>
            <a:pPr marL="0" indent="0" algn="ctr">
              <a:buNone/>
            </a:pPr>
            <a:r>
              <a:rPr lang="en-AU" sz="2800" dirty="0" smtClean="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rPr>
              <a:t>20%</a:t>
            </a:r>
            <a:endParaRPr lang="en-AU" sz="2800" dirty="0">
              <a:solidFill>
                <a:srgbClr val="402B56"/>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005416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1013" y="332708"/>
            <a:ext cx="10365699" cy="405752"/>
          </a:xfrm>
        </p:spPr>
        <p:txBody>
          <a:bodyPr/>
          <a:lstStyle/>
          <a:p>
            <a:r>
              <a:rPr lang="en-AU" dirty="0" smtClean="0"/>
              <a:t>What </a:t>
            </a:r>
            <a:r>
              <a:rPr lang="en-AU" dirty="0"/>
              <a:t>happens to a dispute you lodge with FOS</a:t>
            </a:r>
            <a:r>
              <a:rPr lang="en-AU" dirty="0" smtClean="0"/>
              <a:t>?</a:t>
            </a:r>
            <a:endParaRPr lang="en-AU" dirty="0"/>
          </a:p>
        </p:txBody>
      </p:sp>
      <p:grpSp>
        <p:nvGrpSpPr>
          <p:cNvPr id="3" name="Group 2"/>
          <p:cNvGrpSpPr/>
          <p:nvPr/>
        </p:nvGrpSpPr>
        <p:grpSpPr>
          <a:xfrm>
            <a:off x="2556540" y="1779443"/>
            <a:ext cx="7081155" cy="3957214"/>
            <a:chOff x="3047429" y="2270331"/>
            <a:chExt cx="5084234" cy="2841260"/>
          </a:xfrm>
        </p:grpSpPr>
        <p:pic>
          <p:nvPicPr>
            <p:cNvPr id="8" name="Picture 7"/>
            <p:cNvPicPr>
              <a:picLocks/>
            </p:cNvPicPr>
            <p:nvPr/>
          </p:nvPicPr>
          <p:blipFill rotWithShape="1">
            <a:blip r:embed="rId3" cstate="print"/>
            <a:srcRect l="11629"/>
            <a:stretch/>
          </p:blipFill>
          <p:spPr>
            <a:xfrm>
              <a:off x="3047429" y="2502083"/>
              <a:ext cx="633742" cy="531810"/>
            </a:xfrm>
            <a:prstGeom prst="rect">
              <a:avLst/>
            </a:prstGeom>
            <a:ln>
              <a:noFill/>
            </a:ln>
            <a:effectLst>
              <a:outerShdw blurRad="292100" dist="139700" dir="2700000" algn="tl" rotWithShape="0">
                <a:srgbClr val="333333">
                  <a:alpha val="65000"/>
                </a:srgbClr>
              </a:outerShdw>
            </a:effectLst>
          </p:spPr>
        </p:pic>
        <p:pic>
          <p:nvPicPr>
            <p:cNvPr id="9" name="Picture 8"/>
            <p:cNvPicPr>
              <a:picLocks/>
            </p:cNvPicPr>
            <p:nvPr/>
          </p:nvPicPr>
          <p:blipFill rotWithShape="1">
            <a:blip r:embed="rId4" cstate="print"/>
            <a:srcRect l="9692"/>
            <a:stretch/>
          </p:blipFill>
          <p:spPr>
            <a:xfrm>
              <a:off x="3061898" y="3425056"/>
              <a:ext cx="624689" cy="531810"/>
            </a:xfrm>
            <a:prstGeom prst="rect">
              <a:avLst/>
            </a:prstGeom>
            <a:ln>
              <a:noFill/>
            </a:ln>
            <a:effectLst>
              <a:outerShdw blurRad="292100" dist="139700" dir="2700000" algn="tl" rotWithShape="0">
                <a:srgbClr val="333333">
                  <a:alpha val="65000"/>
                </a:srgbClr>
              </a:outerShdw>
            </a:effectLst>
          </p:spPr>
        </p:pic>
        <p:pic>
          <p:nvPicPr>
            <p:cNvPr id="10" name="Picture 9"/>
            <p:cNvPicPr>
              <a:picLocks/>
            </p:cNvPicPr>
            <p:nvPr/>
          </p:nvPicPr>
          <p:blipFill rotWithShape="1">
            <a:blip r:embed="rId5" cstate="print"/>
            <a:srcRect b="9610"/>
            <a:stretch/>
          </p:blipFill>
          <p:spPr>
            <a:xfrm>
              <a:off x="3061898" y="4348030"/>
              <a:ext cx="619273" cy="4807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a:stretch>
              <a:fillRect/>
            </a:stretch>
          </p:blipFill>
          <p:spPr>
            <a:xfrm>
              <a:off x="4208639" y="2270331"/>
              <a:ext cx="3923024" cy="2841260"/>
            </a:xfrm>
            <a:prstGeom prst="rect">
              <a:avLst/>
            </a:prstGeom>
          </p:spPr>
        </p:pic>
      </p:grpSp>
    </p:spTree>
    <p:extLst>
      <p:ext uri="{BB962C8B-B14F-4D97-AF65-F5344CB8AC3E}">
        <p14:creationId xmlns:p14="http://schemas.microsoft.com/office/powerpoint/2010/main" val="377068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Financial elder abuse</a:t>
            </a:r>
            <a:endParaRPr lang="en-AU" dirty="0"/>
          </a:p>
        </p:txBody>
      </p:sp>
    </p:spTree>
    <p:extLst>
      <p:ext uri="{BB962C8B-B14F-4D97-AF65-F5344CB8AC3E}">
        <p14:creationId xmlns:p14="http://schemas.microsoft.com/office/powerpoint/2010/main" val="1237573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elder abuse – definitions and considerations</a:t>
            </a:r>
            <a:endParaRPr lang="en-AU" dirty="0"/>
          </a:p>
        </p:txBody>
      </p:sp>
      <p:sp>
        <p:nvSpPr>
          <p:cNvPr id="7" name="Rectangle 6"/>
          <p:cNvSpPr/>
          <p:nvPr/>
        </p:nvSpPr>
        <p:spPr>
          <a:xfrm>
            <a:off x="1293866" y="5419970"/>
            <a:ext cx="3306098" cy="400110"/>
          </a:xfrm>
          <a:prstGeom prst="rect">
            <a:avLst/>
          </a:prstGeom>
        </p:spPr>
        <p:txBody>
          <a:bodyPr wrap="none">
            <a:spAutoFit/>
          </a:bodyPr>
          <a:lstStyle/>
          <a:p>
            <a:r>
              <a:rPr lang="en-AU" sz="2000" i="1" dirty="0" smtClean="0">
                <a:solidFill>
                  <a:srgbClr val="333333"/>
                </a:solidFill>
                <a:latin typeface="Open Sans Semibold" panose="020B0706030804020204" pitchFamily="34" charset="0"/>
                <a:ea typeface="Open Sans Semibold" panose="020B0706030804020204" pitchFamily="34" charset="0"/>
                <a:cs typeface="Open Sans Semibold" panose="020B0706030804020204" pitchFamily="34" charset="0"/>
              </a:rPr>
              <a:t>World Health Organisation</a:t>
            </a:r>
            <a:endParaRPr lang="en-AU" sz="2000" i="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Rectangle 8"/>
          <p:cNvSpPr/>
          <p:nvPr/>
        </p:nvSpPr>
        <p:spPr>
          <a:xfrm>
            <a:off x="6426187" y="6008925"/>
            <a:ext cx="4494820" cy="400110"/>
          </a:xfrm>
          <a:prstGeom prst="rect">
            <a:avLst/>
          </a:prstGeom>
        </p:spPr>
        <p:txBody>
          <a:bodyPr wrap="none">
            <a:spAutoFit/>
          </a:bodyPr>
          <a:lstStyle/>
          <a:p>
            <a:r>
              <a:rPr lang="en-AU" sz="2000" i="1" dirty="0">
                <a:solidFill>
                  <a:srgbClr val="333333"/>
                </a:solidFill>
                <a:latin typeface="Open Sans Semibold" panose="020B0706030804020204" pitchFamily="34" charset="0"/>
                <a:ea typeface="Open Sans Semibold" panose="020B0706030804020204" pitchFamily="34" charset="0"/>
                <a:cs typeface="Open Sans Semibold" panose="020B0706030804020204" pitchFamily="34" charset="0"/>
              </a:rPr>
              <a:t>Australian Institute of Family Studies</a:t>
            </a:r>
          </a:p>
        </p:txBody>
      </p:sp>
      <p:sp>
        <p:nvSpPr>
          <p:cNvPr id="13" name="Oval Callout 12"/>
          <p:cNvSpPr/>
          <p:nvPr/>
        </p:nvSpPr>
        <p:spPr>
          <a:xfrm flipH="1">
            <a:off x="6150928" y="1961423"/>
            <a:ext cx="5416898" cy="3478244"/>
          </a:xfrm>
          <a:prstGeom prst="wedgeEllipse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18000" rIns="18000" bIns="18000" numCol="1" spcCol="0" rtlCol="0" fromWordArt="0" anchor="ctr" anchorCtr="0" forceAA="0" compatLnSpc="1">
            <a:prstTxWarp prst="textNoShape">
              <a:avLst/>
            </a:prstTxWarp>
            <a:noAutofit/>
          </a:bodyPr>
          <a:lstStyle/>
          <a:p>
            <a:pPr algn="ctr"/>
            <a:r>
              <a:rPr lang="en-AU" sz="2500" dirty="0">
                <a:solidFill>
                  <a:srgbClr val="333333"/>
                </a:solidFill>
              </a:rPr>
              <a:t>Any act occurring within a relationship where there is an implication of trust, which results in harm to an older person. </a:t>
            </a:r>
          </a:p>
        </p:txBody>
      </p:sp>
      <p:sp>
        <p:nvSpPr>
          <p:cNvPr id="14" name="Rounded Rectangular Callout 13"/>
          <p:cNvSpPr/>
          <p:nvPr/>
        </p:nvSpPr>
        <p:spPr>
          <a:xfrm>
            <a:off x="670508" y="1399143"/>
            <a:ext cx="4803354" cy="3360144"/>
          </a:xfrm>
          <a:prstGeom prst="wedgeRoundRect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90000" rIns="126000" bIns="90000" numCol="1" spcCol="0" rtlCol="0" fromWordArt="0" anchor="ctr" anchorCtr="0" forceAA="0" compatLnSpc="1">
            <a:prstTxWarp prst="textNoShape">
              <a:avLst/>
            </a:prstTxWarp>
            <a:noAutofit/>
          </a:bodyPr>
          <a:lstStyle/>
          <a:p>
            <a:r>
              <a:rPr lang="en-AU" sz="2500" dirty="0">
                <a:solidFill>
                  <a:srgbClr val="333333"/>
                </a:solidFill>
              </a:rPr>
              <a:t>A single, or repeated act, or lack of appropriate action, occurring within any relationship where there is an expectation of trust which causes harm or distress to an older person.</a:t>
            </a:r>
          </a:p>
        </p:txBody>
      </p:sp>
    </p:spTree>
    <p:extLst>
      <p:ext uri="{BB962C8B-B14F-4D97-AF65-F5344CB8AC3E}">
        <p14:creationId xmlns:p14="http://schemas.microsoft.com/office/powerpoint/2010/main" val="2643108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elder abuse – definitions and considerations</a:t>
            </a:r>
            <a:endParaRPr lang="en-AU" dirty="0"/>
          </a:p>
        </p:txBody>
      </p:sp>
      <p:sp>
        <p:nvSpPr>
          <p:cNvPr id="7" name="Rectangle 6"/>
          <p:cNvSpPr/>
          <p:nvPr/>
        </p:nvSpPr>
        <p:spPr>
          <a:xfrm>
            <a:off x="1293866" y="5419970"/>
            <a:ext cx="3306098" cy="400110"/>
          </a:xfrm>
          <a:prstGeom prst="rect">
            <a:avLst/>
          </a:prstGeom>
        </p:spPr>
        <p:txBody>
          <a:bodyPr wrap="none">
            <a:spAutoFit/>
          </a:bodyPr>
          <a:lstStyle/>
          <a:p>
            <a:r>
              <a:rPr lang="en-AU" sz="2000" i="1" dirty="0" smtClean="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World Health Organisation</a:t>
            </a:r>
            <a:endParaRPr lang="en-AU" sz="2000" i="1"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Rectangle 8"/>
          <p:cNvSpPr/>
          <p:nvPr/>
        </p:nvSpPr>
        <p:spPr>
          <a:xfrm>
            <a:off x="6778612" y="6008925"/>
            <a:ext cx="4494820" cy="400110"/>
          </a:xfrm>
          <a:prstGeom prst="rect">
            <a:avLst/>
          </a:prstGeom>
        </p:spPr>
        <p:txBody>
          <a:bodyPr wrap="none">
            <a:spAutoFit/>
          </a:bodyPr>
          <a:lstStyle/>
          <a:p>
            <a:r>
              <a:rPr lang="en-AU" sz="2000" i="1" dirty="0">
                <a:solidFill>
                  <a:schemeClr val="bg1">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Australian Institute of Family Studies</a:t>
            </a:r>
          </a:p>
        </p:txBody>
      </p:sp>
      <p:sp>
        <p:nvSpPr>
          <p:cNvPr id="13" name="Oval Callout 12"/>
          <p:cNvSpPr/>
          <p:nvPr/>
        </p:nvSpPr>
        <p:spPr>
          <a:xfrm flipH="1">
            <a:off x="6503353" y="1961423"/>
            <a:ext cx="5416898" cy="3478244"/>
          </a:xfrm>
          <a:prstGeom prst="wedgeEllipseCallou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18000" rIns="18000" bIns="18000" numCol="1" spcCol="0" rtlCol="0" fromWordArt="0" anchor="ctr" anchorCtr="0" forceAA="0" compatLnSpc="1">
            <a:prstTxWarp prst="textNoShape">
              <a:avLst/>
            </a:prstTxWarp>
            <a:noAutofit/>
          </a:bodyPr>
          <a:lstStyle/>
          <a:p>
            <a:pPr algn="ctr"/>
            <a:r>
              <a:rPr lang="en-AU" sz="2500" dirty="0">
                <a:solidFill>
                  <a:schemeClr val="bg1">
                    <a:lumMod val="85000"/>
                  </a:schemeClr>
                </a:solidFill>
              </a:rPr>
              <a:t>Any act occurring within a relationship where there is an implication of trust, which results in harm to an older person. </a:t>
            </a:r>
          </a:p>
        </p:txBody>
      </p:sp>
      <p:sp>
        <p:nvSpPr>
          <p:cNvPr id="14" name="Rounded Rectangular Callout 13"/>
          <p:cNvSpPr/>
          <p:nvPr/>
        </p:nvSpPr>
        <p:spPr>
          <a:xfrm>
            <a:off x="670508" y="1399143"/>
            <a:ext cx="4803354" cy="3360144"/>
          </a:xfrm>
          <a:prstGeom prst="wedgeRoundRectCallou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90000" rIns="126000" bIns="90000" numCol="1" spcCol="0" rtlCol="0" fromWordArt="0" anchor="ctr" anchorCtr="0" forceAA="0" compatLnSpc="1">
            <a:prstTxWarp prst="textNoShape">
              <a:avLst/>
            </a:prstTxWarp>
            <a:noAutofit/>
          </a:bodyPr>
          <a:lstStyle/>
          <a:p>
            <a:r>
              <a:rPr lang="en-AU" sz="2500" dirty="0">
                <a:solidFill>
                  <a:schemeClr val="bg1">
                    <a:lumMod val="85000"/>
                  </a:schemeClr>
                </a:solidFill>
              </a:rPr>
              <a:t>A single, or repeated act, or lack of appropriate action, occurring within any relationship where there is an expectation of trust which causes harm or distress to an older person.</a:t>
            </a:r>
          </a:p>
        </p:txBody>
      </p:sp>
      <p:sp>
        <p:nvSpPr>
          <p:cNvPr id="3" name="Rectangle 2"/>
          <p:cNvSpPr/>
          <p:nvPr/>
        </p:nvSpPr>
        <p:spPr>
          <a:xfrm>
            <a:off x="3338111" y="3128790"/>
            <a:ext cx="6026226" cy="10906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latin typeface="Open Sans Semibold" panose="020B0706030804020204" pitchFamily="34" charset="0"/>
                <a:ea typeface="Open Sans Semibold" panose="020B0706030804020204" pitchFamily="34" charset="0"/>
                <a:cs typeface="Open Sans Semibold" panose="020B0706030804020204" pitchFamily="34" charset="0"/>
              </a:rPr>
              <a:t>WHAT ABOUT AGE?</a:t>
            </a:r>
            <a:endParaRPr lang="en-AU" sz="44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205842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rot="1517826">
            <a:off x="2379891" y="4811574"/>
            <a:ext cx="2124075" cy="3905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5" y="4126502"/>
            <a:ext cx="2745998" cy="2416478"/>
          </a:xfrm>
          <a:prstGeom prst="rect">
            <a:avLst/>
          </a:prstGeom>
        </p:spPr>
      </p:pic>
      <p:grpSp>
        <p:nvGrpSpPr>
          <p:cNvPr id="24" name="Group 23"/>
          <p:cNvGrpSpPr/>
          <p:nvPr/>
        </p:nvGrpSpPr>
        <p:grpSpPr>
          <a:xfrm rot="20276034">
            <a:off x="184481" y="988216"/>
            <a:ext cx="5341819" cy="1612717"/>
            <a:chOff x="-404375" y="3484620"/>
            <a:chExt cx="5323346" cy="1607140"/>
          </a:xfrm>
        </p:grpSpPr>
        <p:sp>
          <p:nvSpPr>
            <p:cNvPr id="23" name="Rectangle 22"/>
            <p:cNvSpPr/>
            <p:nvPr/>
          </p:nvSpPr>
          <p:spPr>
            <a:xfrm>
              <a:off x="-404375" y="3486336"/>
              <a:ext cx="5323345" cy="160542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p:cNvPicPr>
              <a:picLocks noChangeAspect="1"/>
            </p:cNvPicPr>
            <p:nvPr/>
          </p:nvPicPr>
          <p:blipFill rotWithShape="1">
            <a:blip r:embed="rId5"/>
            <a:srcRect t="46786"/>
            <a:stretch/>
          </p:blipFill>
          <p:spPr>
            <a:xfrm>
              <a:off x="-404375" y="4016699"/>
              <a:ext cx="5323345" cy="1073345"/>
            </a:xfrm>
            <a:prstGeom prst="rect">
              <a:avLst/>
            </a:prstGeom>
            <a:ln>
              <a:noFill/>
            </a:ln>
          </p:spPr>
        </p:pic>
        <p:pic>
          <p:nvPicPr>
            <p:cNvPr id="21" name="Picture 20"/>
            <p:cNvPicPr>
              <a:picLocks noChangeAspect="1"/>
            </p:cNvPicPr>
            <p:nvPr/>
          </p:nvPicPr>
          <p:blipFill rotWithShape="1">
            <a:blip r:embed="rId5"/>
            <a:srcRect b="70908"/>
            <a:stretch/>
          </p:blipFill>
          <p:spPr>
            <a:xfrm>
              <a:off x="-404374" y="3484620"/>
              <a:ext cx="5323345" cy="586803"/>
            </a:xfrm>
            <a:prstGeom prst="rect">
              <a:avLst/>
            </a:prstGeom>
            <a:ln>
              <a:noFill/>
            </a:ln>
          </p:spPr>
        </p:pic>
      </p:grpSp>
      <p:grpSp>
        <p:nvGrpSpPr>
          <p:cNvPr id="17" name="Group 16"/>
          <p:cNvGrpSpPr/>
          <p:nvPr/>
        </p:nvGrpSpPr>
        <p:grpSpPr>
          <a:xfrm>
            <a:off x="7529231" y="127068"/>
            <a:ext cx="4497185" cy="1928552"/>
            <a:chOff x="6176357" y="150829"/>
            <a:chExt cx="4497185" cy="1928552"/>
          </a:xfrm>
        </p:grpSpPr>
        <p:sp>
          <p:nvSpPr>
            <p:cNvPr id="15" name="Rectangle 14"/>
            <p:cNvSpPr/>
            <p:nvPr/>
          </p:nvSpPr>
          <p:spPr>
            <a:xfrm>
              <a:off x="6176357" y="150829"/>
              <a:ext cx="4497185" cy="1928552"/>
            </a:xfrm>
            <a:prstGeom prst="rect">
              <a:avLst/>
            </a:prstGeom>
            <a:solidFill>
              <a:schemeClr val="bg1"/>
            </a:solidFill>
            <a:ln w="952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4" name="Group 13"/>
            <p:cNvGrpSpPr/>
            <p:nvPr/>
          </p:nvGrpSpPr>
          <p:grpSpPr>
            <a:xfrm>
              <a:off x="6243335" y="224963"/>
              <a:ext cx="4363229" cy="1780284"/>
              <a:chOff x="474778" y="3818344"/>
              <a:chExt cx="5452197" cy="2224604"/>
            </a:xfrm>
          </p:grpSpPr>
          <p:pic>
            <p:nvPicPr>
              <p:cNvPr id="11" name="Picture 10"/>
              <p:cNvPicPr>
                <a:picLocks noChangeAspect="1"/>
              </p:cNvPicPr>
              <p:nvPr/>
            </p:nvPicPr>
            <p:blipFill rotWithShape="1">
              <a:blip r:embed="rId6"/>
              <a:srcRect l="40964" t="12450" r="1" b="68652"/>
              <a:stretch/>
            </p:blipFill>
            <p:spPr>
              <a:xfrm>
                <a:off x="474778" y="4228305"/>
                <a:ext cx="4605169" cy="529212"/>
              </a:xfrm>
              <a:prstGeom prst="rect">
                <a:avLst/>
              </a:prstGeom>
            </p:spPr>
          </p:pic>
          <p:pic>
            <p:nvPicPr>
              <p:cNvPr id="8" name="Picture 7"/>
              <p:cNvPicPr>
                <a:picLocks noChangeAspect="1"/>
              </p:cNvPicPr>
              <p:nvPr/>
            </p:nvPicPr>
            <p:blipFill rotWithShape="1">
              <a:blip r:embed="rId6"/>
              <a:srcRect t="12450" r="58667" b="68652"/>
              <a:stretch/>
            </p:blipFill>
            <p:spPr>
              <a:xfrm>
                <a:off x="474779" y="3818344"/>
                <a:ext cx="3224386" cy="529212"/>
              </a:xfrm>
              <a:prstGeom prst="rect">
                <a:avLst/>
              </a:prstGeom>
            </p:spPr>
          </p:pic>
          <p:pic>
            <p:nvPicPr>
              <p:cNvPr id="9" name="Picture 8"/>
              <p:cNvPicPr>
                <a:picLocks noChangeAspect="1"/>
              </p:cNvPicPr>
              <p:nvPr/>
            </p:nvPicPr>
            <p:blipFill rotWithShape="1">
              <a:blip r:embed="rId6"/>
              <a:srcRect t="67618" r="30961"/>
              <a:stretch/>
            </p:blipFill>
            <p:spPr>
              <a:xfrm>
                <a:off x="499718" y="5136138"/>
                <a:ext cx="5385694" cy="906810"/>
              </a:xfrm>
              <a:prstGeom prst="rect">
                <a:avLst/>
              </a:prstGeom>
            </p:spPr>
          </p:pic>
          <p:pic>
            <p:nvPicPr>
              <p:cNvPr id="10" name="Picture 9"/>
              <p:cNvPicPr>
                <a:picLocks noChangeAspect="1"/>
              </p:cNvPicPr>
              <p:nvPr/>
            </p:nvPicPr>
            <p:blipFill rotWithShape="1">
              <a:blip r:embed="rId6"/>
              <a:srcRect t="32817" r="30475" b="53116"/>
              <a:stretch/>
            </p:blipFill>
            <p:spPr>
              <a:xfrm>
                <a:off x="503359" y="4742208"/>
                <a:ext cx="5423616" cy="393929"/>
              </a:xfrm>
              <a:prstGeom prst="rect">
                <a:avLst/>
              </a:prstGeom>
            </p:spPr>
          </p:pic>
        </p:grpSp>
      </p:grpSp>
      <p:pic>
        <p:nvPicPr>
          <p:cNvPr id="7" name="Picture 6"/>
          <p:cNvPicPr>
            <a:picLocks noChangeAspect="1"/>
          </p:cNvPicPr>
          <p:nvPr/>
        </p:nvPicPr>
        <p:blipFill rotWithShape="1">
          <a:blip r:embed="rId7"/>
          <a:srcRect t="63153" r="39099"/>
          <a:stretch/>
        </p:blipFill>
        <p:spPr>
          <a:xfrm rot="1304711">
            <a:off x="5570086" y="1776372"/>
            <a:ext cx="6502268" cy="865478"/>
          </a:xfrm>
          <a:prstGeom prst="rect">
            <a:avLst/>
          </a:prstGeom>
          <a:ln>
            <a:solidFill>
              <a:schemeClr val="bg1">
                <a:lumMod val="85000"/>
              </a:schemeClr>
            </a:solidFill>
          </a:ln>
        </p:spPr>
      </p:pic>
      <p:pic>
        <p:nvPicPr>
          <p:cNvPr id="25" name="Picture 24"/>
          <p:cNvPicPr>
            <a:picLocks noChangeAspect="1"/>
          </p:cNvPicPr>
          <p:nvPr/>
        </p:nvPicPr>
        <p:blipFill>
          <a:blip r:embed="rId8"/>
          <a:stretch>
            <a:fillRect/>
          </a:stretch>
        </p:blipFill>
        <p:spPr>
          <a:xfrm>
            <a:off x="2882313" y="2395308"/>
            <a:ext cx="6088151" cy="1070907"/>
          </a:xfrm>
          <a:prstGeom prst="rect">
            <a:avLst/>
          </a:prstGeom>
        </p:spPr>
      </p:pic>
      <p:pic>
        <p:nvPicPr>
          <p:cNvPr id="30" name="Picture 29"/>
          <p:cNvPicPr>
            <a:picLocks noChangeAspect="1"/>
          </p:cNvPicPr>
          <p:nvPr/>
        </p:nvPicPr>
        <p:blipFill>
          <a:blip r:embed="rId9"/>
          <a:stretch>
            <a:fillRect/>
          </a:stretch>
        </p:blipFill>
        <p:spPr>
          <a:xfrm>
            <a:off x="152343" y="157276"/>
            <a:ext cx="6024654" cy="436456"/>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rotWithShape="1">
          <a:blip r:embed="rId10"/>
          <a:srcRect l="3886" b="13471"/>
          <a:stretch/>
        </p:blipFill>
        <p:spPr>
          <a:xfrm>
            <a:off x="252687" y="931246"/>
            <a:ext cx="1739419" cy="362642"/>
          </a:xfrm>
          <a:prstGeom prst="rect">
            <a:avLst/>
          </a:prstGeom>
        </p:spPr>
      </p:pic>
      <p:pic>
        <p:nvPicPr>
          <p:cNvPr id="3" name="Picture 2"/>
          <p:cNvPicPr>
            <a:picLocks noChangeAspect="1"/>
          </p:cNvPicPr>
          <p:nvPr/>
        </p:nvPicPr>
        <p:blipFill>
          <a:blip r:embed="rId11"/>
          <a:stretch>
            <a:fillRect/>
          </a:stretch>
        </p:blipFill>
        <p:spPr>
          <a:xfrm>
            <a:off x="3972836" y="1959805"/>
            <a:ext cx="3095625" cy="342900"/>
          </a:xfrm>
          <a:prstGeom prst="rect">
            <a:avLst/>
          </a:prstGeom>
        </p:spPr>
      </p:pic>
      <p:grpSp>
        <p:nvGrpSpPr>
          <p:cNvPr id="29" name="Group 28"/>
          <p:cNvGrpSpPr/>
          <p:nvPr/>
        </p:nvGrpSpPr>
        <p:grpSpPr>
          <a:xfrm>
            <a:off x="177011" y="3484936"/>
            <a:ext cx="5491996" cy="815019"/>
            <a:chOff x="223758" y="5868741"/>
            <a:chExt cx="5491996" cy="815019"/>
          </a:xfrm>
        </p:grpSpPr>
        <p:pic>
          <p:nvPicPr>
            <p:cNvPr id="27" name="Picture 26"/>
            <p:cNvPicPr>
              <a:picLocks noChangeAspect="1"/>
            </p:cNvPicPr>
            <p:nvPr/>
          </p:nvPicPr>
          <p:blipFill rotWithShape="1">
            <a:blip r:embed="rId12"/>
            <a:srcRect r="34404"/>
            <a:stretch/>
          </p:blipFill>
          <p:spPr>
            <a:xfrm>
              <a:off x="223758" y="5868741"/>
              <a:ext cx="5491996" cy="428625"/>
            </a:xfrm>
            <a:prstGeom prst="rect">
              <a:avLst/>
            </a:prstGeom>
          </p:spPr>
        </p:pic>
        <p:pic>
          <p:nvPicPr>
            <p:cNvPr id="28" name="Picture 27"/>
            <p:cNvPicPr>
              <a:picLocks noChangeAspect="1"/>
            </p:cNvPicPr>
            <p:nvPr/>
          </p:nvPicPr>
          <p:blipFill rotWithShape="1">
            <a:blip r:embed="rId12"/>
            <a:srcRect l="65409"/>
            <a:stretch/>
          </p:blipFill>
          <p:spPr>
            <a:xfrm>
              <a:off x="223758" y="6255135"/>
              <a:ext cx="2896147" cy="428625"/>
            </a:xfrm>
            <a:prstGeom prst="rect">
              <a:avLst/>
            </a:prstGeom>
          </p:spPr>
        </p:pic>
      </p:grpSp>
      <p:pic>
        <p:nvPicPr>
          <p:cNvPr id="26" name="Picture 25"/>
          <p:cNvPicPr>
            <a:picLocks noChangeAspect="1"/>
          </p:cNvPicPr>
          <p:nvPr/>
        </p:nvPicPr>
        <p:blipFill>
          <a:blip r:embed="rId13"/>
          <a:stretch>
            <a:fillRect/>
          </a:stretch>
        </p:blipFill>
        <p:spPr>
          <a:xfrm>
            <a:off x="7596014" y="4262302"/>
            <a:ext cx="4581911" cy="2387638"/>
          </a:xfrm>
          <a:prstGeom prst="rect">
            <a:avLst/>
          </a:prstGeom>
        </p:spPr>
      </p:pic>
      <p:pic>
        <p:nvPicPr>
          <p:cNvPr id="5" name="Picture 4"/>
          <p:cNvPicPr>
            <a:picLocks noChangeAspect="1"/>
          </p:cNvPicPr>
          <p:nvPr/>
        </p:nvPicPr>
        <p:blipFill>
          <a:blip r:embed="rId14"/>
          <a:stretch>
            <a:fillRect/>
          </a:stretch>
        </p:blipFill>
        <p:spPr>
          <a:xfrm>
            <a:off x="61725" y="6403593"/>
            <a:ext cx="8334375" cy="419100"/>
          </a:xfrm>
          <a:prstGeom prst="rect">
            <a:avLst/>
          </a:prstGeom>
        </p:spPr>
      </p:pic>
      <p:pic>
        <p:nvPicPr>
          <p:cNvPr id="18" name="Picture 17"/>
          <p:cNvPicPr>
            <a:picLocks noChangeAspect="1"/>
          </p:cNvPicPr>
          <p:nvPr/>
        </p:nvPicPr>
        <p:blipFill rotWithShape="1">
          <a:blip r:embed="rId15"/>
          <a:srcRect b="12554"/>
          <a:stretch/>
        </p:blipFill>
        <p:spPr>
          <a:xfrm rot="171708">
            <a:off x="2108732" y="5582896"/>
            <a:ext cx="5590751" cy="508597"/>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16"/>
          <a:stretch>
            <a:fillRect/>
          </a:stretch>
        </p:blipFill>
        <p:spPr>
          <a:xfrm rot="20446653">
            <a:off x="4314745" y="3674957"/>
            <a:ext cx="6148235" cy="1148867"/>
          </a:xfrm>
          <a:prstGeom prst="rect">
            <a:avLst/>
          </a:prstGeom>
        </p:spPr>
      </p:pic>
    </p:spTree>
    <p:extLst>
      <p:ext uri="{BB962C8B-B14F-4D97-AF65-F5344CB8AC3E}">
        <p14:creationId xmlns:p14="http://schemas.microsoft.com/office/powerpoint/2010/main" val="42716020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FOS_Template">
      <a:dk1>
        <a:srgbClr val="333333"/>
      </a:dk1>
      <a:lt1>
        <a:srgbClr val="FFFFFF"/>
      </a:lt1>
      <a:dk2>
        <a:srgbClr val="395E9E"/>
      </a:dk2>
      <a:lt2>
        <a:srgbClr val="FFFFFF"/>
      </a:lt2>
      <a:accent1>
        <a:srgbClr val="5F5176"/>
      </a:accent1>
      <a:accent2>
        <a:srgbClr val="B6BD00"/>
      </a:accent2>
      <a:accent3>
        <a:srgbClr val="C15D47"/>
      </a:accent3>
      <a:accent4>
        <a:srgbClr val="395E9E"/>
      </a:accent4>
      <a:accent5>
        <a:srgbClr val="687882"/>
      </a:accent5>
      <a:accent6>
        <a:srgbClr val="727944"/>
      </a:accent6>
      <a:hlink>
        <a:srgbClr val="395E9E"/>
      </a:hlink>
      <a:folHlink>
        <a:srgbClr val="395E9E"/>
      </a:folHlink>
    </a:clrScheme>
    <a:fontScheme name="Fos">
      <a:majorFont>
        <a:latin typeface="Open Sans"/>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EAEAEA"/>
        </a:solidFill>
      </a:spPr>
      <a:bodyPr vert="horz" wrap="square" lIns="72000" tIns="146304" rIns="146304" bIns="146304" rtlCol="0">
        <a:spAutoFit/>
      </a:bodyPr>
      <a:lstStyle>
        <a:defPPr marL="0" indent="0">
          <a:buNone/>
          <a:defRPr sz="1800" dirty="0"/>
        </a:defPPr>
      </a:lstStyle>
    </a:txDef>
  </a:objectDefaults>
  <a:extraClrSchemeLst/>
  <a:extLst>
    <a:ext uri="{05A4C25C-085E-4340-85A3-A5531E510DB2}">
      <thm15:themeFamily xmlns:thm15="http://schemas.microsoft.com/office/thememl/2012/main" name="FOS Widescreen Template.potx" id="{213F53E2-D461-48EE-B3EF-62AC21983B71}" vid="{679FC36A-1FEA-4F15-BD4D-40546CD27D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FOS Widescreen Template</Template>
  <TotalTime>2535</TotalTime>
  <Words>3159</Words>
  <Application>Microsoft Office PowerPoint</Application>
  <PresentationFormat>Widescreen</PresentationFormat>
  <Paragraphs>252</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Open Sans</vt:lpstr>
      <vt:lpstr>Arial</vt:lpstr>
      <vt:lpstr>Open Sans Light</vt:lpstr>
      <vt:lpstr>Webdings</vt:lpstr>
      <vt:lpstr>Open Sans Semibold</vt:lpstr>
      <vt:lpstr>Calibri</vt:lpstr>
      <vt:lpstr>Office Theme</vt:lpstr>
      <vt:lpstr>An introduction to FOS and our approach to financial elder abuse</vt:lpstr>
      <vt:lpstr>What we will cover</vt:lpstr>
      <vt:lpstr>About the Financial Ombudsman Service Australia - FOS</vt:lpstr>
      <vt:lpstr>2016/17 snapshot</vt:lpstr>
      <vt:lpstr>What happens to a dispute you lodge with FOS?</vt:lpstr>
      <vt:lpstr>Financial elder abuse</vt:lpstr>
      <vt:lpstr>What is elder abuse – definitions and considerations</vt:lpstr>
      <vt:lpstr>What is elder abuse – definitions and considerations</vt:lpstr>
      <vt:lpstr>PowerPoint Presentation</vt:lpstr>
      <vt:lpstr>What is financial elder abuse – FOS summary</vt:lpstr>
      <vt:lpstr>What FOS will consider in a dispute involving alleged financial abuse</vt:lpstr>
      <vt:lpstr>Financial elder abuse – on the frontline</vt:lpstr>
      <vt:lpstr>The older person may…</vt:lpstr>
      <vt:lpstr>The older person may…</vt:lpstr>
      <vt:lpstr>The older person may…</vt:lpstr>
      <vt:lpstr>What  can financial services providers do about it?</vt:lpstr>
      <vt:lpstr>Case study</vt:lpstr>
      <vt:lpstr>Case study</vt:lpstr>
      <vt:lpstr>Case study</vt:lpstr>
      <vt:lpstr>PowerPoint Presentation</vt:lpstr>
      <vt:lpstr>PowerPoint Presentation</vt:lpstr>
      <vt:lpstr>PowerPoint Presentation</vt:lpstr>
      <vt:lpstr>Any questions?</vt:lpstr>
      <vt:lpstr>Who we are</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Difficulty: Current and emerging issues</dc:title>
  <dc:creator>Melanie Hallam</dc:creator>
  <cp:lastModifiedBy>Ross Mackenzie</cp:lastModifiedBy>
  <cp:revision>109</cp:revision>
  <cp:lastPrinted>2017-09-01T05:20:21Z</cp:lastPrinted>
  <dcterms:created xsi:type="dcterms:W3CDTF">2016-10-11T00:38:23Z</dcterms:created>
  <dcterms:modified xsi:type="dcterms:W3CDTF">2017-10-16T04:29:08Z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Presentation5</vt:lpwstr>
  </property>
  <property fmtid="{D5CDD505-2E9C-101B-9397-08002B2CF9AE}" pid="4" name="ArticulateGUID">
    <vt:lpwstr>FC585D40-5EC4-4FAC-802E-7746433338BA</vt:lpwstr>
  </property>
  <property fmtid="{D5CDD505-2E9C-101B-9397-08002B2CF9AE}" pid="5" name="ArticulateProjectFull">
    <vt:lpwstr>G:\Template\2015 template\New folder\FOS_Template.ppta</vt:lpwstr>
  </property>
</Properties>
</file>