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279" r:id="rId3"/>
    <p:sldId id="280" r:id="rId4"/>
    <p:sldId id="281" r:id="rId5"/>
    <p:sldId id="282" r:id="rId6"/>
    <p:sldId id="283" r:id="rId7"/>
    <p:sldId id="284" r:id="rId8"/>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EE1F8"/>
    <a:srgbClr val="D7D9EB"/>
    <a:srgbClr val="46656F"/>
    <a:srgbClr val="6374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1"/>
    <p:restoredTop sz="75259" autoAdjust="0"/>
  </p:normalViewPr>
  <p:slideViewPr>
    <p:cSldViewPr snapToGrid="0">
      <p:cViewPr varScale="1">
        <p:scale>
          <a:sx n="87" d="100"/>
          <a:sy n="87" d="100"/>
        </p:scale>
        <p:origin x="1506" y="96"/>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36DA292-0CE9-406F-B7C4-A51DEDD97195}" type="datetimeFigureOut">
              <a:rPr lang="en-US" smtClean="0"/>
              <a:t>10/30/2019</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CFC677E-5CDA-4485-903E-69C349D5DAE5}" type="slidenum">
              <a:rPr lang="en-US" smtClean="0"/>
              <a:t>‹#›</a:t>
            </a:fld>
            <a:endParaRPr lang="en-US"/>
          </a:p>
        </p:txBody>
      </p:sp>
    </p:spTree>
    <p:extLst>
      <p:ext uri="{BB962C8B-B14F-4D97-AF65-F5344CB8AC3E}">
        <p14:creationId xmlns:p14="http://schemas.microsoft.com/office/powerpoint/2010/main" val="1025890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2110A1D-BB78-44B7-8090-DF828A92FC5B}" type="datetimeFigureOut">
              <a:rPr lang="en-AU" smtClean="0"/>
              <a:t>30/10/2019</a:t>
            </a:fld>
            <a:endParaRPr lang="en-AU"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319027-8455-41B0-BBDF-8E8E98915C80}" type="slidenum">
              <a:rPr lang="en-AU" smtClean="0"/>
              <a:t>‹#›</a:t>
            </a:fld>
            <a:endParaRPr lang="en-AU" dirty="0"/>
          </a:p>
        </p:txBody>
      </p:sp>
    </p:spTree>
    <p:extLst>
      <p:ext uri="{BB962C8B-B14F-4D97-AF65-F5344CB8AC3E}">
        <p14:creationId xmlns:p14="http://schemas.microsoft.com/office/powerpoint/2010/main" val="655200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1FCA9B4-D8E9-446E-8793-47F0FA86C0EB}" type="slidenum">
              <a:rPr lang="en-AU" smtClean="0"/>
              <a:pPr/>
              <a:t>2</a:t>
            </a:fld>
            <a:endParaRPr lang="en-AU" dirty="0" smtClean="0"/>
          </a:p>
        </p:txBody>
      </p:sp>
      <p:sp>
        <p:nvSpPr>
          <p:cNvPr id="61443" name="Rectangle 2"/>
          <p:cNvSpPr>
            <a:spLocks noGrp="1" noRot="1" noChangeAspect="1" noChangeArrowheads="1" noTextEdit="1"/>
          </p:cNvSpPr>
          <p:nvPr>
            <p:ph type="sldImg"/>
          </p:nvPr>
        </p:nvSpPr>
        <p:spPr>
          <a:xfrm>
            <a:off x="152400" y="782638"/>
            <a:ext cx="6945313" cy="3908425"/>
          </a:xfrm>
          <a:ln/>
        </p:spPr>
      </p:sp>
      <p:sp>
        <p:nvSpPr>
          <p:cNvPr id="61444" name="Rectangle 3"/>
          <p:cNvSpPr>
            <a:spLocks noGrp="1" noChangeArrowheads="1"/>
          </p:cNvSpPr>
          <p:nvPr>
            <p:ph type="body" idx="1"/>
          </p:nvPr>
        </p:nvSpPr>
        <p:spPr>
          <a:xfrm>
            <a:off x="169336" y="4720591"/>
            <a:ext cx="6912186" cy="5702380"/>
          </a:xfrm>
          <a:noFill/>
          <a:ln/>
        </p:spPr>
        <p:txBody>
          <a:bodyPr/>
          <a:lstStyle/>
          <a:p>
            <a:pPr eaLnBrk="1" hangingPunct="1">
              <a:lnSpc>
                <a:spcPct val="90000"/>
              </a:lnSpc>
            </a:pPr>
            <a:endParaRPr lang="en-US" sz="1500" i="1" dirty="0">
              <a:solidFill>
                <a:schemeClr val="accent2"/>
              </a:solidFill>
            </a:endParaRPr>
          </a:p>
          <a:p>
            <a:pPr eaLnBrk="1" hangingPunct="1">
              <a:lnSpc>
                <a:spcPct val="90000"/>
              </a:lnSpc>
            </a:pPr>
            <a:endParaRPr lang="en-AU" sz="1500" i="1" dirty="0">
              <a:solidFill>
                <a:schemeClr val="accent2"/>
              </a:solidFill>
            </a:endParaRPr>
          </a:p>
        </p:txBody>
      </p:sp>
    </p:spTree>
    <p:extLst>
      <p:ext uri="{BB962C8B-B14F-4D97-AF65-F5344CB8AC3E}">
        <p14:creationId xmlns:p14="http://schemas.microsoft.com/office/powerpoint/2010/main" val="222507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782638"/>
            <a:ext cx="6945313" cy="3908425"/>
          </a:xfrm>
        </p:spPr>
      </p:sp>
      <p:sp>
        <p:nvSpPr>
          <p:cNvPr id="3" name="Notes Placeholder 2"/>
          <p:cNvSpPr>
            <a:spLocks noGrp="1"/>
          </p:cNvSpPr>
          <p:nvPr>
            <p:ph type="body" idx="1"/>
          </p:nvPr>
        </p:nvSpPr>
        <p:spPr/>
        <p:txBody>
          <a:bodyPr>
            <a:normAutofit/>
          </a:bodyPr>
          <a:lstStyle/>
          <a:p>
            <a:r>
              <a:rPr lang="en-US" sz="1700" dirty="0" smtClean="0"/>
              <a:t>Bring up the different</a:t>
            </a:r>
            <a:r>
              <a:rPr lang="en-US" sz="1700" baseline="0" dirty="0" smtClean="0"/>
              <a:t> versions you have on file.</a:t>
            </a:r>
            <a:endParaRPr lang="en-AU" sz="1700" dirty="0"/>
          </a:p>
        </p:txBody>
      </p:sp>
      <p:sp>
        <p:nvSpPr>
          <p:cNvPr id="4" name="Slide Number Placeholder 3"/>
          <p:cNvSpPr>
            <a:spLocks noGrp="1"/>
          </p:cNvSpPr>
          <p:nvPr>
            <p:ph type="sldNum" sz="quarter" idx="10"/>
          </p:nvPr>
        </p:nvSpPr>
        <p:spPr/>
        <p:txBody>
          <a:bodyPr/>
          <a:lstStyle/>
          <a:p>
            <a:fld id="{8400248C-DDE0-4800-B5EF-5372843CA47A}" type="slidenum">
              <a:rPr lang="en-AU" smtClean="0"/>
              <a:pPr/>
              <a:t>3</a:t>
            </a:fld>
            <a:endParaRPr lang="en-AU" dirty="0"/>
          </a:p>
        </p:txBody>
      </p:sp>
    </p:spTree>
    <p:extLst>
      <p:ext uri="{BB962C8B-B14F-4D97-AF65-F5344CB8AC3E}">
        <p14:creationId xmlns:p14="http://schemas.microsoft.com/office/powerpoint/2010/main" val="802793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782638"/>
            <a:ext cx="6945313" cy="3908425"/>
          </a:xfrm>
        </p:spPr>
      </p:sp>
      <p:sp>
        <p:nvSpPr>
          <p:cNvPr id="3" name="Notes Placeholder 2"/>
          <p:cNvSpPr>
            <a:spLocks noGrp="1"/>
          </p:cNvSpPr>
          <p:nvPr>
            <p:ph type="body" idx="1"/>
          </p:nvPr>
        </p:nvSpPr>
        <p:spPr/>
        <p:txBody>
          <a:bodyPr>
            <a:normAutofit/>
          </a:bodyPr>
          <a:lstStyle/>
          <a:p>
            <a:endParaRPr lang="en-AU" sz="1700" dirty="0"/>
          </a:p>
        </p:txBody>
      </p:sp>
      <p:sp>
        <p:nvSpPr>
          <p:cNvPr id="4" name="Slide Number Placeholder 3"/>
          <p:cNvSpPr>
            <a:spLocks noGrp="1"/>
          </p:cNvSpPr>
          <p:nvPr>
            <p:ph type="sldNum" sz="quarter" idx="10"/>
          </p:nvPr>
        </p:nvSpPr>
        <p:spPr/>
        <p:txBody>
          <a:bodyPr/>
          <a:lstStyle/>
          <a:p>
            <a:fld id="{8400248C-DDE0-4800-B5EF-5372843CA47A}" type="slidenum">
              <a:rPr lang="en-AU" smtClean="0"/>
              <a:pPr/>
              <a:t>4</a:t>
            </a:fld>
            <a:endParaRPr lang="en-AU" dirty="0"/>
          </a:p>
        </p:txBody>
      </p:sp>
    </p:spTree>
    <p:extLst>
      <p:ext uri="{BB962C8B-B14F-4D97-AF65-F5344CB8AC3E}">
        <p14:creationId xmlns:p14="http://schemas.microsoft.com/office/powerpoint/2010/main" val="4151269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782638"/>
            <a:ext cx="6945313" cy="3908425"/>
          </a:xfrm>
        </p:spPr>
      </p:sp>
      <p:sp>
        <p:nvSpPr>
          <p:cNvPr id="3" name="Notes Placeholder 2"/>
          <p:cNvSpPr>
            <a:spLocks noGrp="1"/>
          </p:cNvSpPr>
          <p:nvPr>
            <p:ph type="body" idx="1"/>
          </p:nvPr>
        </p:nvSpPr>
        <p:spPr/>
        <p:txBody>
          <a:bodyPr>
            <a:normAutofit/>
          </a:bodyPr>
          <a:lstStyle/>
          <a:p>
            <a:endParaRPr lang="en-AU" sz="1700" dirty="0"/>
          </a:p>
        </p:txBody>
      </p:sp>
      <p:sp>
        <p:nvSpPr>
          <p:cNvPr id="4" name="Slide Number Placeholder 3"/>
          <p:cNvSpPr>
            <a:spLocks noGrp="1"/>
          </p:cNvSpPr>
          <p:nvPr>
            <p:ph type="sldNum" sz="quarter" idx="10"/>
          </p:nvPr>
        </p:nvSpPr>
        <p:spPr/>
        <p:txBody>
          <a:bodyPr/>
          <a:lstStyle/>
          <a:p>
            <a:fld id="{8400248C-DDE0-4800-B5EF-5372843CA47A}" type="slidenum">
              <a:rPr lang="en-AU" smtClean="0"/>
              <a:pPr/>
              <a:t>5</a:t>
            </a:fld>
            <a:endParaRPr lang="en-AU" dirty="0"/>
          </a:p>
        </p:txBody>
      </p:sp>
    </p:spTree>
    <p:extLst>
      <p:ext uri="{BB962C8B-B14F-4D97-AF65-F5344CB8AC3E}">
        <p14:creationId xmlns:p14="http://schemas.microsoft.com/office/powerpoint/2010/main" val="2480958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 y="782638"/>
            <a:ext cx="6945313" cy="3908425"/>
          </a:xfrm>
        </p:spPr>
      </p:sp>
      <p:sp>
        <p:nvSpPr>
          <p:cNvPr id="3" name="Notes Placeholder 2"/>
          <p:cNvSpPr>
            <a:spLocks noGrp="1"/>
          </p:cNvSpPr>
          <p:nvPr>
            <p:ph type="body" idx="1"/>
          </p:nvPr>
        </p:nvSpPr>
        <p:spPr/>
        <p:txBody>
          <a:bodyPr>
            <a:normAutofit/>
          </a:bodyPr>
          <a:lstStyle/>
          <a:p>
            <a:endParaRPr lang="en-AU" sz="1700" dirty="0"/>
          </a:p>
        </p:txBody>
      </p:sp>
      <p:sp>
        <p:nvSpPr>
          <p:cNvPr id="4" name="Slide Number Placeholder 3"/>
          <p:cNvSpPr>
            <a:spLocks noGrp="1"/>
          </p:cNvSpPr>
          <p:nvPr>
            <p:ph type="sldNum" sz="quarter" idx="10"/>
          </p:nvPr>
        </p:nvSpPr>
        <p:spPr/>
        <p:txBody>
          <a:bodyPr/>
          <a:lstStyle/>
          <a:p>
            <a:fld id="{8400248C-DDE0-4800-B5EF-5372843CA47A}" type="slidenum">
              <a:rPr lang="en-AU" smtClean="0"/>
              <a:pPr/>
              <a:t>6</a:t>
            </a:fld>
            <a:endParaRPr lang="en-AU" dirty="0"/>
          </a:p>
        </p:txBody>
      </p:sp>
    </p:spTree>
    <p:extLst>
      <p:ext uri="{BB962C8B-B14F-4D97-AF65-F5344CB8AC3E}">
        <p14:creationId xmlns:p14="http://schemas.microsoft.com/office/powerpoint/2010/main" val="3493793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F1FCA9B4-D8E9-446E-8793-47F0FA86C0EB}" type="slidenum">
              <a:rPr lang="en-AU" smtClean="0"/>
              <a:pPr/>
              <a:t>7</a:t>
            </a:fld>
            <a:endParaRPr lang="en-AU" dirty="0" smtClean="0"/>
          </a:p>
        </p:txBody>
      </p:sp>
      <p:sp>
        <p:nvSpPr>
          <p:cNvPr id="61443" name="Rectangle 2"/>
          <p:cNvSpPr>
            <a:spLocks noGrp="1" noRot="1" noChangeAspect="1" noChangeArrowheads="1" noTextEdit="1"/>
          </p:cNvSpPr>
          <p:nvPr>
            <p:ph type="sldImg"/>
          </p:nvPr>
        </p:nvSpPr>
        <p:spPr>
          <a:xfrm>
            <a:off x="152400" y="782638"/>
            <a:ext cx="6945313" cy="3908425"/>
          </a:xfrm>
          <a:ln/>
        </p:spPr>
      </p:sp>
      <p:sp>
        <p:nvSpPr>
          <p:cNvPr id="61444" name="Rectangle 3"/>
          <p:cNvSpPr>
            <a:spLocks noGrp="1" noChangeArrowheads="1"/>
          </p:cNvSpPr>
          <p:nvPr>
            <p:ph type="body" idx="1"/>
          </p:nvPr>
        </p:nvSpPr>
        <p:spPr>
          <a:xfrm>
            <a:off x="169336" y="4720591"/>
            <a:ext cx="6912186" cy="5702380"/>
          </a:xfrm>
          <a:noFill/>
          <a:ln/>
        </p:spPr>
        <p:txBody>
          <a:bodyPr/>
          <a:lstStyle/>
          <a:p>
            <a:pPr eaLnBrk="1" hangingPunct="1">
              <a:lnSpc>
                <a:spcPct val="90000"/>
              </a:lnSpc>
            </a:pPr>
            <a:endParaRPr lang="en-US" sz="1500" i="1" dirty="0">
              <a:solidFill>
                <a:schemeClr val="accent2"/>
              </a:solidFill>
            </a:endParaRPr>
          </a:p>
          <a:p>
            <a:pPr eaLnBrk="1" hangingPunct="1">
              <a:lnSpc>
                <a:spcPct val="90000"/>
              </a:lnSpc>
            </a:pPr>
            <a:r>
              <a:rPr lang="en-US" sz="1500" i="1" dirty="0" smtClean="0">
                <a:solidFill>
                  <a:schemeClr val="accent2"/>
                </a:solidFill>
              </a:rPr>
              <a:t>Hand over to Laura</a:t>
            </a:r>
            <a:r>
              <a:rPr lang="en-US" sz="1500" i="1" baseline="0" dirty="0" smtClean="0">
                <a:solidFill>
                  <a:schemeClr val="accent2"/>
                </a:solidFill>
              </a:rPr>
              <a:t> for further explanation</a:t>
            </a:r>
          </a:p>
          <a:p>
            <a:pPr eaLnBrk="1" hangingPunct="1">
              <a:lnSpc>
                <a:spcPct val="90000"/>
              </a:lnSpc>
            </a:pPr>
            <a:r>
              <a:rPr lang="en-US" sz="1500" i="1" baseline="0" dirty="0" smtClean="0">
                <a:solidFill>
                  <a:schemeClr val="accent2"/>
                </a:solidFill>
              </a:rPr>
              <a:t>Can talk about and explore other aspects of the code of ethics at this point</a:t>
            </a:r>
            <a:endParaRPr lang="en-AU" sz="1500" i="1" dirty="0">
              <a:solidFill>
                <a:schemeClr val="accent2"/>
              </a:solidFill>
            </a:endParaRPr>
          </a:p>
        </p:txBody>
      </p:sp>
    </p:spTree>
    <p:extLst>
      <p:ext uri="{BB962C8B-B14F-4D97-AF65-F5344CB8AC3E}">
        <p14:creationId xmlns:p14="http://schemas.microsoft.com/office/powerpoint/2010/main" val="1837811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B9A70B-1D87-CD43-AA8F-940E278604A6}"/>
              </a:ext>
            </a:extLst>
          </p:cNvPr>
          <p:cNvSpPr>
            <a:spLocks noGrp="1"/>
          </p:cNvSpPr>
          <p:nvPr>
            <p:ph type="ctrTitle"/>
          </p:nvPr>
        </p:nvSpPr>
        <p:spPr>
          <a:xfrm>
            <a:off x="1524000" y="1122363"/>
            <a:ext cx="9144000" cy="2387600"/>
          </a:xfrm>
        </p:spPr>
        <p:txBody>
          <a:bodyPr anchor="b">
            <a:normAutofit/>
          </a:bodyPr>
          <a:lstStyle>
            <a:lvl1pPr algn="ctr">
              <a:defRPr sz="4400">
                <a:latin typeface="Arial Black" charset="0"/>
                <a:ea typeface="Arial Black" charset="0"/>
                <a:cs typeface="Arial Black" charset="0"/>
              </a:defRPr>
            </a:lvl1pPr>
          </a:lstStyle>
          <a:p>
            <a:r>
              <a:rPr lang="en-GB" dirty="0"/>
              <a:t>Click to edit Master title style</a:t>
            </a:r>
            <a:endParaRPr lang="en-US" dirty="0"/>
          </a:p>
        </p:txBody>
      </p:sp>
      <p:sp>
        <p:nvSpPr>
          <p:cNvPr id="3" name="Subtitle 2">
            <a:extLst>
              <a:ext uri="{FF2B5EF4-FFF2-40B4-BE49-F238E27FC236}">
                <a16:creationId xmlns="" xmlns:a16="http://schemas.microsoft.com/office/drawing/2014/main" id="{A95E0CCF-171B-B545-BE6D-A79F63E6B135}"/>
              </a:ext>
            </a:extLst>
          </p:cNvPr>
          <p:cNvSpPr>
            <a:spLocks noGrp="1"/>
          </p:cNvSpPr>
          <p:nvPr>
            <p:ph type="subTitle" idx="1"/>
          </p:nvPr>
        </p:nvSpPr>
        <p:spPr>
          <a:xfrm>
            <a:off x="1524000" y="3602038"/>
            <a:ext cx="9144000" cy="1655762"/>
          </a:xfrm>
        </p:spPr>
        <p:txBody>
          <a:bodyPr/>
          <a:lstStyle>
            <a:lvl1pPr marL="0" indent="0" algn="ctr">
              <a:buNone/>
              <a:defRPr sz="2400">
                <a:solidFill>
                  <a:srgbClr val="46656F"/>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 xmlns:a16="http://schemas.microsoft.com/office/drawing/2014/main" id="{2B9079B0-B4D6-DC4B-B7D8-D4006FA5AA21}"/>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BBA03059-96E7-0341-AE0A-EDDD7BB58D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6F46FAAF-D364-EE41-9275-FD8C3DF62AD7}"/>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203753043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6CBF29-8047-CE4D-9A16-2B13718F727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0FEF8BB2-C6BA-474E-AF21-917EDE7C849B}"/>
              </a:ext>
            </a:extLst>
          </p:cNvPr>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Date Placeholder 3">
            <a:extLst>
              <a:ext uri="{FF2B5EF4-FFF2-40B4-BE49-F238E27FC236}">
                <a16:creationId xmlns="" xmlns:a16="http://schemas.microsoft.com/office/drawing/2014/main" id="{30810420-4E6E-3B43-8D61-EF1A371597D6}"/>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D048048A-A88E-3B4F-99A9-4BFEE712C8C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905CD1B-755D-D548-AF91-336FA120E511}"/>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16669481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83DC3D9-71C9-7645-AF26-64E1F671AEC1}"/>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F59A1627-D7E5-294C-A4C9-F3552260767B}"/>
              </a:ext>
            </a:extLst>
          </p:cNvPr>
          <p:cNvSpPr>
            <a:spLocks noGrp="1"/>
          </p:cNvSpPr>
          <p:nvPr>
            <p:ph type="body" orient="vert" idx="1"/>
          </p:nvPr>
        </p:nvSpPr>
        <p:spPr>
          <a:xfrm>
            <a:off x="838200" y="365125"/>
            <a:ext cx="7734300" cy="5811838"/>
          </a:xfrm>
        </p:spPr>
        <p:txBody>
          <a:bodyPr vert="eaVert"/>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Date Placeholder 3">
            <a:extLst>
              <a:ext uri="{FF2B5EF4-FFF2-40B4-BE49-F238E27FC236}">
                <a16:creationId xmlns="" xmlns:a16="http://schemas.microsoft.com/office/drawing/2014/main" id="{1AA9241C-CDA8-944D-A81F-627B6498FCE1}"/>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7C2803E3-2DCF-5147-B315-DA0A4C5CAC5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76C0178-5551-2045-A4FE-DEE0A944296D}"/>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36343089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Area">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1DF3BE-AD80-9F43-BD17-B93126D4867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D1AD477F-3B3E-2941-B781-840B85C55B74}"/>
              </a:ext>
            </a:extLst>
          </p:cNvPr>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Date Placeholder 3">
            <a:extLst>
              <a:ext uri="{FF2B5EF4-FFF2-40B4-BE49-F238E27FC236}">
                <a16:creationId xmlns="" xmlns:a16="http://schemas.microsoft.com/office/drawing/2014/main" id="{34BA2DEB-4209-EF4B-AB0A-7D0DCE8E608F}"/>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558283D9-5A46-2248-9ECF-93494EFBCC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D8A5967-B32E-CC4F-B6F6-CFEA05CBA882}"/>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34942707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171F6C-1FC7-9846-99A4-87D96F520A8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D8F5CC42-E4F1-AA43-B593-8DDDC97945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a:extLst>
              <a:ext uri="{FF2B5EF4-FFF2-40B4-BE49-F238E27FC236}">
                <a16:creationId xmlns="" xmlns:a16="http://schemas.microsoft.com/office/drawing/2014/main" id="{6A611C55-7D00-8247-B34C-DD9EE527755D}"/>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2473E518-4C7F-934B-A071-8167D7CF564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4C26D04-E1A2-074E-B9CC-7000684AAA1B}"/>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329189165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Areas">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EB10A6-8A31-FD45-8362-5E92D96EDEA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6A252DF3-B778-F347-9604-D6161DBCA063}"/>
              </a:ext>
            </a:extLst>
          </p:cNvPr>
          <p:cNvSpPr>
            <a:spLocks noGrp="1"/>
          </p:cNvSpPr>
          <p:nvPr>
            <p:ph sz="half" idx="1"/>
          </p:nvPr>
        </p:nvSpPr>
        <p:spPr>
          <a:xfrm>
            <a:off x="838200" y="1825625"/>
            <a:ext cx="5181600" cy="435133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Content Placeholder 3">
            <a:extLst>
              <a:ext uri="{FF2B5EF4-FFF2-40B4-BE49-F238E27FC236}">
                <a16:creationId xmlns="" xmlns:a16="http://schemas.microsoft.com/office/drawing/2014/main" id="{C20EA424-9553-744F-BD39-0D78606052D8}"/>
              </a:ext>
            </a:extLst>
          </p:cNvPr>
          <p:cNvSpPr>
            <a:spLocks noGrp="1"/>
          </p:cNvSpPr>
          <p:nvPr>
            <p:ph sz="half" idx="2"/>
          </p:nvPr>
        </p:nvSpPr>
        <p:spPr>
          <a:xfrm>
            <a:off x="6172200" y="1825625"/>
            <a:ext cx="5181600" cy="435133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5" name="Date Placeholder 4">
            <a:extLst>
              <a:ext uri="{FF2B5EF4-FFF2-40B4-BE49-F238E27FC236}">
                <a16:creationId xmlns="" xmlns:a16="http://schemas.microsoft.com/office/drawing/2014/main" id="{C305AFB0-B2E0-0C44-8338-F9B5008A1B01}"/>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6" name="Footer Placeholder 5">
            <a:extLst>
              <a:ext uri="{FF2B5EF4-FFF2-40B4-BE49-F238E27FC236}">
                <a16:creationId xmlns="" xmlns:a16="http://schemas.microsoft.com/office/drawing/2014/main" id="{BE60321B-C85F-8F43-9BFD-3E42805DC16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29184957-096F-5145-86BD-F7EFF96AC687}"/>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39242743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501172-14CF-7446-B606-C3739C2F7ACE}"/>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740D6FEE-4DFE-DE45-9902-19C94D0C6A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a:extLst>
              <a:ext uri="{FF2B5EF4-FFF2-40B4-BE49-F238E27FC236}">
                <a16:creationId xmlns="" xmlns:a16="http://schemas.microsoft.com/office/drawing/2014/main" id="{120C9A4E-AEA5-214B-B3C2-B513B856EFDD}"/>
              </a:ext>
            </a:extLst>
          </p:cNvPr>
          <p:cNvSpPr>
            <a:spLocks noGrp="1"/>
          </p:cNvSpPr>
          <p:nvPr>
            <p:ph sz="half" idx="2"/>
          </p:nvPr>
        </p:nvSpPr>
        <p:spPr>
          <a:xfrm>
            <a:off x="839788" y="2505075"/>
            <a:ext cx="5157787" cy="368458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5" name="Text Placeholder 4">
            <a:extLst>
              <a:ext uri="{FF2B5EF4-FFF2-40B4-BE49-F238E27FC236}">
                <a16:creationId xmlns="" xmlns:a16="http://schemas.microsoft.com/office/drawing/2014/main" id="{EBB2ED75-9FA7-764B-A288-3B955C1C4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a:extLst>
              <a:ext uri="{FF2B5EF4-FFF2-40B4-BE49-F238E27FC236}">
                <a16:creationId xmlns="" xmlns:a16="http://schemas.microsoft.com/office/drawing/2014/main" id="{60CCC562-E5EF-2A47-B27F-400FCC710F69}"/>
              </a:ext>
            </a:extLst>
          </p:cNvPr>
          <p:cNvSpPr>
            <a:spLocks noGrp="1"/>
          </p:cNvSpPr>
          <p:nvPr>
            <p:ph sz="quarter" idx="4"/>
          </p:nvPr>
        </p:nvSpPr>
        <p:spPr>
          <a:xfrm>
            <a:off x="6172200" y="2505075"/>
            <a:ext cx="5183188" cy="3684588"/>
          </a:xfrm>
        </p:spPr>
        <p:txBody>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7" name="Date Placeholder 6">
            <a:extLst>
              <a:ext uri="{FF2B5EF4-FFF2-40B4-BE49-F238E27FC236}">
                <a16:creationId xmlns="" xmlns:a16="http://schemas.microsoft.com/office/drawing/2014/main" id="{7E28F107-0FF7-B64B-BB56-7138C1BDD861}"/>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8" name="Footer Placeholder 7">
            <a:extLst>
              <a:ext uri="{FF2B5EF4-FFF2-40B4-BE49-F238E27FC236}">
                <a16:creationId xmlns="" xmlns:a16="http://schemas.microsoft.com/office/drawing/2014/main" id="{474960F5-A301-BF4C-86C5-B7EA9374A45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4C24862D-8DE1-2B44-8E11-7EDF8C9288C4}"/>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176087746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1E4F4D-530A-6144-8FE4-B8AF6186B124}"/>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BF89A6A1-26BF-D448-84E9-C733696471FE}"/>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4" name="Footer Placeholder 3">
            <a:extLst>
              <a:ext uri="{FF2B5EF4-FFF2-40B4-BE49-F238E27FC236}">
                <a16:creationId xmlns="" xmlns:a16="http://schemas.microsoft.com/office/drawing/2014/main" id="{FA401100-EB49-4C4E-8D8B-FAD3133F545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CE77B1D2-42D2-294F-A5CB-002910E1AEB5}"/>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934518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79203DBB-A8A4-E34A-BB9B-9EDAFC1CFBAB}"/>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3" name="Footer Placeholder 2">
            <a:extLst>
              <a:ext uri="{FF2B5EF4-FFF2-40B4-BE49-F238E27FC236}">
                <a16:creationId xmlns="" xmlns:a16="http://schemas.microsoft.com/office/drawing/2014/main" id="{D23BADC0-CBCC-DA4B-9A88-509EFA0057A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A502F506-B77F-BC41-99CD-05E8E590B978}"/>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174372275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F5ED18-DE02-BB4B-9CE0-F639D081566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7FF239A8-0E6E-A54C-B73E-60908D1A1B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Text Placeholder 3">
            <a:extLst>
              <a:ext uri="{FF2B5EF4-FFF2-40B4-BE49-F238E27FC236}">
                <a16:creationId xmlns="" xmlns:a16="http://schemas.microsoft.com/office/drawing/2014/main" id="{7F0010F0-3FBC-CB41-8430-1BC740716D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 xmlns:a16="http://schemas.microsoft.com/office/drawing/2014/main" id="{66ADD16A-BE40-1E42-A3A2-C5EDEB4FD09F}"/>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6" name="Footer Placeholder 5">
            <a:extLst>
              <a:ext uri="{FF2B5EF4-FFF2-40B4-BE49-F238E27FC236}">
                <a16:creationId xmlns="" xmlns:a16="http://schemas.microsoft.com/office/drawing/2014/main" id="{837C571B-287F-6C4E-9520-3A04DB49EB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6D70D5EB-E461-8D43-BBB1-CF581FD46414}"/>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13465796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6622FA-BAD9-ED45-807D-719BE102BA5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C0B79B73-80E5-C246-A37A-73B382FF4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EC4D14DD-2286-D342-9F42-6EC3BF36A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a:extLst>
              <a:ext uri="{FF2B5EF4-FFF2-40B4-BE49-F238E27FC236}">
                <a16:creationId xmlns="" xmlns:a16="http://schemas.microsoft.com/office/drawing/2014/main" id="{6E58D9F9-E134-B449-9A90-F44BD07D6EA2}"/>
              </a:ext>
            </a:extLst>
          </p:cNvPr>
          <p:cNvSpPr>
            <a:spLocks noGrp="1"/>
          </p:cNvSpPr>
          <p:nvPr>
            <p:ph type="dt" sz="half" idx="10"/>
          </p:nvPr>
        </p:nvSpPr>
        <p:spPr/>
        <p:txBody>
          <a:bodyPr/>
          <a:lstStyle/>
          <a:p>
            <a:fld id="{84C761C6-AB2C-C049-87CA-467818835652}" type="datetimeFigureOut">
              <a:rPr lang="en-US" smtClean="0"/>
              <a:t>10/30/2019</a:t>
            </a:fld>
            <a:endParaRPr lang="en-US" dirty="0"/>
          </a:p>
        </p:txBody>
      </p:sp>
      <p:sp>
        <p:nvSpPr>
          <p:cNvPr id="6" name="Footer Placeholder 5">
            <a:extLst>
              <a:ext uri="{FF2B5EF4-FFF2-40B4-BE49-F238E27FC236}">
                <a16:creationId xmlns="" xmlns:a16="http://schemas.microsoft.com/office/drawing/2014/main" id="{A07C4738-8E5F-5048-B196-47B99E0964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6D7B8441-0F7C-8544-A241-8A962CFB3A6E}"/>
              </a:ext>
            </a:extLst>
          </p:cNvPr>
          <p:cNvSpPr>
            <a:spLocks noGrp="1"/>
          </p:cNvSpPr>
          <p:nvPr>
            <p:ph type="sldNum" sz="quarter" idx="12"/>
          </p:nvPr>
        </p:nvSpPr>
        <p:spPr/>
        <p:txBody>
          <a:bodyPr/>
          <a:lstStyle/>
          <a:p>
            <a:fld id="{9A1DFFE8-B793-274B-B227-80004A139601}" type="slidenum">
              <a:rPr lang="en-US" smtClean="0"/>
              <a:t>‹#›</a:t>
            </a:fld>
            <a:endParaRPr lang="en-US" dirty="0"/>
          </a:p>
        </p:txBody>
      </p:sp>
    </p:spTree>
    <p:extLst>
      <p:ext uri="{BB962C8B-B14F-4D97-AF65-F5344CB8AC3E}">
        <p14:creationId xmlns:p14="http://schemas.microsoft.com/office/powerpoint/2010/main" val="25097057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F4E7FE44-8A09-3F48-89F1-9FF969331A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5194AEC0-64D0-FD4D-B53A-18B5EA2834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Quarter level</a:t>
            </a:r>
          </a:p>
          <a:p>
            <a:pPr lvl="4"/>
            <a:r>
              <a:rPr lang="en-GB"/>
              <a:t>Fifth level</a:t>
            </a:r>
            <a:endParaRPr lang="en-US"/>
          </a:p>
        </p:txBody>
      </p:sp>
      <p:sp>
        <p:nvSpPr>
          <p:cNvPr id="4" name="Date Placeholder 3">
            <a:extLst>
              <a:ext uri="{FF2B5EF4-FFF2-40B4-BE49-F238E27FC236}">
                <a16:creationId xmlns="" xmlns:a16="http://schemas.microsoft.com/office/drawing/2014/main" id="{A47703FC-14C9-B746-8843-12A490FEED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761C6-AB2C-C049-87CA-467818835652}" type="datetimeFigureOut">
              <a:rPr lang="en-US" smtClean="0"/>
              <a:t>10/30/2019</a:t>
            </a:fld>
            <a:endParaRPr lang="en-US" dirty="0"/>
          </a:p>
        </p:txBody>
      </p:sp>
      <p:sp>
        <p:nvSpPr>
          <p:cNvPr id="5" name="Footer Placeholder 4">
            <a:extLst>
              <a:ext uri="{FF2B5EF4-FFF2-40B4-BE49-F238E27FC236}">
                <a16:creationId xmlns="" xmlns:a16="http://schemas.microsoft.com/office/drawing/2014/main" id="{57A3DFC1-A2FD-7547-9415-629A4FCFDF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273B6BDA-1D3F-5D45-B37B-617181E269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DFFE8-B793-274B-B227-80004A139601}" type="slidenum">
              <a:rPr lang="en-US" smtClean="0"/>
              <a:t>‹#›</a:t>
            </a:fld>
            <a:endParaRPr lang="en-US" dirty="0"/>
          </a:p>
        </p:txBody>
      </p:sp>
    </p:spTree>
    <p:extLst>
      <p:ext uri="{BB962C8B-B14F-4D97-AF65-F5344CB8AC3E}">
        <p14:creationId xmlns:p14="http://schemas.microsoft.com/office/powerpoint/2010/main" val="1961014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pictures of budgets&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08" y="1188721"/>
            <a:ext cx="8284464" cy="566928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1711204" y="1385673"/>
            <a:ext cx="9308197" cy="59576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400" kern="1200">
                <a:solidFill>
                  <a:schemeClr val="tx1"/>
                </a:solidFill>
                <a:latin typeface="Arial Black" charset="0"/>
                <a:ea typeface="Arial Black" charset="0"/>
                <a:cs typeface="Arial Black" charset="0"/>
              </a:defRPr>
            </a:lvl1pPr>
          </a:lstStyle>
          <a:p>
            <a:r>
              <a:rPr lang="en-AU" sz="5400" dirty="0" smtClean="0">
                <a:solidFill>
                  <a:schemeClr val="accent1">
                    <a:lumMod val="50000"/>
                  </a:schemeClr>
                </a:solidFill>
              </a:rPr>
              <a:t>Statement of Financial Position</a:t>
            </a:r>
            <a:endParaRPr lang="en-AU" sz="5400" i="1" dirty="0">
              <a:solidFill>
                <a:schemeClr val="accent1">
                  <a:lumMod val="50000"/>
                </a:schemeClr>
              </a:solidFill>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Tree>
    <p:extLst>
      <p:ext uri="{BB962C8B-B14F-4D97-AF65-F5344CB8AC3E}">
        <p14:creationId xmlns:p14="http://schemas.microsoft.com/office/powerpoint/2010/main" val="26944037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0" y="770220"/>
            <a:ext cx="8229600" cy="747712"/>
          </a:xfrm>
        </p:spPr>
        <p:txBody>
          <a:bodyPr>
            <a:normAutofit/>
          </a:bodyPr>
          <a:lstStyle/>
          <a:p>
            <a:pPr eaLnBrk="1" hangingPunct="1"/>
            <a:r>
              <a:rPr lang="en-US" b="1" dirty="0" smtClean="0"/>
              <a:t>Objectives </a:t>
            </a:r>
            <a:r>
              <a:rPr lang="en-US" b="1" dirty="0"/>
              <a:t>for </a:t>
            </a:r>
            <a:r>
              <a:rPr lang="en-US" b="1" dirty="0" smtClean="0"/>
              <a:t>today</a:t>
            </a:r>
            <a:endParaRPr lang="en-US" b="1" dirty="0"/>
          </a:p>
        </p:txBody>
      </p:sp>
      <p:sp>
        <p:nvSpPr>
          <p:cNvPr id="4099" name="Rectangle 3"/>
          <p:cNvSpPr>
            <a:spLocks noGrp="1" noChangeArrowheads="1"/>
          </p:cNvSpPr>
          <p:nvPr>
            <p:ph idx="1"/>
          </p:nvPr>
        </p:nvSpPr>
        <p:spPr>
          <a:xfrm>
            <a:off x="2249864" y="2752376"/>
            <a:ext cx="8424936" cy="5733256"/>
          </a:xfrm>
        </p:spPr>
        <p:txBody>
          <a:bodyPr/>
          <a:lstStyle/>
          <a:p>
            <a:pPr eaLnBrk="1" hangingPunct="1"/>
            <a:r>
              <a:rPr lang="en-US" sz="2400" dirty="0" smtClean="0"/>
              <a:t>Discuss the SOFP/ Budget</a:t>
            </a:r>
          </a:p>
          <a:p>
            <a:pPr eaLnBrk="1" hangingPunct="1"/>
            <a:r>
              <a:rPr lang="en-US" sz="2400" dirty="0" smtClean="0"/>
              <a:t>What different types of SOFP/ budgets they are</a:t>
            </a:r>
          </a:p>
          <a:p>
            <a:pPr eaLnBrk="1" hangingPunct="1"/>
            <a:r>
              <a:rPr lang="en-US" sz="2400" dirty="0" smtClean="0"/>
              <a:t>Ethical considerations around a SOFP/ budget</a:t>
            </a:r>
          </a:p>
          <a:p>
            <a:pPr eaLnBrk="1" hangingPunct="1"/>
            <a:r>
              <a:rPr lang="en-US" sz="2400" dirty="0" smtClean="0"/>
              <a:t>Industry viewpoints on budgeting</a:t>
            </a:r>
          </a:p>
          <a:p>
            <a:pPr eaLnBrk="1" hangingPunct="1"/>
            <a:r>
              <a:rPr lang="en-US" sz="2400" dirty="0" smtClean="0"/>
              <a:t>Why accuracy matters</a:t>
            </a:r>
          </a:p>
          <a:p>
            <a:pPr eaLnBrk="1" hangingPunct="1"/>
            <a:endParaRPr lang="en-US" sz="2500" dirty="0"/>
          </a:p>
          <a:p>
            <a:pPr eaLnBrk="1" hangingPunct="1">
              <a:buFont typeface="Wingdings" pitchFamily="2" charset="2"/>
              <a:buNone/>
            </a:pPr>
            <a:endParaRPr lang="en-US"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Tree>
    <p:extLst>
      <p:ext uri="{BB962C8B-B14F-4D97-AF65-F5344CB8AC3E}">
        <p14:creationId xmlns:p14="http://schemas.microsoft.com/office/powerpoint/2010/main" val="23791662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2077339" y="110790"/>
            <a:ext cx="7556500" cy="2152724"/>
          </a:xfrm>
        </p:spPr>
        <p:txBody>
          <a:bodyPr>
            <a:normAutofit/>
          </a:bodyPr>
          <a:lstStyle/>
          <a:p>
            <a:r>
              <a:rPr lang="en-US" dirty="0" smtClean="0">
                <a:ea typeface="ＭＳ Ｐゴシック" pitchFamily="-106" charset="-128"/>
              </a:rPr>
              <a:t>Types of SOFP/ Budget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
        <p:nvSpPr>
          <p:cNvPr id="4" name="Content Placeholder 2"/>
          <p:cNvSpPr txBox="1">
            <a:spLocks/>
          </p:cNvSpPr>
          <p:nvPr/>
        </p:nvSpPr>
        <p:spPr>
          <a:xfrm>
            <a:off x="2077339" y="1683558"/>
            <a:ext cx="6408712" cy="5661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ea typeface="ＭＳ Ｐゴシック" pitchFamily="-106" charset="-128"/>
              </a:rPr>
              <a:t>There’s numerous types of Budgets and SOFP out there in Australia.</a:t>
            </a:r>
            <a:r>
              <a:rPr lang="en-US" sz="2400" dirty="0" smtClean="0">
                <a:solidFill>
                  <a:srgbClr val="FF0000"/>
                </a:solidFill>
                <a:ea typeface="ＭＳ Ｐゴシック" pitchFamily="-106" charset="-128"/>
              </a:rPr>
              <a:t> </a:t>
            </a:r>
          </a:p>
          <a:p>
            <a:pPr marL="0" indent="0">
              <a:buFont typeface="Arial" panose="020B0604020202020204" pitchFamily="34" charset="0"/>
              <a:buNone/>
            </a:pPr>
            <a:endParaRPr lang="en-US" sz="2400" dirty="0">
              <a:solidFill>
                <a:srgbClr val="FF0000"/>
              </a:solidFill>
              <a:ea typeface="ＭＳ Ｐゴシック" pitchFamily="-106" charset="-128"/>
            </a:endParaRPr>
          </a:p>
          <a:p>
            <a:pPr marL="0" indent="0">
              <a:buFont typeface="Arial" panose="020B0604020202020204" pitchFamily="34" charset="0"/>
              <a:buNone/>
            </a:pPr>
            <a:r>
              <a:rPr lang="en-US" sz="2400" dirty="0" smtClean="0">
                <a:ea typeface="ＭＳ Ｐゴシック" pitchFamily="-106" charset="-128"/>
              </a:rPr>
              <a:t>They range from:</a:t>
            </a:r>
          </a:p>
          <a:p>
            <a:r>
              <a:rPr lang="en-US" sz="2400" dirty="0" smtClean="0">
                <a:ea typeface="ＭＳ Ｐゴシック" pitchFamily="-106" charset="-128"/>
              </a:rPr>
              <a:t>One page budgets</a:t>
            </a:r>
          </a:p>
          <a:p>
            <a:r>
              <a:rPr lang="en-US" sz="2400" dirty="0" smtClean="0">
                <a:ea typeface="ＭＳ Ｐゴシック" pitchFamily="-106" charset="-128"/>
              </a:rPr>
              <a:t>Slightly larger budgets with macros</a:t>
            </a:r>
          </a:p>
          <a:p>
            <a:r>
              <a:rPr lang="en-US" sz="2400" dirty="0" smtClean="0">
                <a:ea typeface="ＭＳ Ｐゴシック" pitchFamily="-106" charset="-128"/>
              </a:rPr>
              <a:t>FCA SOFP/ Budget</a:t>
            </a:r>
          </a:p>
          <a:p>
            <a:r>
              <a:rPr lang="en-US" sz="2400" dirty="0" smtClean="0">
                <a:ea typeface="ＭＳ Ｐゴシック" pitchFamily="-106" charset="-128"/>
              </a:rPr>
              <a:t>Online budgets like MoneySmart, FCA</a:t>
            </a:r>
          </a:p>
          <a:p>
            <a:r>
              <a:rPr lang="en-US" sz="2400" dirty="0" smtClean="0">
                <a:ea typeface="ＭＳ Ｐゴシック" pitchFamily="-106" charset="-128"/>
              </a:rPr>
              <a:t>Own created budgets</a:t>
            </a:r>
            <a:endParaRPr lang="en-US" dirty="0" smtClean="0">
              <a:ea typeface="ＭＳ Ｐゴシック" pitchFamily="-106" charset="-128"/>
            </a:endParaRPr>
          </a:p>
        </p:txBody>
      </p:sp>
    </p:spTree>
    <p:extLst>
      <p:ext uri="{BB962C8B-B14F-4D97-AF65-F5344CB8AC3E}">
        <p14:creationId xmlns:p14="http://schemas.microsoft.com/office/powerpoint/2010/main" val="9674960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1000"/>
                                        <p:tgtEl>
                                          <p:spTgt spid="4">
                                            <p:txEl>
                                              <p:pRg st="3" end="3"/>
                                            </p:txEl>
                                          </p:spTgt>
                                        </p:tgtEl>
                                      </p:cBhvr>
                                    </p:animEffect>
                                    <p:anim calcmode="lin" valueType="num">
                                      <p:cBhvr>
                                        <p:cTn id="1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4">
                                            <p:txEl>
                                              <p:pRg st="4" end="4"/>
                                            </p:txEl>
                                          </p:spTgt>
                                        </p:tgtEl>
                                        <p:attrNameLst>
                                          <p:attrName>style.visibility</p:attrName>
                                        </p:attrNameLst>
                                      </p:cBhvr>
                                      <p:to>
                                        <p:strVal val="visible"/>
                                      </p:to>
                                    </p:set>
                                    <p:animEffect transition="in" filter="fade">
                                      <p:cBhvr>
                                        <p:cTn id="24" dur="1000"/>
                                        <p:tgtEl>
                                          <p:spTgt spid="4">
                                            <p:txEl>
                                              <p:pRg st="4" end="4"/>
                                            </p:txEl>
                                          </p:spTgt>
                                        </p:tgtEl>
                                      </p:cBhvr>
                                    </p:animEffect>
                                    <p:anim calcmode="lin" valueType="num">
                                      <p:cBhvr>
                                        <p:cTn id="2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Effect transition="in" filter="fade">
                                      <p:cBhvr>
                                        <p:cTn id="31" dur="1000"/>
                                        <p:tgtEl>
                                          <p:spTgt spid="4">
                                            <p:txEl>
                                              <p:pRg st="5" end="5"/>
                                            </p:txEl>
                                          </p:spTgt>
                                        </p:tgtEl>
                                      </p:cBhvr>
                                    </p:animEffect>
                                    <p:anim calcmode="lin" valueType="num">
                                      <p:cBhvr>
                                        <p:cTn id="32"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fade">
                                      <p:cBhvr>
                                        <p:cTn id="38" dur="1000"/>
                                        <p:tgtEl>
                                          <p:spTgt spid="4">
                                            <p:txEl>
                                              <p:pRg st="6" end="6"/>
                                            </p:txEl>
                                          </p:spTgt>
                                        </p:tgtEl>
                                      </p:cBhvr>
                                    </p:animEffect>
                                    <p:anim calcmode="lin" valueType="num">
                                      <p:cBhvr>
                                        <p:cTn id="3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animEffect transition="in" filter="fade">
                                      <p:cBhvr>
                                        <p:cTn id="45" dur="1000"/>
                                        <p:tgtEl>
                                          <p:spTgt spid="4">
                                            <p:txEl>
                                              <p:pRg st="7" end="7"/>
                                            </p:txEl>
                                          </p:spTgt>
                                        </p:tgtEl>
                                      </p:cBhvr>
                                    </p:animEffect>
                                    <p:anim calcmode="lin" valueType="num">
                                      <p:cBhvr>
                                        <p:cTn id="4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2077339" y="110790"/>
            <a:ext cx="7556500" cy="2152724"/>
          </a:xfrm>
        </p:spPr>
        <p:txBody>
          <a:bodyPr>
            <a:normAutofit/>
          </a:bodyPr>
          <a:lstStyle/>
          <a:p>
            <a:r>
              <a:rPr lang="en-US" dirty="0" smtClean="0">
                <a:ea typeface="ＭＳ Ｐゴシック" pitchFamily="-106" charset="-128"/>
              </a:rPr>
              <a:t>Reasons for use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
        <p:nvSpPr>
          <p:cNvPr id="4" name="Content Placeholder 2"/>
          <p:cNvSpPr txBox="1">
            <a:spLocks/>
          </p:cNvSpPr>
          <p:nvPr/>
        </p:nvSpPr>
        <p:spPr>
          <a:xfrm>
            <a:off x="2077339" y="1683558"/>
            <a:ext cx="6408712" cy="5661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ea typeface="ＭＳ Ｐゴシック" pitchFamily="-106" charset="-128"/>
              </a:rPr>
              <a:t>One page budget.</a:t>
            </a:r>
          </a:p>
          <a:p>
            <a:r>
              <a:rPr lang="en-US" dirty="0" smtClean="0">
                <a:ea typeface="ＭＳ Ｐゴシック" pitchFamily="-106" charset="-128"/>
              </a:rPr>
              <a:t>Ease of reading/ understanding for clients</a:t>
            </a:r>
          </a:p>
          <a:p>
            <a:r>
              <a:rPr lang="en-US" dirty="0" smtClean="0">
                <a:ea typeface="ＭＳ Ｐゴシック" pitchFamily="-106" charset="-128"/>
              </a:rPr>
              <a:t>Ease of use for Financial Counsellors</a:t>
            </a:r>
          </a:p>
          <a:p>
            <a:r>
              <a:rPr lang="en-US" dirty="0" smtClean="0">
                <a:ea typeface="ＭＳ Ｐゴシック" pitchFamily="-106" charset="-128"/>
              </a:rPr>
              <a:t>Simple financial situations that don’t have a lot of information to record</a:t>
            </a:r>
          </a:p>
          <a:p>
            <a:r>
              <a:rPr lang="en-US" dirty="0" smtClean="0">
                <a:ea typeface="ＭＳ Ｐゴシック" pitchFamily="-106" charset="-128"/>
              </a:rPr>
              <a:t>Busy and want to get it done as quickly as possible</a:t>
            </a:r>
            <a:endParaRPr lang="en-US" dirty="0">
              <a:ea typeface="ＭＳ Ｐゴシック" pitchFamily="-106" charset="-128"/>
            </a:endParaRPr>
          </a:p>
        </p:txBody>
      </p:sp>
    </p:spTree>
    <p:extLst>
      <p:ext uri="{BB962C8B-B14F-4D97-AF65-F5344CB8AC3E}">
        <p14:creationId xmlns:p14="http://schemas.microsoft.com/office/powerpoint/2010/main" val="1795494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2077339" y="110790"/>
            <a:ext cx="7556500" cy="2152724"/>
          </a:xfrm>
        </p:spPr>
        <p:txBody>
          <a:bodyPr>
            <a:normAutofit/>
          </a:bodyPr>
          <a:lstStyle/>
          <a:p>
            <a:r>
              <a:rPr lang="en-US" dirty="0" smtClean="0">
                <a:ea typeface="ＭＳ Ｐゴシック" pitchFamily="-106" charset="-128"/>
              </a:rPr>
              <a:t>Reasons for use</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
        <p:nvSpPr>
          <p:cNvPr id="4" name="Content Placeholder 2"/>
          <p:cNvSpPr txBox="1">
            <a:spLocks/>
          </p:cNvSpPr>
          <p:nvPr/>
        </p:nvSpPr>
        <p:spPr>
          <a:xfrm>
            <a:off x="2077339" y="1683558"/>
            <a:ext cx="6408712" cy="5661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ea typeface="ＭＳ Ｐゴシック" pitchFamily="-106" charset="-128"/>
              </a:rPr>
              <a:t>Slightly larger budgets</a:t>
            </a:r>
          </a:p>
          <a:p>
            <a:r>
              <a:rPr lang="en-US" dirty="0" smtClean="0">
                <a:ea typeface="ＭＳ Ｐゴシック" pitchFamily="-106" charset="-128"/>
              </a:rPr>
              <a:t>More complicated financial situation</a:t>
            </a:r>
          </a:p>
          <a:p>
            <a:r>
              <a:rPr lang="en-US" dirty="0" smtClean="0">
                <a:ea typeface="ＭＳ Ｐゴシック" pitchFamily="-106" charset="-128"/>
              </a:rPr>
              <a:t>Still want to keep it as simple as possible for the client to understand</a:t>
            </a:r>
          </a:p>
          <a:p>
            <a:r>
              <a:rPr lang="en-US" dirty="0" smtClean="0">
                <a:ea typeface="ＭＳ Ｐゴシック" pitchFamily="-106" charset="-128"/>
              </a:rPr>
              <a:t>Busy and want to get it done as quickly as possible</a:t>
            </a:r>
          </a:p>
          <a:p>
            <a:r>
              <a:rPr lang="en-US" dirty="0" smtClean="0">
                <a:ea typeface="ＭＳ Ｐゴシック" pitchFamily="-106" charset="-128"/>
              </a:rPr>
              <a:t>May not be necessary required for the purpose of the client to have a more complicated budget</a:t>
            </a:r>
          </a:p>
          <a:p>
            <a:endParaRPr lang="en-US" dirty="0">
              <a:ea typeface="ＭＳ Ｐゴシック" pitchFamily="-106" charset="-128"/>
            </a:endParaRPr>
          </a:p>
        </p:txBody>
      </p:sp>
    </p:spTree>
    <p:extLst>
      <p:ext uri="{BB962C8B-B14F-4D97-AF65-F5344CB8AC3E}">
        <p14:creationId xmlns:p14="http://schemas.microsoft.com/office/powerpoint/2010/main" val="14897916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1)">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heel(1)">
                                      <p:cBhvr>
                                        <p:cTn id="12" dur="20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heel(1)">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heel(1)">
                                      <p:cBhvr>
                                        <p:cTn id="22" dur="20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heel(1)">
                                      <p:cBhvr>
                                        <p:cTn id="27"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4"/>
          <p:cNvSpPr>
            <a:spLocks noGrp="1"/>
          </p:cNvSpPr>
          <p:nvPr>
            <p:ph type="title"/>
          </p:nvPr>
        </p:nvSpPr>
        <p:spPr>
          <a:xfrm>
            <a:off x="2077339" y="110790"/>
            <a:ext cx="7556500" cy="2152724"/>
          </a:xfrm>
        </p:spPr>
        <p:txBody>
          <a:bodyPr>
            <a:normAutofit/>
          </a:bodyPr>
          <a:lstStyle/>
          <a:p>
            <a:r>
              <a:rPr lang="en-US" dirty="0" smtClean="0">
                <a:ea typeface="ＭＳ Ｐゴシック" pitchFamily="-106" charset="-128"/>
              </a:rPr>
              <a:t>Ethical Considerations of SOFP/ Budget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
        <p:nvSpPr>
          <p:cNvPr id="4" name="Content Placeholder 2"/>
          <p:cNvSpPr txBox="1">
            <a:spLocks/>
          </p:cNvSpPr>
          <p:nvPr/>
        </p:nvSpPr>
        <p:spPr>
          <a:xfrm>
            <a:off x="2077339" y="1683558"/>
            <a:ext cx="6408712" cy="5661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ea typeface="ＭＳ Ｐゴシック" pitchFamily="-106" charset="-128"/>
              </a:rPr>
              <a:t>Reasons why you may want to leave things off a SOFP/ budget?</a:t>
            </a:r>
          </a:p>
          <a:p>
            <a:r>
              <a:rPr lang="en-US" dirty="0" smtClean="0">
                <a:ea typeface="ＭＳ Ｐゴシック" pitchFamily="-106" charset="-128"/>
              </a:rPr>
              <a:t>Omission may benefit the client</a:t>
            </a:r>
          </a:p>
          <a:p>
            <a:r>
              <a:rPr lang="en-US" dirty="0" smtClean="0">
                <a:ea typeface="ＭＳ Ｐゴシック" pitchFamily="-106" charset="-128"/>
              </a:rPr>
              <a:t>You feel the client has been hard done by</a:t>
            </a:r>
          </a:p>
          <a:p>
            <a:r>
              <a:rPr lang="en-US" dirty="0" smtClean="0">
                <a:ea typeface="ＭＳ Ｐゴシック" pitchFamily="-106" charset="-128"/>
              </a:rPr>
              <a:t>You want to get it resolved as quickly as possible as you have a large case load</a:t>
            </a:r>
          </a:p>
          <a:p>
            <a:r>
              <a:rPr lang="en-US" dirty="0" smtClean="0">
                <a:ea typeface="ＭＳ Ｐゴシック" pitchFamily="-106" charset="-128"/>
              </a:rPr>
              <a:t>You’ve had bad experiences dealing with the creditor in the past (bad creditor)</a:t>
            </a:r>
            <a:endParaRPr lang="en-US" dirty="0">
              <a:ea typeface="ＭＳ Ｐゴシック" pitchFamily="-106" charset="-128"/>
            </a:endParaRPr>
          </a:p>
        </p:txBody>
      </p:sp>
    </p:spTree>
    <p:extLst>
      <p:ext uri="{BB962C8B-B14F-4D97-AF65-F5344CB8AC3E}">
        <p14:creationId xmlns:p14="http://schemas.microsoft.com/office/powerpoint/2010/main" val="3957679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2000"/>
                                        <p:tgtEl>
                                          <p:spTgt spid="4">
                                            <p:txEl>
                                              <p:pRg st="1" end="1"/>
                                            </p:txEl>
                                          </p:spTgt>
                                        </p:tgtEl>
                                      </p:cBhvr>
                                    </p:animEffect>
                                    <p:anim calcmode="lin" valueType="num">
                                      <p:cBhvr>
                                        <p:cTn id="15"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2000"/>
                                        <p:tgtEl>
                                          <p:spTgt spid="4">
                                            <p:txEl>
                                              <p:pRg st="2" end="2"/>
                                            </p:txEl>
                                          </p:spTgt>
                                        </p:tgtEl>
                                      </p:cBhvr>
                                    </p:animEffect>
                                    <p:anim calcmode="lin" valueType="num">
                                      <p:cBhvr>
                                        <p:cTn id="22" dur="2000" fill="hold"/>
                                        <p:tgtEl>
                                          <p:spTgt spid="4">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2000"/>
                                        <p:tgtEl>
                                          <p:spTgt spid="4">
                                            <p:txEl>
                                              <p:pRg st="3" end="3"/>
                                            </p:txEl>
                                          </p:spTgt>
                                        </p:tgtEl>
                                      </p:cBhvr>
                                    </p:animEffect>
                                    <p:anim calcmode="lin" valueType="num">
                                      <p:cBhvr>
                                        <p:cTn id="29" dur="2000" fill="hold"/>
                                        <p:tgtEl>
                                          <p:spTgt spid="4">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2000"/>
                                        <p:tgtEl>
                                          <p:spTgt spid="4">
                                            <p:txEl>
                                              <p:pRg st="4" end="4"/>
                                            </p:txEl>
                                          </p:spTgt>
                                        </p:tgtEl>
                                      </p:cBhvr>
                                    </p:animEffect>
                                    <p:anim calcmode="lin" valueType="num">
                                      <p:cBhvr>
                                        <p:cTn id="36" dur="2000" fill="hold"/>
                                        <p:tgtEl>
                                          <p:spTgt spid="4">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62912" y="750126"/>
            <a:ext cx="8229600" cy="747712"/>
          </a:xfrm>
        </p:spPr>
        <p:txBody>
          <a:bodyPr>
            <a:noAutofit/>
          </a:bodyPr>
          <a:lstStyle/>
          <a:p>
            <a:r>
              <a:rPr lang="en-US" dirty="0">
                <a:ea typeface="ＭＳ Ｐゴシック" pitchFamily="-106" charset="-128"/>
              </a:rPr>
              <a:t>Ethical Considerations of SOFP/ </a:t>
            </a:r>
            <a:r>
              <a:rPr lang="en-US" dirty="0" smtClean="0">
                <a:ea typeface="ＭＳ Ｐゴシック" pitchFamily="-106" charset="-128"/>
              </a:rPr>
              <a:t>Budget – Why accuracy matters</a:t>
            </a:r>
            <a:endParaRPr lang="en-US" b="1" dirty="0"/>
          </a:p>
        </p:txBody>
      </p:sp>
      <p:sp>
        <p:nvSpPr>
          <p:cNvPr id="4099" name="Rectangle 3"/>
          <p:cNvSpPr>
            <a:spLocks noGrp="1" noChangeArrowheads="1"/>
          </p:cNvSpPr>
          <p:nvPr>
            <p:ph idx="1"/>
          </p:nvPr>
        </p:nvSpPr>
        <p:spPr>
          <a:xfrm>
            <a:off x="1366091" y="1754932"/>
            <a:ext cx="10708395" cy="5103068"/>
          </a:xfrm>
        </p:spPr>
        <p:txBody>
          <a:bodyPr>
            <a:normAutofit/>
          </a:bodyPr>
          <a:lstStyle/>
          <a:p>
            <a:pPr marL="0" indent="0" eaLnBrk="1" hangingPunct="1">
              <a:buNone/>
            </a:pPr>
            <a:r>
              <a:rPr lang="en-US" sz="2400" dirty="0" smtClean="0"/>
              <a:t>Financial Counselling Code of Ethics (2012)</a:t>
            </a:r>
          </a:p>
          <a:p>
            <a:pPr eaLnBrk="1" hangingPunct="1"/>
            <a:r>
              <a:rPr lang="en-US" sz="2400" dirty="0" smtClean="0"/>
              <a:t>Section 2 talks about responsibilities to the client</a:t>
            </a:r>
          </a:p>
          <a:p>
            <a:pPr eaLnBrk="1" hangingPunct="1"/>
            <a:r>
              <a:rPr lang="en-US" sz="2400" dirty="0" smtClean="0"/>
              <a:t>Section 5 talks about our responsibility to the profession or </a:t>
            </a:r>
            <a:r>
              <a:rPr lang="en-US" sz="2400" b="1" i="1" u="sng" dirty="0" smtClean="0"/>
              <a:t>Professional Integrity. </a:t>
            </a:r>
            <a:r>
              <a:rPr lang="en-US" sz="2400" dirty="0" smtClean="0"/>
              <a:t>We also have a responsibility to the wider community as detailed in section 6</a:t>
            </a:r>
          </a:p>
          <a:p>
            <a:pPr eaLnBrk="1" hangingPunct="1"/>
            <a:r>
              <a:rPr lang="en-US" sz="2400" dirty="0" smtClean="0"/>
              <a:t>Why does professional integrity matter?</a:t>
            </a:r>
          </a:p>
          <a:p>
            <a:pPr eaLnBrk="1" hangingPunct="1"/>
            <a:r>
              <a:rPr lang="en-US" sz="2400" dirty="0" smtClean="0"/>
              <a:t>Whilst it may assist the client in the present it may impact future clients and the industry reputation if you’re found out</a:t>
            </a:r>
          </a:p>
          <a:p>
            <a:pPr eaLnBrk="1" hangingPunct="1"/>
            <a:r>
              <a:rPr lang="en-US" sz="2400" dirty="0" smtClean="0"/>
              <a:t>We’re responsible for the reputation of the profession as well as the best interests of our clients</a:t>
            </a:r>
          </a:p>
          <a:p>
            <a:r>
              <a:rPr lang="en-US" sz="2400" dirty="0" smtClean="0"/>
              <a:t>If the situation is inaccurate you could argue that you are not working in the best interests of the client, as you’re not accurately working with what is happening in their lives, helping them improve financial capability, in the long run</a:t>
            </a:r>
            <a:endParaRPr lang="en-US" sz="2500" dirty="0"/>
          </a:p>
          <a:p>
            <a:pPr eaLnBrk="1" hangingPunct="1">
              <a:buFont typeface="Wingdings" pitchFamily="2" charset="2"/>
              <a:buNone/>
            </a:pPr>
            <a:endParaRPr lang="en-US" sz="18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622" y="110790"/>
            <a:ext cx="1438656" cy="1572768"/>
          </a:xfrm>
          <a:prstGeom prst="rect">
            <a:avLst/>
          </a:prstGeom>
        </p:spPr>
      </p:pic>
    </p:spTree>
    <p:extLst>
      <p:ext uri="{BB962C8B-B14F-4D97-AF65-F5344CB8AC3E}">
        <p14:creationId xmlns:p14="http://schemas.microsoft.com/office/powerpoint/2010/main" val="2070331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2813</TotalTime>
  <Words>418</Words>
  <Application>Microsoft Office PowerPoint</Application>
  <PresentationFormat>Widescreen</PresentationFormat>
  <Paragraphs>52</Paragraphs>
  <Slides>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ＭＳ Ｐゴシック</vt:lpstr>
      <vt:lpstr>Arial</vt:lpstr>
      <vt:lpstr>Arial Black</vt:lpstr>
      <vt:lpstr>Calibri</vt:lpstr>
      <vt:lpstr>Calibri Light</vt:lpstr>
      <vt:lpstr>Wingdings</vt:lpstr>
      <vt:lpstr>Office Theme</vt:lpstr>
      <vt:lpstr>PowerPoint Presentation</vt:lpstr>
      <vt:lpstr>Objectives for today</vt:lpstr>
      <vt:lpstr>Types of SOFP/ Budget</vt:lpstr>
      <vt:lpstr>Reasons for use</vt:lpstr>
      <vt:lpstr>Reasons for use</vt:lpstr>
      <vt:lpstr>Ethical Considerations of SOFP/ Budget</vt:lpstr>
      <vt:lpstr>Ethical Considerations of SOFP/ Budget – Why accuracy matters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studies</dc:title>
  <dc:creator>kat lane</dc:creator>
  <cp:lastModifiedBy>Danielle Slade</cp:lastModifiedBy>
  <cp:revision>116</cp:revision>
  <cp:lastPrinted>2019-10-30T01:40:00Z</cp:lastPrinted>
  <dcterms:modified xsi:type="dcterms:W3CDTF">2019-10-30T01:49:20Z</dcterms:modified>
</cp:coreProperties>
</file>