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316" r:id="rId2"/>
    <p:sldId id="304" r:id="rId3"/>
    <p:sldId id="317" r:id="rId4"/>
    <p:sldId id="321" r:id="rId5"/>
    <p:sldId id="261" r:id="rId6"/>
    <p:sldId id="322" r:id="rId7"/>
    <p:sldId id="306" r:id="rId8"/>
    <p:sldId id="264" r:id="rId9"/>
    <p:sldId id="273" r:id="rId10"/>
    <p:sldId id="311" r:id="rId11"/>
    <p:sldId id="303" r:id="rId12"/>
    <p:sldId id="296" r:id="rId13"/>
    <p:sldId id="310" r:id="rId14"/>
    <p:sldId id="291" r:id="rId15"/>
    <p:sldId id="302" r:id="rId16"/>
    <p:sldId id="266" r:id="rId17"/>
    <p:sldId id="319"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195"/>
    <a:srgbClr val="8E2A2A"/>
    <a:srgbClr val="4D7F71"/>
    <a:srgbClr val="A9662A"/>
    <a:srgbClr val="D19F2A"/>
    <a:srgbClr val="D6D1CA"/>
    <a:srgbClr val="888B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66989" autoAdjust="0"/>
  </p:normalViewPr>
  <p:slideViewPr>
    <p:cSldViewPr snapToGrid="0">
      <p:cViewPr varScale="1">
        <p:scale>
          <a:sx n="52" d="100"/>
          <a:sy n="52" d="100"/>
        </p:scale>
        <p:origin x="804"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72" d="100"/>
          <a:sy n="72" d="100"/>
        </p:scale>
        <p:origin x="-3014" y="-5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107C291-963E-4E0E-8597-22E113E17B98}" type="datetimeFigureOut">
              <a:rPr lang="en-US" smtClean="0"/>
              <a:t>10/30/2019</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C0FC400-BE65-4E4E-A180-AB7C5499F241}" type="slidenum">
              <a:rPr lang="en-US" smtClean="0"/>
              <a:t>‹#›</a:t>
            </a:fld>
            <a:endParaRPr lang="en-US"/>
          </a:p>
        </p:txBody>
      </p:sp>
    </p:spTree>
    <p:extLst>
      <p:ext uri="{BB962C8B-B14F-4D97-AF65-F5344CB8AC3E}">
        <p14:creationId xmlns:p14="http://schemas.microsoft.com/office/powerpoint/2010/main" val="989326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593350-9C72-49E2-B726-7F39EEDA84C1}" type="datetimeFigureOut">
              <a:rPr lang="en-AU" smtClean="0"/>
              <a:t>30/10/2019</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834112D-A806-4632-92F4-5E917A4130CF}" type="slidenum">
              <a:rPr lang="en-AU" smtClean="0"/>
              <a:t>‹#›</a:t>
            </a:fld>
            <a:endParaRPr lang="en-AU"/>
          </a:p>
        </p:txBody>
      </p:sp>
    </p:spTree>
    <p:extLst>
      <p:ext uri="{BB962C8B-B14F-4D97-AF65-F5344CB8AC3E}">
        <p14:creationId xmlns:p14="http://schemas.microsoft.com/office/powerpoint/2010/main" val="4153736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CF81C3D-E117-47AC-86AD-CD00774D0B2A}" type="slidenum">
              <a:rPr lang="en-AU" smtClean="0"/>
              <a:t>1</a:t>
            </a:fld>
            <a:endParaRPr lang="en-AU"/>
          </a:p>
        </p:txBody>
      </p:sp>
    </p:spTree>
    <p:extLst>
      <p:ext uri="{BB962C8B-B14F-4D97-AF65-F5344CB8AC3E}">
        <p14:creationId xmlns:p14="http://schemas.microsoft.com/office/powerpoint/2010/main" val="377447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smtClean="0"/>
              <a:t>Linda</a:t>
            </a:r>
          </a:p>
          <a:p>
            <a:endParaRPr lang="en-US" dirty="0" smtClean="0"/>
          </a:p>
          <a:p>
            <a:r>
              <a:rPr lang="en-US" dirty="0" smtClean="0"/>
              <a:t>I would like to speak a bit about the clients that I work with.  Obviously,</a:t>
            </a:r>
            <a:r>
              <a:rPr lang="en-US" baseline="0" dirty="0" smtClean="0"/>
              <a:t> they have all been through significant childhood trauma and this plays out in their lives in many different ways.</a:t>
            </a:r>
          </a:p>
          <a:p>
            <a:endParaRPr lang="en-US" baseline="0" dirty="0" smtClean="0"/>
          </a:p>
          <a:p>
            <a:pPr marL="171450" indent="-171450">
              <a:buFont typeface="Arial" panose="020B0604020202020204" pitchFamily="34" charset="0"/>
              <a:buChar char="•"/>
            </a:pPr>
            <a:r>
              <a:rPr lang="en-US" baseline="0" dirty="0" smtClean="0"/>
              <a:t>One client that I have been working with said that his education level is about grade 3.  His 10 year old daughter reads better than he does.  He struggles to find work, and had his house repossessed before I started working with him.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 client that I met last week is being cyber-stalked by her ex-husband.  He has accessed her computer and tracked her by her phone, despite there being a 10-year IVO in place.  He has taken money from her bank account and also set up credit cards in her name that he has run up debts on.  Her biggest worry about accessing a NRS payment is that he may be able to take the money from the bank account.  We will be working with her bank to ensure appropriate protections are in place for this money if she does receive a payment.  This lady has significant anxiety issues and we have encouraged her to access the support of one of the social workers.  In addition to all of this, during the process of applying for redress, she has discovered that she is aboriginal.  She has so many questions, and Fiona, one of our Aboriginal Engagement Advisors will be working with her to try to find some answers.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Sometimes the client’s situation is well out of the scope that I am able to work with.  There is a client that I have been working with who is living in his car, has major debts and often goes without food.  I have had to refer this man out to a local service that can provide some emergency relief as well as a housing service and financial counselling.  If he does receive a NRS payment, I am likely to speak with him again around the implications of the payment, but it is in situations like this that I am likely to contact a local FC who can assist the client with a face to face service.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Sometimes the payment can be life changing for clients – one of my clients had been an artist with irregular income all of his life.  He is now on the age pension.  He received an offer for $80,000.  He was able to use this money to pay off the last $40,000 on his home loan, and put away the balance for savings.   He said to me that he is set for life now.  He owns his home and has a regular income for the rest of his life.  </a:t>
            </a:r>
          </a:p>
          <a:p>
            <a:endParaRPr lang="en-AU" dirty="0"/>
          </a:p>
        </p:txBody>
      </p:sp>
      <p:sp>
        <p:nvSpPr>
          <p:cNvPr id="4" name="Slide Number Placeholder 3"/>
          <p:cNvSpPr>
            <a:spLocks noGrp="1"/>
          </p:cNvSpPr>
          <p:nvPr>
            <p:ph type="sldNum" sz="quarter" idx="10"/>
          </p:nvPr>
        </p:nvSpPr>
        <p:spPr/>
        <p:txBody>
          <a:bodyPr/>
          <a:lstStyle/>
          <a:p>
            <a:fld id="{9CF81C3D-E117-47AC-86AD-CD00774D0B2A}" type="slidenum">
              <a:rPr lang="en-AU" smtClean="0"/>
              <a:t>10</a:t>
            </a:fld>
            <a:endParaRPr lang="en-AU"/>
          </a:p>
        </p:txBody>
      </p:sp>
    </p:spTree>
    <p:extLst>
      <p:ext uri="{BB962C8B-B14F-4D97-AF65-F5344CB8AC3E}">
        <p14:creationId xmlns:p14="http://schemas.microsoft.com/office/powerpoint/2010/main" val="2497431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smtClean="0">
                <a:solidFill>
                  <a:schemeClr val="tx1"/>
                </a:solidFill>
                <a:effectLst/>
                <a:latin typeface="+mn-lt"/>
                <a:ea typeface="+mn-ea"/>
                <a:cs typeface="+mn-cs"/>
              </a:rPr>
              <a:t>Financial Counselling Guide</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We have produced a guide that is available on the knowmore website (under the Financial Counselling tab) that explains the implications of receiving a redress payment.  This is a really useful resources for workers that are assisting people applying for redress.  It is updated regularly as we learn more about the implications of the redress payments and to include changes to Centrelink. </a:t>
            </a:r>
          </a:p>
          <a:p>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34112D-A806-4632-92F4-5E917A4130CF}" type="slidenum">
              <a:rPr lang="en-AU" smtClean="0"/>
              <a:t>11</a:t>
            </a:fld>
            <a:endParaRPr lang="en-AU"/>
          </a:p>
        </p:txBody>
      </p:sp>
    </p:spTree>
    <p:extLst>
      <p:ext uri="{BB962C8B-B14F-4D97-AF65-F5344CB8AC3E}">
        <p14:creationId xmlns:p14="http://schemas.microsoft.com/office/powerpoint/2010/main" val="3147040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Linda</a:t>
            </a:r>
            <a:endParaRPr lang="en-AU" sz="1200" b="1" kern="1200" dirty="0" smtClean="0">
              <a:solidFill>
                <a:schemeClr val="tx1"/>
              </a:solidFill>
              <a:effectLst/>
              <a:latin typeface="+mn-lt"/>
              <a:ea typeface="+mn-ea"/>
              <a:cs typeface="+mn-cs"/>
            </a:endParaRPr>
          </a:p>
          <a:p>
            <a:endParaRPr lang="en-AU" sz="1200" b="1"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Access to a Financial Counsellor</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have a client who may benefit from speaking with a financial counsellor, they can contact knowmore via the intake line. The number is </a:t>
            </a:r>
            <a:r>
              <a:rPr lang="en-US" sz="1200" b="1" kern="1200" dirty="0" smtClean="0">
                <a:solidFill>
                  <a:schemeClr val="tx1"/>
                </a:solidFill>
                <a:effectLst/>
                <a:latin typeface="+mn-lt"/>
                <a:ea typeface="+mn-ea"/>
                <a:cs typeface="+mn-cs"/>
              </a:rPr>
              <a:t>1800 605 762.</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legal reasons, the client would have to be registered as a knowmore client to receive financial counselling.</a:t>
            </a:r>
            <a:endParaRPr lang="en-AU" dirty="0" smtClean="0">
              <a:effectLst/>
            </a:endParaRPr>
          </a:p>
          <a:p>
            <a:r>
              <a:rPr lang="en-US" sz="1200" kern="1200" dirty="0" smtClean="0">
                <a:solidFill>
                  <a:schemeClr val="tx1"/>
                </a:solidFill>
                <a:effectLst/>
                <a:latin typeface="+mn-lt"/>
                <a:ea typeface="+mn-ea"/>
                <a:cs typeface="+mn-cs"/>
              </a:rPr>
              <a:t> </a:t>
            </a:r>
            <a:endParaRPr lang="en-AU" dirty="0" smtClean="0">
              <a:effectLst/>
            </a:endParaRPr>
          </a:p>
          <a:p>
            <a:r>
              <a:rPr lang="en-US" sz="1200" kern="1200" dirty="0" smtClean="0">
                <a:solidFill>
                  <a:schemeClr val="tx1"/>
                </a:solidFill>
                <a:effectLst/>
                <a:latin typeface="+mn-lt"/>
                <a:ea typeface="+mn-ea"/>
                <a:cs typeface="+mn-cs"/>
              </a:rPr>
              <a:t>There is also an option for workers to contact the Financial Counsellors at knowmore for a secondary consult. Please note that </a:t>
            </a:r>
            <a:r>
              <a:rPr lang="en-AU" sz="1200" kern="1200" dirty="0" smtClean="0">
                <a:solidFill>
                  <a:schemeClr val="tx1"/>
                </a:solidFill>
                <a:effectLst/>
                <a:latin typeface="+mn-lt"/>
                <a:ea typeface="+mn-ea"/>
                <a:cs typeface="+mn-cs"/>
              </a:rPr>
              <a:t>Secondary consults are possible ONLY if it is to do with </a:t>
            </a:r>
            <a:r>
              <a:rPr lang="en-AU" sz="1200" b="1" kern="1200" dirty="0" smtClean="0">
                <a:solidFill>
                  <a:schemeClr val="tx1"/>
                </a:solidFill>
                <a:effectLst/>
                <a:latin typeface="+mn-lt"/>
                <a:ea typeface="+mn-ea"/>
                <a:cs typeface="+mn-cs"/>
              </a:rPr>
              <a:t>information</a:t>
            </a:r>
            <a:r>
              <a:rPr lang="en-AU" sz="1200" kern="1200" dirty="0" smtClean="0">
                <a:solidFill>
                  <a:schemeClr val="tx1"/>
                </a:solidFill>
                <a:effectLst/>
                <a:latin typeface="+mn-lt"/>
                <a:ea typeface="+mn-ea"/>
                <a:cs typeface="+mn-cs"/>
              </a:rPr>
              <a:t> regarding the lump sum payment.</a:t>
            </a:r>
            <a:endParaRPr lang="en-AU" dirty="0" smtClean="0">
              <a:effectLst/>
            </a:endParaRPr>
          </a:p>
          <a:p>
            <a:endParaRPr lang="en-AU" dirty="0"/>
          </a:p>
        </p:txBody>
      </p:sp>
      <p:sp>
        <p:nvSpPr>
          <p:cNvPr id="4" name="Slide Number Placeholder 3"/>
          <p:cNvSpPr>
            <a:spLocks noGrp="1"/>
          </p:cNvSpPr>
          <p:nvPr>
            <p:ph type="sldNum" sz="quarter" idx="5"/>
          </p:nvPr>
        </p:nvSpPr>
        <p:spPr/>
        <p:txBody>
          <a:bodyPr/>
          <a:lstStyle/>
          <a:p>
            <a:fld id="{7834112D-A806-4632-92F4-5E917A4130CF}" type="slidenum">
              <a:rPr lang="en-AU" smtClean="0"/>
              <a:t>12</a:t>
            </a:fld>
            <a:endParaRPr lang="en-AU"/>
          </a:p>
        </p:txBody>
      </p:sp>
    </p:spTree>
    <p:extLst>
      <p:ext uri="{BB962C8B-B14F-4D97-AF65-F5344CB8AC3E}">
        <p14:creationId xmlns:p14="http://schemas.microsoft.com/office/powerpoint/2010/main" val="228332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a:xfrm>
            <a:off x="679768" y="4777194"/>
            <a:ext cx="5438140" cy="4783104"/>
          </a:xfrm>
        </p:spPr>
        <p:txBody>
          <a:bodyPr/>
          <a:lstStyle/>
          <a:p>
            <a:r>
              <a:rPr lang="en-AU" sz="1400" b="1" dirty="0" smtClean="0"/>
              <a:t>Linda</a:t>
            </a:r>
          </a:p>
          <a:p>
            <a:endParaRPr lang="en-US"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For many of our clients this will be the first time they have ever received a lump sum </a:t>
            </a:r>
            <a:r>
              <a:rPr lang="en-AU" sz="1200" kern="1200" dirty="0" smtClean="0">
                <a:solidFill>
                  <a:schemeClr val="tx1"/>
                </a:solidFill>
                <a:effectLst/>
                <a:latin typeface="+mn-lt"/>
                <a:ea typeface="+mn-ea"/>
                <a:cs typeface="+mn-cs"/>
              </a:rPr>
              <a:t>and for many there will be issues they have to face. Many of our clients receive a DSP, Aged Pension or are on </a:t>
            </a:r>
            <a:r>
              <a:rPr lang="en-AU" sz="1200" kern="1200" dirty="0" err="1" smtClean="0">
                <a:solidFill>
                  <a:schemeClr val="tx1"/>
                </a:solidFill>
                <a:effectLst/>
                <a:latin typeface="+mn-lt"/>
                <a:ea typeface="+mn-ea"/>
                <a:cs typeface="+mn-cs"/>
              </a:rPr>
              <a:t>Newstart</a:t>
            </a:r>
            <a:r>
              <a:rPr lang="en-AU" sz="1200" kern="1200" dirty="0" smtClean="0">
                <a:solidFill>
                  <a:schemeClr val="tx1"/>
                </a:solidFill>
                <a:effectLst/>
                <a:latin typeface="+mn-lt"/>
                <a:ea typeface="+mn-ea"/>
                <a:cs typeface="+mn-cs"/>
              </a:rPr>
              <a:t>.</a:t>
            </a:r>
          </a:p>
          <a:p>
            <a:endParaRPr lang="en-US" sz="1400" b="1" dirty="0" smtClean="0"/>
          </a:p>
          <a:p>
            <a:r>
              <a:rPr lang="en-AU" sz="1200" kern="1200" dirty="0" smtClean="0">
                <a:solidFill>
                  <a:schemeClr val="tx1"/>
                </a:solidFill>
                <a:effectLst/>
                <a:latin typeface="+mn-lt"/>
                <a:ea typeface="+mn-ea"/>
                <a:cs typeface="+mn-cs"/>
              </a:rPr>
              <a:t>Redress payments are </a:t>
            </a:r>
            <a:r>
              <a:rPr lang="en-AU" sz="1200" b="1" kern="1200" dirty="0" smtClean="0">
                <a:solidFill>
                  <a:schemeClr val="tx1"/>
                </a:solidFill>
                <a:effectLst/>
                <a:latin typeface="+mn-lt"/>
                <a:ea typeface="+mn-ea"/>
                <a:cs typeface="+mn-cs"/>
              </a:rPr>
              <a:t>not included as income for Centrelink purposes, but they are regarded as assets.</a:t>
            </a:r>
            <a:r>
              <a:rPr lang="en-AU" sz="1200" kern="1200" dirty="0" smtClean="0">
                <a:solidFill>
                  <a:schemeClr val="tx1"/>
                </a:solidFill>
                <a:effectLst/>
                <a:latin typeface="+mn-lt"/>
                <a:ea typeface="+mn-ea"/>
                <a:cs typeface="+mn-cs"/>
              </a:rPr>
              <a:t>  Asset test and deeming rates apply. It is important that Centrelink is notified within 14 days of the amount that has come into their account.  This should be recorded by Centrelink as an ‘exempt lump sum’.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Gifting - </a:t>
            </a: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AU" sz="1400" dirty="0" smtClean="0">
              <a:effectLst/>
            </a:endParaRPr>
          </a:p>
          <a:p>
            <a:r>
              <a:rPr lang="en-US" sz="1200" kern="1200" dirty="0" smtClean="0">
                <a:solidFill>
                  <a:schemeClr val="tx1"/>
                </a:solidFill>
                <a:effectLst/>
                <a:latin typeface="+mn-lt"/>
                <a:ea typeface="+mn-ea"/>
                <a:cs typeface="+mn-cs"/>
              </a:rPr>
              <a:t>Redress Payments are protected from Commonwealth Government Debt Recovery processes (such as </a:t>
            </a:r>
            <a:r>
              <a:rPr lang="en-US" sz="1200" kern="1200" dirty="0" err="1" smtClean="0">
                <a:solidFill>
                  <a:schemeClr val="tx1"/>
                </a:solidFill>
                <a:effectLst/>
                <a:latin typeface="+mn-lt"/>
                <a:ea typeface="+mn-ea"/>
                <a:cs typeface="+mn-cs"/>
              </a:rPr>
              <a:t>Centrelink</a:t>
            </a:r>
            <a:r>
              <a:rPr lang="en-US" sz="1200" kern="1200" dirty="0" smtClean="0">
                <a:solidFill>
                  <a:schemeClr val="tx1"/>
                </a:solidFill>
                <a:effectLst/>
                <a:latin typeface="+mn-lt"/>
                <a:ea typeface="+mn-ea"/>
                <a:cs typeface="+mn-cs"/>
              </a:rPr>
              <a:t> and tax debts, Child Support and HELP debts).  The payments are also protected from State Government debt recovery (such as fines).</a:t>
            </a:r>
            <a:endParaRPr lang="en-AU" sz="1200" kern="1200" dirty="0" smtClean="0">
              <a:solidFill>
                <a:schemeClr val="tx1"/>
              </a:solidFill>
              <a:effectLst/>
              <a:latin typeface="+mn-lt"/>
              <a:ea typeface="+mn-ea"/>
              <a:cs typeface="+mn-cs"/>
            </a:endParaRPr>
          </a:p>
          <a:p>
            <a:endParaRPr lang="en-US"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NRS Payments are exempt from assets tests in all states for social and public housing</a:t>
            </a:r>
            <a:r>
              <a:rPr lang="en-AU" sz="1200" kern="1200" dirty="0" smtClean="0">
                <a:solidFill>
                  <a:schemeClr val="tx1"/>
                </a:solidFill>
                <a:effectLst/>
                <a:latin typeface="+mn-lt"/>
                <a:ea typeface="+mn-ea"/>
                <a:cs typeface="+mn-cs"/>
              </a:rPr>
              <a:t>, although it does appear that interest earned on the payments will be counted as income when calculating the rent</a:t>
            </a:r>
          </a:p>
          <a:p>
            <a:endParaRPr lang="en-US" sz="14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The single, most important step for a client to take when accepting an offer of redress is to open a new fee free bank account in their own name for the money to be paid into.  This will allow the banks to clearly identify the payment and give it the protections that it is entitled to.</a:t>
            </a:r>
          </a:p>
          <a:p>
            <a:endParaRPr lang="en-AU" sz="1400" b="1" dirty="0"/>
          </a:p>
        </p:txBody>
      </p:sp>
      <p:sp>
        <p:nvSpPr>
          <p:cNvPr id="4" name="Slide Number Placeholder 3"/>
          <p:cNvSpPr>
            <a:spLocks noGrp="1"/>
          </p:cNvSpPr>
          <p:nvPr>
            <p:ph type="sldNum" sz="quarter" idx="10"/>
          </p:nvPr>
        </p:nvSpPr>
        <p:spPr/>
        <p:txBody>
          <a:bodyPr/>
          <a:lstStyle/>
          <a:p>
            <a:fld id="{99BE8FB7-E93A-4E51-8AD5-5D5CD0B22CC9}" type="slidenum">
              <a:rPr lang="en-AU" smtClean="0"/>
              <a:t>13</a:t>
            </a:fld>
            <a:endParaRPr lang="en-AU" dirty="0"/>
          </a:p>
        </p:txBody>
      </p:sp>
    </p:spTree>
    <p:extLst>
      <p:ext uri="{BB962C8B-B14F-4D97-AF65-F5344CB8AC3E}">
        <p14:creationId xmlns:p14="http://schemas.microsoft.com/office/powerpoint/2010/main" val="137218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a:xfrm>
            <a:off x="679768" y="4777194"/>
            <a:ext cx="5438140" cy="4783104"/>
          </a:xfrm>
        </p:spPr>
        <p:txBody>
          <a:bodyPr/>
          <a:lstStyle/>
          <a:p>
            <a:r>
              <a:rPr lang="en-AU" sz="1400" b="1" dirty="0"/>
              <a:t>Linda</a:t>
            </a:r>
          </a:p>
          <a:p>
            <a:endParaRPr lang="en-AU" sz="1400" b="1" dirty="0"/>
          </a:p>
          <a:p>
            <a:pPr marL="285750" indent="-285750">
              <a:buFont typeface="Arial" panose="020B0604020202020204" pitchFamily="34" charset="0"/>
              <a:buChar char="•"/>
            </a:pPr>
            <a:r>
              <a:rPr lang="en-AU" sz="1400" dirty="0"/>
              <a:t>Not subject </a:t>
            </a:r>
            <a:r>
              <a:rPr lang="en-AU" sz="1400" b="1" dirty="0"/>
              <a:t>to tax</a:t>
            </a:r>
          </a:p>
          <a:p>
            <a:endParaRPr lang="en-AU" sz="1400" b="1" dirty="0"/>
          </a:p>
          <a:p>
            <a:pPr marL="285750" indent="-285750">
              <a:buFont typeface="Arial" panose="020B0604020202020204" pitchFamily="34" charset="0"/>
              <a:buChar char="•"/>
            </a:pPr>
            <a:r>
              <a:rPr lang="en-AU" sz="1400" dirty="0" smtClean="0"/>
              <a:t>Generally </a:t>
            </a:r>
            <a:r>
              <a:rPr lang="en-AU" sz="1400" dirty="0"/>
              <a:t>a redress payment will not affect such insurance payments such as Life Insurance, trauma and TPD payments</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Redress payments do not affect </a:t>
            </a:r>
            <a:r>
              <a:rPr lang="en-AU" sz="1400" dirty="0" smtClean="0"/>
              <a:t>NDIS</a:t>
            </a:r>
          </a:p>
          <a:p>
            <a:pPr marL="285750" indent="-285750">
              <a:buFont typeface="Arial" panose="020B0604020202020204" pitchFamily="34" charset="0"/>
              <a:buChar char="•"/>
            </a:pPr>
            <a:endParaRPr lang="en-US" sz="140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Where clients have existing debt, and before they receive their monetary payment, they should be referred to a financial counsellor, with a view to addressing their existing debts. If this is not done, it is possible that redress payments will be taken to satisfy existing debt. </a:t>
            </a:r>
            <a:endParaRPr lang="en-AU" sz="1400" dirty="0" smtClean="0">
              <a:effectLst/>
            </a:endParaRPr>
          </a:p>
          <a:p>
            <a:r>
              <a:rPr lang="en-AU" sz="1200" kern="1200" dirty="0" smtClean="0">
                <a:solidFill>
                  <a:schemeClr val="tx1"/>
                </a:solidFill>
                <a:effectLst/>
                <a:latin typeface="+mn-lt"/>
                <a:ea typeface="+mn-ea"/>
                <a:cs typeface="+mn-cs"/>
              </a:rPr>
              <a:t> </a:t>
            </a:r>
            <a:endParaRPr lang="en-AU" sz="1400" dirty="0" smtClean="0">
              <a:effectLst/>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Redress lump sum payments are not divisible property in Bankruptcy and are therefore protected.  It is important for clients to keep a clear record of the lump sum amount to prove that, if they were to go bankrupt in the future, it should not be taken by the trustee in bankruptcy.</a:t>
            </a:r>
            <a:endParaRPr lang="en-AU" sz="1400" dirty="0" smtClean="0">
              <a:effectLst/>
            </a:endParaRPr>
          </a:p>
          <a:p>
            <a:r>
              <a:rPr lang="en-AU" sz="1200" kern="1200" dirty="0" smtClean="0">
                <a:solidFill>
                  <a:schemeClr val="tx1"/>
                </a:solidFill>
                <a:effectLst/>
                <a:latin typeface="+mn-lt"/>
                <a:ea typeface="+mn-ea"/>
                <a:cs typeface="+mn-cs"/>
              </a:rPr>
              <a:t>  </a:t>
            </a:r>
            <a:endParaRPr lang="en-AU" sz="1400" dirty="0" smtClean="0">
              <a:effectLst/>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Money that is given away (gifted) is no longer protected. Most commonly, this occurs where a person who receives a lump sum, part purchases an asset such as a house and places it in joint names with their partner. The portion of the redress money that has been given away is no longer protected in bankruptcy. </a:t>
            </a:r>
            <a:endParaRPr lang="en-AU" sz="1400" dirty="0" smtClean="0">
              <a:effectLst/>
            </a:endParaRPr>
          </a:p>
          <a:p>
            <a:r>
              <a:rPr lang="en-AU" sz="1200" kern="1200" dirty="0" smtClean="0">
                <a:solidFill>
                  <a:schemeClr val="tx1"/>
                </a:solidFill>
                <a:effectLst/>
                <a:latin typeface="+mn-lt"/>
                <a:ea typeface="+mn-ea"/>
                <a:cs typeface="+mn-cs"/>
              </a:rPr>
              <a:t> </a:t>
            </a:r>
            <a:endParaRPr lang="en-AU" sz="1400" dirty="0" smtClean="0">
              <a:effectLst/>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Clients often need assistance with making decisions on what to do with their payment. </a:t>
            </a:r>
          </a:p>
          <a:p>
            <a:pPr marL="0" indent="0">
              <a:buFont typeface="Arial" panose="020B0604020202020204" pitchFamily="34" charset="0"/>
              <a:buNone/>
            </a:pPr>
            <a:r>
              <a:rPr lang="en-AU" sz="1200" kern="1200" dirty="0" smtClean="0">
                <a:solidFill>
                  <a:schemeClr val="tx1"/>
                </a:solidFill>
                <a:effectLst/>
                <a:latin typeface="+mn-lt"/>
                <a:ea typeface="+mn-ea"/>
                <a:cs typeface="+mn-cs"/>
              </a:rPr>
              <a:t> </a:t>
            </a:r>
            <a:endParaRPr lang="en-AU" sz="1400" dirty="0" smtClean="0">
              <a:effectLst/>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The possibility of economic abuse is always present and we speak with clients on ways to protect their payments from those that might be trying to access the funds for themselves.</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kern="1200" dirty="0" smtClean="0">
                <a:solidFill>
                  <a:schemeClr val="tx1"/>
                </a:solidFill>
                <a:effectLst/>
                <a:latin typeface="+mn-lt"/>
                <a:ea typeface="+mn-ea"/>
                <a:cs typeface="+mn-cs"/>
              </a:rPr>
              <a:t>Where needed, we can refer to pro bono financial advisors.  We can also refer clients for pro bono assistance with preparing a will.</a:t>
            </a:r>
            <a:endParaRPr lang="en-AU" sz="1600" dirty="0" smtClean="0">
              <a:effectLst/>
            </a:endParaRPr>
          </a:p>
          <a:p>
            <a:pPr marL="171450" indent="-171450">
              <a:buFont typeface="Arial" panose="020B0604020202020204" pitchFamily="34" charset="0"/>
              <a:buChar char="•"/>
            </a:pPr>
            <a:endParaRPr lang="en-AU" sz="1400" dirty="0" smtClean="0">
              <a:effectLst/>
            </a:endParaRPr>
          </a:p>
          <a:p>
            <a:pPr marL="285750" indent="-285750">
              <a:buFont typeface="Arial" panose="020B0604020202020204" pitchFamily="34" charset="0"/>
              <a:buChar char="•"/>
            </a:pPr>
            <a:endParaRPr lang="en-AU" sz="1400" dirty="0"/>
          </a:p>
          <a:p>
            <a:endParaRPr lang="en-AU" sz="1400" dirty="0"/>
          </a:p>
          <a:p>
            <a:pPr marL="285750" indent="-285750">
              <a:buFont typeface="Arial" panose="020B0604020202020204" pitchFamily="34" charset="0"/>
              <a:buChar char="•"/>
            </a:pPr>
            <a:endParaRPr lang="en-AU" sz="1400" dirty="0"/>
          </a:p>
          <a:p>
            <a:endParaRPr lang="en-AU" sz="1400" baseline="0" dirty="0"/>
          </a:p>
        </p:txBody>
      </p:sp>
      <p:sp>
        <p:nvSpPr>
          <p:cNvPr id="4" name="Slide Number Placeholder 3"/>
          <p:cNvSpPr>
            <a:spLocks noGrp="1"/>
          </p:cNvSpPr>
          <p:nvPr>
            <p:ph type="sldNum" sz="quarter" idx="10"/>
          </p:nvPr>
        </p:nvSpPr>
        <p:spPr/>
        <p:txBody>
          <a:bodyPr/>
          <a:lstStyle/>
          <a:p>
            <a:fld id="{99BE8FB7-E93A-4E51-8AD5-5D5CD0B22CC9}" type="slidenum">
              <a:rPr lang="en-AU" smtClean="0"/>
              <a:t>14</a:t>
            </a:fld>
            <a:endParaRPr lang="en-AU" dirty="0"/>
          </a:p>
        </p:txBody>
      </p:sp>
    </p:spTree>
    <p:extLst>
      <p:ext uri="{BB962C8B-B14F-4D97-AF65-F5344CB8AC3E}">
        <p14:creationId xmlns:p14="http://schemas.microsoft.com/office/powerpoint/2010/main" val="307054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4"/>
            <a:ext cx="5438140" cy="4651389"/>
          </a:xfrm>
        </p:spPr>
        <p:txBody>
          <a:bodyPr/>
          <a:lstStyle/>
          <a:p>
            <a:r>
              <a:rPr lang="en-AU" b="1" dirty="0"/>
              <a:t>Linda </a:t>
            </a:r>
          </a:p>
          <a:p>
            <a:endParaRPr lang="en-AU" b="1" dirty="0"/>
          </a:p>
          <a:p>
            <a:r>
              <a:rPr lang="en-AU" b="1" dirty="0"/>
              <a:t>Debts owing to a bank or credit union</a:t>
            </a:r>
          </a:p>
          <a:p>
            <a:r>
              <a:rPr lang="en-AU" dirty="0"/>
              <a:t>Both the banking and credit union sector have voluntarily agreed to take steps to quarantine redress payments from any debt recovery processes. Clients may still want to use their redress payment to pay or settle debts owing to a bank or a credit union and should seek advice from a financial counsellor or community legal centre before doing so.</a:t>
            </a:r>
          </a:p>
          <a:p>
            <a:endParaRPr lang="en-AU" dirty="0"/>
          </a:p>
          <a:p>
            <a:r>
              <a:rPr lang="en-AU" b="1" dirty="0"/>
              <a:t>Third party debts owing to insurers</a:t>
            </a:r>
          </a:p>
          <a:p>
            <a:r>
              <a:rPr lang="en-AU" dirty="0"/>
              <a:t>Suncorp has agreed that NRS payments will be quarantined from debt recovery action and not included in any third-party debts (typically uninsured motorists). Their brands include AAMI, Suncorp, APIA, Bingle, Vero and Terri </a:t>
            </a:r>
            <a:r>
              <a:rPr lang="en-AU" dirty="0" err="1"/>
              <a:t>Scheer</a:t>
            </a:r>
            <a:r>
              <a:rPr lang="en-AU" dirty="0"/>
              <a:t> (landlord insurance).</a:t>
            </a:r>
          </a:p>
          <a:p>
            <a:endParaRPr lang="en-AU" dirty="0"/>
          </a:p>
          <a:p>
            <a:r>
              <a:rPr lang="en-AU" b="1" dirty="0"/>
              <a:t>Debts owing to other creditors</a:t>
            </a:r>
          </a:p>
          <a:p>
            <a:r>
              <a:rPr lang="en-AU" dirty="0"/>
              <a:t>Other creditors are not prevented from taking legal action to recover debt allegedly owing to them. knowmore and other advocates continue to advocate for agreement by utility  providers, </a:t>
            </a:r>
            <a:r>
              <a:rPr lang="en-AU" dirty="0" err="1"/>
              <a:t>telcos</a:t>
            </a:r>
            <a:r>
              <a:rPr lang="en-AU" dirty="0"/>
              <a:t> and other orgs not to pursue debt recovery action against the redress payment.</a:t>
            </a:r>
          </a:p>
          <a:p>
            <a:endParaRPr lang="en-AU" dirty="0"/>
          </a:p>
          <a:p>
            <a:r>
              <a:rPr lang="en-AU" b="1" dirty="0"/>
              <a:t>Debt collectors </a:t>
            </a:r>
            <a:r>
              <a:rPr lang="en-AU" dirty="0"/>
              <a:t>– no guarantees. Refer to Recoveries Corp asking if people are going to receive a NRS lump sum payment</a:t>
            </a:r>
          </a:p>
          <a:p>
            <a:endParaRPr lang="en-AU" dirty="0"/>
          </a:p>
        </p:txBody>
      </p:sp>
      <p:sp>
        <p:nvSpPr>
          <p:cNvPr id="4" name="Slide Number Placeholder 3"/>
          <p:cNvSpPr>
            <a:spLocks noGrp="1"/>
          </p:cNvSpPr>
          <p:nvPr>
            <p:ph type="sldNum" sz="quarter" idx="10"/>
          </p:nvPr>
        </p:nvSpPr>
        <p:spPr/>
        <p:txBody>
          <a:bodyPr/>
          <a:lstStyle/>
          <a:p>
            <a:fld id="{7834112D-A806-4632-92F4-5E917A4130CF}" type="slidenum">
              <a:rPr lang="en-AU" smtClean="0"/>
              <a:t>15</a:t>
            </a:fld>
            <a:endParaRPr lang="en-AU"/>
          </a:p>
        </p:txBody>
      </p:sp>
    </p:spTree>
    <p:extLst>
      <p:ext uri="{BB962C8B-B14F-4D97-AF65-F5344CB8AC3E}">
        <p14:creationId xmlns:p14="http://schemas.microsoft.com/office/powerpoint/2010/main" val="389044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AU" b="1" dirty="0" smtClean="0"/>
              <a:t>Linda</a:t>
            </a:r>
            <a:endParaRPr lang="en-AU" b="1" dirty="0"/>
          </a:p>
          <a:p>
            <a:endParaRPr lang="en-AU" dirty="0"/>
          </a:p>
          <a:p>
            <a:r>
              <a:rPr lang="en-AU" dirty="0"/>
              <a:t>These</a:t>
            </a:r>
            <a:r>
              <a:rPr lang="en-AU" baseline="0" dirty="0"/>
              <a:t> are the main contacts.</a:t>
            </a:r>
          </a:p>
          <a:p>
            <a:endParaRPr lang="en-AU" dirty="0"/>
          </a:p>
          <a:p>
            <a:r>
              <a:rPr lang="en-AU" baseline="0" dirty="0"/>
              <a:t>Other organisations have been funded</a:t>
            </a:r>
            <a:r>
              <a:rPr lang="en-AU" dirty="0"/>
              <a:t> to b</a:t>
            </a:r>
            <a:r>
              <a:rPr lang="en-AU" baseline="0" dirty="0"/>
              <a:t>e Redress Support Service Providers. </a:t>
            </a:r>
          </a:p>
          <a:p>
            <a:endParaRPr lang="en-AU" baseline="0" dirty="0"/>
          </a:p>
          <a:p>
            <a:endParaRPr lang="en-AU" baseline="0" dirty="0"/>
          </a:p>
          <a:p>
            <a:endParaRPr lang="en-AU" baseline="0" dirty="0"/>
          </a:p>
        </p:txBody>
      </p:sp>
      <p:sp>
        <p:nvSpPr>
          <p:cNvPr id="4" name="Slide Number Placeholder 3"/>
          <p:cNvSpPr>
            <a:spLocks noGrp="1"/>
          </p:cNvSpPr>
          <p:nvPr>
            <p:ph type="sldNum" sz="quarter" idx="10"/>
          </p:nvPr>
        </p:nvSpPr>
        <p:spPr/>
        <p:txBody>
          <a:bodyPr/>
          <a:lstStyle/>
          <a:p>
            <a:fld id="{99BE8FB7-E93A-4E51-8AD5-5D5CD0B22CC9}" type="slidenum">
              <a:rPr lang="en-AU" smtClean="0"/>
              <a:t>16</a:t>
            </a:fld>
            <a:endParaRPr lang="en-AU" dirty="0"/>
          </a:p>
        </p:txBody>
      </p:sp>
    </p:spTree>
    <p:extLst>
      <p:ext uri="{BB962C8B-B14F-4D97-AF65-F5344CB8AC3E}">
        <p14:creationId xmlns:p14="http://schemas.microsoft.com/office/powerpoint/2010/main" val="2953044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Linda</a:t>
            </a:r>
            <a:endParaRPr lang="en-AU" dirty="0"/>
          </a:p>
        </p:txBody>
      </p:sp>
      <p:sp>
        <p:nvSpPr>
          <p:cNvPr id="4" name="Slide Number Placeholder 3"/>
          <p:cNvSpPr>
            <a:spLocks noGrp="1"/>
          </p:cNvSpPr>
          <p:nvPr>
            <p:ph type="sldNum" sz="quarter" idx="10"/>
          </p:nvPr>
        </p:nvSpPr>
        <p:spPr/>
        <p:txBody>
          <a:bodyPr/>
          <a:lstStyle/>
          <a:p>
            <a:fld id="{9CF81C3D-E117-47AC-86AD-CD00774D0B2A}" type="slidenum">
              <a:rPr lang="en-AU" smtClean="0"/>
              <a:t>17</a:t>
            </a:fld>
            <a:endParaRPr lang="en-AU"/>
          </a:p>
        </p:txBody>
      </p:sp>
    </p:spTree>
    <p:extLst>
      <p:ext uri="{BB962C8B-B14F-4D97-AF65-F5344CB8AC3E}">
        <p14:creationId xmlns:p14="http://schemas.microsoft.com/office/powerpoint/2010/main" val="33684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Jade</a:t>
            </a:r>
          </a:p>
          <a:p>
            <a:endParaRPr lang="en-AU" dirty="0"/>
          </a:p>
        </p:txBody>
      </p:sp>
      <p:sp>
        <p:nvSpPr>
          <p:cNvPr id="4" name="Slide Number Placeholder 3"/>
          <p:cNvSpPr>
            <a:spLocks noGrp="1"/>
          </p:cNvSpPr>
          <p:nvPr>
            <p:ph type="sldNum" sz="quarter" idx="10"/>
          </p:nvPr>
        </p:nvSpPr>
        <p:spPr/>
        <p:txBody>
          <a:bodyPr/>
          <a:lstStyle/>
          <a:p>
            <a:fld id="{56ABB213-3B32-442B-83A5-9FB005B710DC}" type="slidenum">
              <a:rPr lang="en-AU" smtClean="0"/>
              <a:t>2</a:t>
            </a:fld>
            <a:endParaRPr lang="en-AU"/>
          </a:p>
        </p:txBody>
      </p:sp>
    </p:spTree>
    <p:extLst>
      <p:ext uri="{BB962C8B-B14F-4D97-AF65-F5344CB8AC3E}">
        <p14:creationId xmlns:p14="http://schemas.microsoft.com/office/powerpoint/2010/main" val="1179580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200" b="1" i="0" u="none" strike="noStrike" kern="1200" baseline="0" dirty="0" smtClean="0">
                <a:solidFill>
                  <a:schemeClr val="tx1"/>
                </a:solidFill>
                <a:latin typeface="+mn-lt"/>
                <a:ea typeface="+mn-ea"/>
                <a:cs typeface="+mn-cs"/>
              </a:rPr>
              <a:t>Jade</a:t>
            </a:r>
          </a:p>
          <a:p>
            <a:endParaRPr lang="en-AU" dirty="0"/>
          </a:p>
        </p:txBody>
      </p:sp>
      <p:sp>
        <p:nvSpPr>
          <p:cNvPr id="4" name="Slide Number Placeholder 3"/>
          <p:cNvSpPr>
            <a:spLocks noGrp="1"/>
          </p:cNvSpPr>
          <p:nvPr>
            <p:ph type="sldNum" sz="quarter" idx="10"/>
          </p:nvPr>
        </p:nvSpPr>
        <p:spPr/>
        <p:txBody>
          <a:bodyPr/>
          <a:lstStyle/>
          <a:p>
            <a:fld id="{9CF81C3D-E117-47AC-86AD-CD00774D0B2A}" type="slidenum">
              <a:rPr lang="en-AU" smtClean="0"/>
              <a:t>3</a:t>
            </a:fld>
            <a:endParaRPr lang="en-AU"/>
          </a:p>
        </p:txBody>
      </p:sp>
    </p:spTree>
    <p:extLst>
      <p:ext uri="{BB962C8B-B14F-4D97-AF65-F5344CB8AC3E}">
        <p14:creationId xmlns:p14="http://schemas.microsoft.com/office/powerpoint/2010/main" val="349290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Acknowledgment slide – for all financial counselling presentations</a:t>
            </a:r>
          </a:p>
          <a:p>
            <a:endParaRPr lang="en-US" baseline="0" dirty="0" smtClean="0"/>
          </a:p>
          <a:p>
            <a:r>
              <a:rPr lang="en-US" baseline="0" dirty="0" smtClean="0"/>
              <a:t>Acknowledge: NACLC, funded by Attorney-General department, grant from Financial Counselling Foundation, Dean Bell artwork </a:t>
            </a:r>
            <a:endParaRPr lang="en-AU" baseline="0" dirty="0" smtClean="0"/>
          </a:p>
          <a:p>
            <a:endParaRPr lang="en-AU" baseline="0" dirty="0"/>
          </a:p>
        </p:txBody>
      </p:sp>
      <p:sp>
        <p:nvSpPr>
          <p:cNvPr id="4" name="Slide Number Placeholder 3"/>
          <p:cNvSpPr>
            <a:spLocks noGrp="1"/>
          </p:cNvSpPr>
          <p:nvPr>
            <p:ph type="sldNum" sz="quarter" idx="10"/>
          </p:nvPr>
        </p:nvSpPr>
        <p:spPr/>
        <p:txBody>
          <a:bodyPr/>
          <a:lstStyle/>
          <a:p>
            <a:fld id="{99BE8FB7-E93A-4E51-8AD5-5D5CD0B22CC9}" type="slidenum">
              <a:rPr lang="en-AU" smtClean="0"/>
              <a:t>4</a:t>
            </a:fld>
            <a:endParaRPr lang="en-AU" dirty="0"/>
          </a:p>
        </p:txBody>
      </p:sp>
    </p:spTree>
    <p:extLst>
      <p:ext uri="{BB962C8B-B14F-4D97-AF65-F5344CB8AC3E}">
        <p14:creationId xmlns:p14="http://schemas.microsoft.com/office/powerpoint/2010/main" val="2969417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t>Hannah</a:t>
            </a:r>
          </a:p>
          <a:p>
            <a:endParaRPr lang="en-US" sz="1400" b="1" dirty="0"/>
          </a:p>
          <a:p>
            <a:endParaRPr lang="en-US" sz="1400" dirty="0"/>
          </a:p>
          <a:p>
            <a:r>
              <a:rPr lang="en-US" sz="1400" dirty="0"/>
              <a:t>There was a 5 year Royal Commission.  Of the 400+ recommendations, one was the establishment of a </a:t>
            </a:r>
            <a:r>
              <a:rPr lang="en-US" sz="1400" dirty="0" smtClean="0"/>
              <a:t>NRS. The NRS began on 1 July 2018 with the</a:t>
            </a:r>
            <a:r>
              <a:rPr lang="en-US" sz="1400" baseline="0" dirty="0" smtClean="0"/>
              <a:t> aim of </a:t>
            </a:r>
            <a:r>
              <a:rPr lang="en-US" sz="1400" dirty="0" smtClean="0"/>
              <a:t>providing justice </a:t>
            </a:r>
            <a:r>
              <a:rPr lang="en-US" sz="1400" dirty="0"/>
              <a:t>to </a:t>
            </a:r>
            <a:r>
              <a:rPr lang="en-US" sz="1400" dirty="0" smtClean="0"/>
              <a:t>an estimated 60,000 </a:t>
            </a:r>
            <a:r>
              <a:rPr lang="en-US" sz="1400" dirty="0"/>
              <a:t>survivors by way of:</a:t>
            </a:r>
          </a:p>
          <a:p>
            <a:r>
              <a:rPr lang="en-US" sz="1400" dirty="0"/>
              <a:t>	</a:t>
            </a:r>
          </a:p>
          <a:p>
            <a:pPr marL="171450" indent="-171450">
              <a:buFont typeface="Wingdings" panose="05000000000000000000" pitchFamily="2" charset="2"/>
              <a:buChar char="Ø"/>
            </a:pPr>
            <a:r>
              <a:rPr lang="en-US" sz="1400" dirty="0"/>
              <a:t>Lump sum payment up to $150,000</a:t>
            </a:r>
          </a:p>
          <a:p>
            <a:pPr marL="171450" indent="-171450">
              <a:buFont typeface="Wingdings" panose="05000000000000000000" pitchFamily="2" charset="2"/>
              <a:buChar char="Ø"/>
            </a:pPr>
            <a:r>
              <a:rPr lang="en-US" sz="1400" dirty="0" smtClean="0"/>
              <a:t>Counselling</a:t>
            </a:r>
            <a:endParaRPr lang="en-US" sz="1400" dirty="0"/>
          </a:p>
          <a:p>
            <a:pPr marL="171450" indent="-171450">
              <a:buFont typeface="Wingdings" panose="05000000000000000000" pitchFamily="2" charset="2"/>
              <a:buChar char="Ø"/>
            </a:pPr>
            <a:r>
              <a:rPr lang="en-US" sz="1400" dirty="0"/>
              <a:t>Direct personal </a:t>
            </a:r>
            <a:r>
              <a:rPr lang="en-US" sz="1400" dirty="0" smtClean="0"/>
              <a:t>response</a:t>
            </a:r>
            <a:endParaRPr lang="en-US" sz="1400" dirty="0"/>
          </a:p>
          <a:p>
            <a:pPr marL="171450" indent="-171450">
              <a:buFont typeface="Wingdings" panose="05000000000000000000" pitchFamily="2" charset="2"/>
              <a:buChar char="Ø"/>
            </a:pPr>
            <a:endParaRPr lang="en-US" sz="1400" dirty="0"/>
          </a:p>
          <a:p>
            <a:r>
              <a:rPr lang="en-US" sz="1400" dirty="0" smtClean="0"/>
              <a:t>The</a:t>
            </a:r>
            <a:r>
              <a:rPr lang="en-US" sz="1400" baseline="0" dirty="0" smtClean="0"/>
              <a:t> a</a:t>
            </a:r>
            <a:r>
              <a:rPr lang="en-US" sz="1400" dirty="0" smtClean="0"/>
              <a:t>pplication </a:t>
            </a:r>
            <a:r>
              <a:rPr lang="en-US" sz="1400" dirty="0"/>
              <a:t>is paper </a:t>
            </a:r>
            <a:r>
              <a:rPr lang="en-US" sz="1400" dirty="0" smtClean="0"/>
              <a:t>based, but can also be completed online in </a:t>
            </a:r>
            <a:r>
              <a:rPr lang="en-US" sz="1400" dirty="0" err="1" smtClean="0"/>
              <a:t>MyGov</a:t>
            </a:r>
            <a:r>
              <a:rPr lang="en-US" sz="1400" dirty="0" smtClean="0"/>
              <a:t>.  </a:t>
            </a:r>
            <a:r>
              <a:rPr lang="en-US" sz="1400" dirty="0"/>
              <a:t>The process </a:t>
            </a:r>
            <a:r>
              <a:rPr lang="en-US" sz="1400" dirty="0" smtClean="0"/>
              <a:t>usually takes approximately 6-12 </a:t>
            </a:r>
            <a:r>
              <a:rPr lang="en-US" sz="1400" dirty="0"/>
              <a:t>months </a:t>
            </a:r>
            <a:r>
              <a:rPr lang="en-US" sz="1400" dirty="0" smtClean="0"/>
              <a:t>(</a:t>
            </a:r>
            <a:r>
              <a:rPr lang="en-US" sz="1400" dirty="0"/>
              <a:t>if the organization has joined the scheme).  The amount of the payment is </a:t>
            </a:r>
            <a:r>
              <a:rPr lang="en-US" sz="1400" dirty="0" smtClean="0"/>
              <a:t>primarily determined </a:t>
            </a:r>
            <a:r>
              <a:rPr lang="en-US" sz="1400" dirty="0"/>
              <a:t>by the nature of the sexual </a:t>
            </a:r>
            <a:r>
              <a:rPr lang="en-US" sz="1400" dirty="0" smtClean="0"/>
              <a:t>abuse. </a:t>
            </a:r>
          </a:p>
          <a:p>
            <a:endParaRPr lang="en-US" sz="1400" dirty="0" smtClean="0"/>
          </a:p>
          <a:p>
            <a:r>
              <a:rPr lang="en-US" sz="1400" dirty="0" err="1" smtClean="0"/>
              <a:t>Knowmore’s</a:t>
            </a:r>
            <a:r>
              <a:rPr lang="en-US" sz="1400" dirty="0" smtClean="0"/>
              <a:t> role</a:t>
            </a:r>
            <a:endParaRPr lang="en-US" sz="1400" dirty="0"/>
          </a:p>
          <a:p>
            <a:pPr marL="171450" indent="-171450">
              <a:buFont typeface="Wingdings" panose="05000000000000000000" pitchFamily="2" charset="2"/>
              <a:buChar char="Ø"/>
            </a:pPr>
            <a:r>
              <a:rPr lang="en-AU" dirty="0" smtClean="0"/>
              <a:t>Free legal advice about all compensation options, including referrals where</a:t>
            </a:r>
            <a:r>
              <a:rPr lang="en-AU" baseline="0" dirty="0" smtClean="0"/>
              <a:t> appropriate to civil lawyers and Redress Supports Services</a:t>
            </a:r>
          </a:p>
          <a:p>
            <a:pPr marL="171450" indent="-171450">
              <a:buFont typeface="Wingdings" panose="05000000000000000000" pitchFamily="2" charset="2"/>
              <a:buChar char="Ø"/>
            </a:pPr>
            <a:r>
              <a:rPr lang="en-AU" baseline="0" dirty="0" smtClean="0"/>
              <a:t>Legal assistance with NRS applications in some cases</a:t>
            </a:r>
          </a:p>
        </p:txBody>
      </p:sp>
      <p:sp>
        <p:nvSpPr>
          <p:cNvPr id="4" name="Slide Number Placeholder 3"/>
          <p:cNvSpPr>
            <a:spLocks noGrp="1"/>
          </p:cNvSpPr>
          <p:nvPr>
            <p:ph type="sldNum" sz="quarter" idx="10"/>
          </p:nvPr>
        </p:nvSpPr>
        <p:spPr/>
        <p:txBody>
          <a:bodyPr/>
          <a:lstStyle/>
          <a:p>
            <a:fld id="{99BE8FB7-E93A-4E51-8AD5-5D5CD0B22CC9}" type="slidenum">
              <a:rPr lang="en-AU" smtClean="0"/>
              <a:t>5</a:t>
            </a:fld>
            <a:endParaRPr lang="en-AU" dirty="0"/>
          </a:p>
        </p:txBody>
      </p:sp>
    </p:spTree>
    <p:extLst>
      <p:ext uri="{BB962C8B-B14F-4D97-AF65-F5344CB8AC3E}">
        <p14:creationId xmlns:p14="http://schemas.microsoft.com/office/powerpoint/2010/main" val="157676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baseline="0" dirty="0" smtClean="0"/>
              <a:t>Hannah</a:t>
            </a:r>
            <a:endParaRPr lang="en-AU" b="1" baseline="0" dirty="0"/>
          </a:p>
          <a:p>
            <a:endParaRPr lang="en-AU"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Service snapshot as of 30 </a:t>
            </a:r>
            <a:r>
              <a:rPr lang="en-US" sz="1400" baseline="0" dirty="0" smtClean="0"/>
              <a:t>September 2019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Tasmanian clients make up 5% of knowmore clients.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baseline="0" dirty="0" smtClean="0"/>
              <a:t>1126 calls/enquiries</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400" baseline="0" dirty="0" smtClean="0"/>
              <a:t>255 completed intake</a:t>
            </a:r>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14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Knowmore is committed to outreach in Tasmania.  A team has been visiting Tasmania every six weeks, conducting face to face client appointments and meeting with various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AU" sz="1400" dirty="0"/>
          </a:p>
        </p:txBody>
      </p:sp>
      <p:sp>
        <p:nvSpPr>
          <p:cNvPr id="4" name="Slide Number Placeholder 3"/>
          <p:cNvSpPr>
            <a:spLocks noGrp="1"/>
          </p:cNvSpPr>
          <p:nvPr>
            <p:ph type="sldNum" sz="quarter" idx="10"/>
          </p:nvPr>
        </p:nvSpPr>
        <p:spPr/>
        <p:txBody>
          <a:bodyPr/>
          <a:lstStyle/>
          <a:p>
            <a:fld id="{7834112D-A806-4632-92F4-5E917A4130CF}" type="slidenum">
              <a:rPr lang="en-AU" smtClean="0"/>
              <a:t>6</a:t>
            </a:fld>
            <a:endParaRPr lang="en-AU"/>
          </a:p>
        </p:txBody>
      </p:sp>
    </p:spTree>
    <p:extLst>
      <p:ext uri="{BB962C8B-B14F-4D97-AF65-F5344CB8AC3E}">
        <p14:creationId xmlns:p14="http://schemas.microsoft.com/office/powerpoint/2010/main" val="278697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Hannah</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Service snapshot as </a:t>
            </a:r>
            <a:r>
              <a:rPr lang="en-US" baseline="0" dirty="0" smtClean="0"/>
              <a:t>of 30 September 2019 </a:t>
            </a:r>
            <a:endParaRPr lang="en-AU" dirty="0"/>
          </a:p>
          <a:p>
            <a:endParaRPr lang="en-AU" baseline="0" dirty="0"/>
          </a:p>
          <a:p>
            <a:r>
              <a:rPr lang="en-AU" baseline="0" dirty="0" smtClean="0"/>
              <a:t>21% </a:t>
            </a:r>
            <a:r>
              <a:rPr lang="en-AU" baseline="0" dirty="0"/>
              <a:t>of our clients identify as needing priority attention.</a:t>
            </a:r>
          </a:p>
          <a:p>
            <a:r>
              <a:rPr lang="en-AU" baseline="0" dirty="0" smtClean="0"/>
              <a:t>26% </a:t>
            </a:r>
            <a:r>
              <a:rPr lang="en-AU" baseline="0" dirty="0"/>
              <a:t>of our clients identify as Aboriginal or Torres Strait Islander people</a:t>
            </a:r>
          </a:p>
          <a:p>
            <a:r>
              <a:rPr lang="en-AU" baseline="0" dirty="0"/>
              <a:t>39% identified as females and </a:t>
            </a:r>
            <a:r>
              <a:rPr lang="en-AU" baseline="0" dirty="0" smtClean="0"/>
              <a:t>61% </a:t>
            </a:r>
            <a:r>
              <a:rPr lang="en-AU" baseline="0" dirty="0"/>
              <a:t>as males.</a:t>
            </a:r>
          </a:p>
          <a:p>
            <a:endParaRPr lang="en-AU" dirty="0"/>
          </a:p>
        </p:txBody>
      </p:sp>
      <p:sp>
        <p:nvSpPr>
          <p:cNvPr id="4" name="Slide Number Placeholder 3"/>
          <p:cNvSpPr>
            <a:spLocks noGrp="1"/>
          </p:cNvSpPr>
          <p:nvPr>
            <p:ph type="sldNum" sz="quarter" idx="10"/>
          </p:nvPr>
        </p:nvSpPr>
        <p:spPr/>
        <p:txBody>
          <a:bodyPr/>
          <a:lstStyle/>
          <a:p>
            <a:fld id="{7834112D-A806-4632-92F4-5E917A4130CF}" type="slidenum">
              <a:rPr lang="en-AU" smtClean="0"/>
              <a:t>7</a:t>
            </a:fld>
            <a:endParaRPr lang="en-AU"/>
          </a:p>
        </p:txBody>
      </p:sp>
    </p:spTree>
    <p:extLst>
      <p:ext uri="{BB962C8B-B14F-4D97-AF65-F5344CB8AC3E}">
        <p14:creationId xmlns:p14="http://schemas.microsoft.com/office/powerpoint/2010/main" val="172613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baseline="0" dirty="0" smtClean="0"/>
              <a:t>Danielle</a:t>
            </a:r>
          </a:p>
          <a:p>
            <a:endParaRPr lang="en-US" sz="1400" dirty="0"/>
          </a:p>
          <a:p>
            <a:r>
              <a:rPr lang="en-US" sz="1400" baseline="0" dirty="0"/>
              <a:t>Service snapshot as of </a:t>
            </a:r>
            <a:r>
              <a:rPr lang="en-US" sz="1400" baseline="0" dirty="0" smtClean="0"/>
              <a:t>30 September 2019 </a:t>
            </a:r>
            <a:endParaRPr lang="en-US" sz="1400" baseline="0" dirty="0"/>
          </a:p>
          <a:p>
            <a:endParaRPr lang="en-US" sz="1400" dirty="0"/>
          </a:p>
          <a:p>
            <a:r>
              <a:rPr lang="en-US" sz="1400" dirty="0"/>
              <a:t>So…what happens when someone makes contact?</a:t>
            </a:r>
          </a:p>
          <a:p>
            <a:endParaRPr lang="en-US" sz="1400" dirty="0"/>
          </a:p>
          <a:p>
            <a:r>
              <a:rPr lang="en-US" sz="1400" dirty="0"/>
              <a:t>Brief description of what happens…</a:t>
            </a:r>
          </a:p>
          <a:p>
            <a:pPr marL="285750" indent="-285750">
              <a:buFont typeface="Wingdings" panose="05000000000000000000" pitchFamily="2" charset="2"/>
              <a:buChar char="Ø"/>
            </a:pPr>
            <a:r>
              <a:rPr lang="en-US" sz="1400" dirty="0"/>
              <a:t>Intake</a:t>
            </a:r>
          </a:p>
          <a:p>
            <a:pPr marL="285750" indent="-285750">
              <a:buFont typeface="Wingdings" panose="05000000000000000000" pitchFamily="2" charset="2"/>
              <a:buChar char="Ø"/>
            </a:pPr>
            <a:r>
              <a:rPr lang="en-US" sz="1400" dirty="0"/>
              <a:t>appointment with lawyer to discuss options a</a:t>
            </a:r>
          </a:p>
          <a:p>
            <a:pPr marL="285750" indent="-285750">
              <a:buFont typeface="Wingdings" panose="05000000000000000000" pitchFamily="2" charset="2"/>
              <a:buChar char="Ø"/>
            </a:pPr>
            <a:r>
              <a:rPr lang="en-US" sz="1400" dirty="0"/>
              <a:t>and we have support services as well. </a:t>
            </a:r>
          </a:p>
          <a:p>
            <a:endParaRPr lang="en-AU" sz="1400" dirty="0"/>
          </a:p>
        </p:txBody>
      </p:sp>
      <p:sp>
        <p:nvSpPr>
          <p:cNvPr id="4" name="Slide Number Placeholder 3"/>
          <p:cNvSpPr>
            <a:spLocks noGrp="1"/>
          </p:cNvSpPr>
          <p:nvPr>
            <p:ph type="sldNum" sz="quarter" idx="10"/>
          </p:nvPr>
        </p:nvSpPr>
        <p:spPr/>
        <p:txBody>
          <a:bodyPr/>
          <a:lstStyle/>
          <a:p>
            <a:fld id="{9EC02125-C4B0-46EA-A731-6D59C75BD8A8}" type="slidenum">
              <a:rPr lang="en-AU" smtClean="0"/>
              <a:t>8</a:t>
            </a:fld>
            <a:endParaRPr lang="en-AU"/>
          </a:p>
        </p:txBody>
      </p:sp>
    </p:spTree>
    <p:extLst>
      <p:ext uri="{BB962C8B-B14F-4D97-AF65-F5344CB8AC3E}">
        <p14:creationId xmlns:p14="http://schemas.microsoft.com/office/powerpoint/2010/main" val="418303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Linda</a:t>
            </a:r>
            <a:endParaRPr lang="en-AU" b="1" dirty="0"/>
          </a:p>
          <a:p>
            <a:endParaRPr lang="en-AU" sz="1200" b="0" i="0" kern="1200" dirty="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Knowmore has received funding</a:t>
            </a:r>
            <a:r>
              <a:rPr lang="en-US" sz="1200" b="0" kern="1200" baseline="0" dirty="0" smtClean="0">
                <a:solidFill>
                  <a:schemeClr val="tx1"/>
                </a:solidFill>
                <a:effectLst/>
                <a:latin typeface="+mn-lt"/>
                <a:ea typeface="+mn-ea"/>
                <a:cs typeface="+mn-cs"/>
              </a:rPr>
              <a:t> form Financial Counselling Foundation to employ four FTE Financial Counsellors in Brisbane, Sydney, Melbourne and Perth for two years.  </a:t>
            </a:r>
            <a:endParaRPr lang="en-AU" sz="1200" b="0" kern="1200" dirty="0" smtClean="0">
              <a:solidFill>
                <a:schemeClr val="tx1"/>
              </a:solidFill>
              <a:effectLst/>
              <a:latin typeface="+mn-lt"/>
              <a:ea typeface="+mn-ea"/>
              <a:cs typeface="+mn-cs"/>
            </a:endParaRPr>
          </a:p>
          <a:p>
            <a:endParaRPr lang="en-AU" sz="1200" b="1"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A Financial Counsellor at knowmore:</a:t>
            </a:r>
            <a:endParaRPr lang="en-AU" sz="1200" kern="1200" dirty="0" smtClean="0">
              <a:solidFill>
                <a:schemeClr val="tx1"/>
              </a:solidFill>
              <a:effectLst/>
              <a:latin typeface="+mn-lt"/>
              <a:ea typeface="+mn-ea"/>
              <a:cs typeface="+mn-cs"/>
            </a:endParaRPr>
          </a:p>
          <a:p>
            <a:r>
              <a:rPr lang="en-AU" sz="1200" b="1"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Discuss their current financial situation</a:t>
            </a:r>
            <a:r>
              <a:rPr lang="en-US" sz="1200" kern="1200" dirty="0" smtClean="0">
                <a:solidFill>
                  <a:schemeClr val="tx1"/>
                </a:solidFill>
                <a:effectLst/>
                <a:latin typeface="+mn-lt"/>
                <a:ea typeface="+mn-ea"/>
                <a:cs typeface="+mn-cs"/>
              </a:rPr>
              <a:t> – we can work with clients to assist in providing options and advocacy around hardship – pretty similar to generalist FC work, in that they present with a wide variety of hardship and debt issues.  Not all of our clients have hardship or debt issues, but when they do we like to assist them before they receive an offer for redress.</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Implications of redress payments</a:t>
            </a:r>
            <a:r>
              <a:rPr lang="en-US" sz="1200" kern="1200" dirty="0" smtClean="0">
                <a:solidFill>
                  <a:schemeClr val="tx1"/>
                </a:solidFill>
                <a:effectLst/>
                <a:latin typeface="+mn-lt"/>
                <a:ea typeface="+mn-ea"/>
                <a:cs typeface="+mn-cs"/>
              </a:rPr>
              <a:t> – we discuss how any redress payment they receive might have an effect on their </a:t>
            </a:r>
            <a:r>
              <a:rPr lang="en-US" sz="1200" kern="1200" dirty="0" err="1" smtClean="0">
                <a:solidFill>
                  <a:schemeClr val="tx1"/>
                </a:solidFill>
                <a:effectLst/>
                <a:latin typeface="+mn-lt"/>
                <a:ea typeface="+mn-ea"/>
                <a:cs typeface="+mn-cs"/>
              </a:rPr>
              <a:t>Centrelink</a:t>
            </a:r>
            <a:r>
              <a:rPr lang="en-US" sz="1200" kern="1200" dirty="0" smtClean="0">
                <a:solidFill>
                  <a:schemeClr val="tx1"/>
                </a:solidFill>
                <a:effectLst/>
                <a:latin typeface="+mn-lt"/>
                <a:ea typeface="+mn-ea"/>
                <a:cs typeface="+mn-cs"/>
              </a:rPr>
              <a:t> payments, housing etc.</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Managing a lump sum</a:t>
            </a:r>
            <a:r>
              <a:rPr lang="en-US" sz="1200" kern="1200" dirty="0" smtClean="0">
                <a:solidFill>
                  <a:schemeClr val="tx1"/>
                </a:solidFill>
                <a:effectLst/>
                <a:latin typeface="+mn-lt"/>
                <a:ea typeface="+mn-ea"/>
                <a:cs typeface="+mn-cs"/>
              </a:rPr>
              <a:t> – in general, our clients have never had a large amount of money to manage.  If they receive a lump sum payment, they can speak to us about the best ways to manage it.  We look at ways to protect the money, discuss options for what they might like to do with it and also talk about things like elder abuse and financial abuse by others.  Where needed, a referral can be made to a pro bono financial advisor for investment advice.  We also talk about wills, and frequently make referrals for a will to be drawn up for the client.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Many clients will not receive the maximum of $150,000.  As a FC with knowmore, the primary objective is to assist them with maximizing the benefits of receiving the payment – whether it is by reducing debt levels, advising them of their rights and obligations regarding the payment, or talking with them about the best way to manage the money. </a:t>
            </a:r>
            <a:endParaRPr lang="en-AU" sz="1200" kern="1200" dirty="0" smtClean="0">
              <a:solidFill>
                <a:schemeClr val="tx1"/>
              </a:solidFill>
              <a:effectLst/>
              <a:latin typeface="+mn-lt"/>
              <a:ea typeface="+mn-ea"/>
              <a:cs typeface="+mn-cs"/>
            </a:endParaRP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7834112D-A806-4632-92F4-5E917A4130CF}" type="slidenum">
              <a:rPr lang="en-AU" smtClean="0"/>
              <a:t>9</a:t>
            </a:fld>
            <a:endParaRPr lang="en-AU"/>
          </a:p>
        </p:txBody>
      </p:sp>
    </p:spTree>
    <p:extLst>
      <p:ext uri="{BB962C8B-B14F-4D97-AF65-F5344CB8AC3E}">
        <p14:creationId xmlns:p14="http://schemas.microsoft.com/office/powerpoint/2010/main" val="4060528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1C032DE-1603-45B3-8DF4-F971EAAD3EEE}" type="datetimeFigureOut">
              <a:rPr lang="en-AU" smtClean="0"/>
              <a:t>30/10/2019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1387229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1C032DE-1603-45B3-8DF4-F971EAAD3EEE}" type="datetimeFigureOut">
              <a:rPr lang="en-AU" smtClean="0"/>
              <a:t>30/10/2019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3552201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1C032DE-1603-45B3-8DF4-F971EAAD3EEE}" type="datetimeFigureOut">
              <a:rPr lang="en-AU" smtClean="0"/>
              <a:t>30/10/2019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95920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1C032DE-1603-45B3-8DF4-F971EAAD3EEE}" type="datetimeFigureOut">
              <a:rPr lang="en-AU" smtClean="0"/>
              <a:t>30/10/2019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2547378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1C032DE-1603-45B3-8DF4-F971EAAD3EEE}" type="datetimeFigureOut">
              <a:rPr lang="en-AU" smtClean="0"/>
              <a:t>30/10/2019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284516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1C032DE-1603-45B3-8DF4-F971EAAD3EEE}" type="datetimeFigureOut">
              <a:rPr lang="en-AU" smtClean="0"/>
              <a:t>30/10/2019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28175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1C032DE-1603-45B3-8DF4-F971EAAD3EEE}" type="datetimeFigureOut">
              <a:rPr lang="en-AU" smtClean="0"/>
              <a:t>30/10/2019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410985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1C032DE-1603-45B3-8DF4-F971EAAD3EEE}" type="datetimeFigureOut">
              <a:rPr lang="en-AU" smtClean="0"/>
              <a:t>30/10/2019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170305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032DE-1603-45B3-8DF4-F971EAAD3EEE}" type="datetimeFigureOut">
              <a:rPr lang="en-AU" smtClean="0"/>
              <a:t>30/10/2019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368847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C032DE-1603-45B3-8DF4-F971EAAD3EEE}" type="datetimeFigureOut">
              <a:rPr lang="en-AU" smtClean="0"/>
              <a:t>30/10/2019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2675691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C032DE-1603-45B3-8DF4-F971EAAD3EEE}" type="datetimeFigureOut">
              <a:rPr lang="en-AU" smtClean="0"/>
              <a:t>30/10/2019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7393E7D-650D-4406-BF15-5D7BF2774BC7}" type="slidenum">
              <a:rPr lang="en-AU" smtClean="0"/>
              <a:t>‹#›</a:t>
            </a:fld>
            <a:endParaRPr lang="en-AU"/>
          </a:p>
        </p:txBody>
      </p:sp>
    </p:spTree>
    <p:extLst>
      <p:ext uri="{BB962C8B-B14F-4D97-AF65-F5344CB8AC3E}">
        <p14:creationId xmlns:p14="http://schemas.microsoft.com/office/powerpoint/2010/main" val="155223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32DE-1603-45B3-8DF4-F971EAAD3EEE}" type="datetimeFigureOut">
              <a:rPr lang="en-AU" smtClean="0"/>
              <a:t>30/10/2019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93E7D-650D-4406-BF15-5D7BF2774BC7}" type="slidenum">
              <a:rPr lang="en-AU" smtClean="0"/>
              <a:t>‹#›</a:t>
            </a:fld>
            <a:endParaRPr lang="en-AU"/>
          </a:p>
        </p:txBody>
      </p:sp>
    </p:spTree>
    <p:extLst>
      <p:ext uri="{BB962C8B-B14F-4D97-AF65-F5344CB8AC3E}">
        <p14:creationId xmlns:p14="http://schemas.microsoft.com/office/powerpoint/2010/main" val="255780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1.xml"/><Relationship Id="rId7" Type="http://schemas.openxmlformats.org/officeDocument/2006/relationships/image" Target="../media/image2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2.jpg"/><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EE9C40F-728B-B941-9783-38C671D0B8A5}"/>
              </a:ext>
            </a:extLst>
          </p:cNvPr>
          <p:cNvSpPr/>
          <p:nvPr/>
        </p:nvSpPr>
        <p:spPr>
          <a:xfrm>
            <a:off x="0" y="0"/>
            <a:ext cx="12192000" cy="6858000"/>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FC9AB9-6F41-5943-901E-142F2831C7DF}"/>
              </a:ext>
            </a:extLst>
          </p:cNvPr>
          <p:cNvSpPr>
            <a:spLocks noGrp="1"/>
          </p:cNvSpPr>
          <p:nvPr>
            <p:ph type="ctrTitle"/>
          </p:nvPr>
        </p:nvSpPr>
        <p:spPr>
          <a:xfrm>
            <a:off x="719321" y="783771"/>
            <a:ext cx="6283882" cy="3314731"/>
          </a:xfrm>
        </p:spPr>
        <p:txBody>
          <a:bodyPr>
            <a:noAutofit/>
          </a:bodyPr>
          <a:lstStyle/>
          <a:p>
            <a:pPr algn="l"/>
            <a:r>
              <a:rPr lang="en-US" sz="4800" b="1" dirty="0" smtClean="0">
                <a:solidFill>
                  <a:schemeClr val="bg1"/>
                </a:solidFill>
                <a:latin typeface="Calibri" panose="020F0502020204030204" pitchFamily="34" charset="0"/>
                <a:cs typeface="Calibri" panose="020F0502020204030204" pitchFamily="34" charset="0"/>
              </a:rPr>
              <a:t/>
            </a:r>
            <a:br>
              <a:rPr lang="en-US" sz="4800" b="1" dirty="0" smtClean="0">
                <a:solidFill>
                  <a:schemeClr val="bg1"/>
                </a:solidFill>
                <a:latin typeface="Calibri" panose="020F0502020204030204" pitchFamily="34" charset="0"/>
                <a:cs typeface="Calibri" panose="020F0502020204030204" pitchFamily="34" charset="0"/>
              </a:rPr>
            </a:br>
            <a:r>
              <a:rPr lang="en-AU" sz="4800" dirty="0">
                <a:solidFill>
                  <a:srgbClr val="8E2A2A"/>
                </a:solidFill>
                <a:latin typeface="Calibri" panose="020F0502020204030204" pitchFamily="34" charset="0"/>
                <a:cs typeface="Calibri" panose="020F0502020204030204" pitchFamily="34" charset="0"/>
              </a:rPr>
              <a:t/>
            </a:r>
            <a:br>
              <a:rPr lang="en-AU" sz="4800" dirty="0">
                <a:solidFill>
                  <a:srgbClr val="8E2A2A"/>
                </a:solidFill>
                <a:latin typeface="Calibri" panose="020F0502020204030204" pitchFamily="34" charset="0"/>
                <a:cs typeface="Calibri" panose="020F0502020204030204" pitchFamily="34" charset="0"/>
              </a:rPr>
            </a:br>
            <a:r>
              <a:rPr lang="en-US" sz="4800" dirty="0">
                <a:solidFill>
                  <a:srgbClr val="8E2A2A"/>
                </a:solidFill>
                <a:latin typeface="Calibri" panose="020F0502020204030204" pitchFamily="34" charset="0"/>
                <a:cs typeface="Calibri" panose="020F0502020204030204" pitchFamily="34" charset="0"/>
              </a:rPr>
              <a:t/>
            </a:r>
            <a:br>
              <a:rPr lang="en-US" sz="4800" dirty="0">
                <a:solidFill>
                  <a:srgbClr val="8E2A2A"/>
                </a:solidFill>
                <a:latin typeface="Calibri" panose="020F0502020204030204" pitchFamily="34" charset="0"/>
                <a:cs typeface="Calibri" panose="020F0502020204030204" pitchFamily="34" charset="0"/>
              </a:rPr>
            </a:br>
            <a:endParaRPr lang="en-US" sz="4800" spc="-300" dirty="0">
              <a:solidFill>
                <a:schemeClr val="bg1"/>
              </a:solidFill>
            </a:endParaRPr>
          </a:p>
        </p:txBody>
      </p:sp>
      <p:pic>
        <p:nvPicPr>
          <p:cNvPr id="6" name="Picture 5">
            <a:extLst>
              <a:ext uri="{FF2B5EF4-FFF2-40B4-BE49-F238E27FC236}">
                <a16:creationId xmlns:a16="http://schemas.microsoft.com/office/drawing/2014/main" xmlns="" id="{DCBE394D-DF5C-944B-B262-D290006D7F3A}"/>
              </a:ext>
            </a:extLst>
          </p:cNvPr>
          <p:cNvPicPr>
            <a:picLocks noChangeAspect="1"/>
          </p:cNvPicPr>
          <p:nvPr/>
        </p:nvPicPr>
        <p:blipFill>
          <a:blip r:embed="rId3"/>
          <a:stretch>
            <a:fillRect/>
          </a:stretch>
        </p:blipFill>
        <p:spPr>
          <a:xfrm>
            <a:off x="8299820" y="-317899"/>
            <a:ext cx="3627386" cy="2563295"/>
          </a:xfrm>
          <a:prstGeom prst="rect">
            <a:avLst/>
          </a:prstGeom>
        </p:spPr>
      </p:pic>
      <p:sp>
        <p:nvSpPr>
          <p:cNvPr id="7" name="TextBox 6"/>
          <p:cNvSpPr txBox="1"/>
          <p:nvPr/>
        </p:nvSpPr>
        <p:spPr>
          <a:xfrm>
            <a:off x="1593717" y="2245396"/>
            <a:ext cx="10333489" cy="1200329"/>
          </a:xfrm>
          <a:prstGeom prst="rect">
            <a:avLst/>
          </a:prstGeom>
          <a:noFill/>
        </p:spPr>
        <p:txBody>
          <a:bodyPr wrap="square" rtlCol="0">
            <a:spAutoFit/>
          </a:bodyPr>
          <a:lstStyle/>
          <a:p>
            <a:r>
              <a:rPr lang="en-US" sz="7200" b="1" dirty="0" err="1">
                <a:solidFill>
                  <a:schemeClr val="bg1"/>
                </a:solidFill>
                <a:latin typeface="Calibri" panose="020F0502020204030204" pitchFamily="34" charset="0"/>
                <a:cs typeface="Calibri" panose="020F0502020204030204" pitchFamily="34" charset="0"/>
              </a:rPr>
              <a:t>k</a:t>
            </a:r>
            <a:r>
              <a:rPr lang="en-US" sz="7200" b="1" dirty="0" err="1" smtClean="0">
                <a:solidFill>
                  <a:schemeClr val="bg1"/>
                </a:solidFill>
                <a:latin typeface="Calibri" panose="020F0502020204030204" pitchFamily="34" charset="0"/>
                <a:cs typeface="Calibri" panose="020F0502020204030204" pitchFamily="34" charset="0"/>
              </a:rPr>
              <a:t>nowmore</a:t>
            </a:r>
            <a:r>
              <a:rPr lang="en-US" sz="7200" b="1" dirty="0" smtClean="0">
                <a:solidFill>
                  <a:schemeClr val="bg1"/>
                </a:solidFill>
                <a:latin typeface="Calibri" panose="020F0502020204030204" pitchFamily="34" charset="0"/>
                <a:cs typeface="Calibri" panose="020F0502020204030204" pitchFamily="34" charset="0"/>
              </a:rPr>
              <a:t> Legal Service</a:t>
            </a:r>
            <a:endParaRPr lang="en-AU" sz="7200" dirty="0"/>
          </a:p>
        </p:txBody>
      </p:sp>
    </p:spTree>
    <p:extLst>
      <p:ext uri="{BB962C8B-B14F-4D97-AF65-F5344CB8AC3E}">
        <p14:creationId xmlns:p14="http://schemas.microsoft.com/office/powerpoint/2010/main" val="4841999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000000">
              <a:alpha val="80000"/>
            </a:srgbClr>
          </a:solidFill>
        </p:spPr>
      </p:pic>
      <p:pic>
        <p:nvPicPr>
          <p:cNvPr id="3" name="Picture 2">
            <a:extLst>
              <a:ext uri="{FF2B5EF4-FFF2-40B4-BE49-F238E27FC236}">
                <a16:creationId xmlns:a16="http://schemas.microsoft.com/office/drawing/2014/main" xmlns="" id="{B737A468-4E16-A94A-9C46-DA18DBD7D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010" y="-326295"/>
            <a:ext cx="2947591" cy="2082917"/>
          </a:xfrm>
          <a:prstGeom prst="rect">
            <a:avLst/>
          </a:prstGeom>
          <a:ln>
            <a:noFill/>
          </a:ln>
          <a:effectLst>
            <a:outerShdw sx="1000" sy="1000" algn="tl" rotWithShape="0">
              <a:srgbClr val="333333"/>
            </a:outerShdw>
          </a:effectLst>
        </p:spPr>
      </p:pic>
      <p:sp>
        <p:nvSpPr>
          <p:cNvPr id="4" name="Rectangle 3"/>
          <p:cNvSpPr/>
          <p:nvPr/>
        </p:nvSpPr>
        <p:spPr>
          <a:xfrm>
            <a:off x="315634" y="270375"/>
            <a:ext cx="8084544" cy="769441"/>
          </a:xfrm>
          <a:prstGeom prst="rect">
            <a:avLst/>
          </a:prstGeom>
        </p:spPr>
        <p:txBody>
          <a:bodyPr wrap="square">
            <a:spAutoFit/>
          </a:bodyPr>
          <a:lstStyle/>
          <a:p>
            <a:r>
              <a:rPr lang="en-US" sz="4400" smtClean="0">
                <a:solidFill>
                  <a:schemeClr val="bg1"/>
                </a:solidFill>
                <a:latin typeface="Calibri" panose="020F0502020204030204" pitchFamily="34" charset="0"/>
                <a:cs typeface="Calibri" panose="020F0502020204030204" pitchFamily="34" charset="0"/>
              </a:rPr>
              <a:t>Case Study</a:t>
            </a:r>
            <a:endParaRPr lang="en-AU"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7076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692511231"/>
              </p:ext>
            </p:extLst>
          </p:nvPr>
        </p:nvGraphicFramePr>
        <p:xfrm>
          <a:off x="3866598" y="405576"/>
          <a:ext cx="4251242" cy="6015544"/>
        </p:xfrm>
        <a:graphic>
          <a:graphicData uri="http://schemas.openxmlformats.org/presentationml/2006/ole">
            <mc:AlternateContent xmlns:mc="http://schemas.openxmlformats.org/markup-compatibility/2006">
              <mc:Choice xmlns:v="urn:schemas-microsoft-com:vml" Requires="v">
                <p:oleObj spid="_x0000_s1083" name="Acrobat Document" r:id="rId4" imgW="5667198" imgH="8020037" progId="AcroExch.Document.DC">
                  <p:embed/>
                </p:oleObj>
              </mc:Choice>
              <mc:Fallback>
                <p:oleObj name="Acrobat Document" r:id="rId4" imgW="5667198" imgH="8020037" progId="AcroExch.Document.DC">
                  <p:embed/>
                  <p:pic>
                    <p:nvPicPr>
                      <p:cNvPr id="6" name="Object 5"/>
                      <p:cNvPicPr/>
                      <p:nvPr/>
                    </p:nvPicPr>
                    <p:blipFill>
                      <a:blip r:embed="rId5"/>
                      <a:stretch>
                        <a:fillRect/>
                      </a:stretch>
                    </p:blipFill>
                    <p:spPr>
                      <a:xfrm>
                        <a:off x="3866598" y="405576"/>
                        <a:ext cx="4251242" cy="6015544"/>
                      </a:xfrm>
                      <a:prstGeom prst="rect">
                        <a:avLst/>
                      </a:prstGeom>
                    </p:spPr>
                  </p:pic>
                </p:oleObj>
              </mc:Fallback>
            </mc:AlternateContent>
          </a:graphicData>
        </a:graphic>
      </p:graphicFrame>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9F04C311-BAEB-D743-BFF3-861927F7B2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481" y="-314716"/>
            <a:ext cx="2947590" cy="2082916"/>
          </a:xfrm>
          <a:prstGeom prst="rect">
            <a:avLst/>
          </a:prstGeom>
          <a:ln>
            <a:noFill/>
          </a:ln>
          <a:effectLst>
            <a:outerShdw sx="1000" sy="1000" algn="tl" rotWithShape="0">
              <a:srgbClr val="333333"/>
            </a:outerShdw>
          </a:effectLst>
        </p:spPr>
      </p:pic>
      <p:sp>
        <p:nvSpPr>
          <p:cNvPr id="5" name="TextBox 4"/>
          <p:cNvSpPr txBox="1"/>
          <p:nvPr/>
        </p:nvSpPr>
        <p:spPr>
          <a:xfrm>
            <a:off x="403240" y="350888"/>
            <a:ext cx="5692760" cy="984885"/>
          </a:xfrm>
          <a:prstGeom prst="rect">
            <a:avLst/>
          </a:prstGeom>
          <a:noFill/>
        </p:spPr>
        <p:txBody>
          <a:bodyPr wrap="square" rtlCol="0">
            <a:spAutoFit/>
          </a:bodyPr>
          <a:lstStyle/>
          <a:p>
            <a:r>
              <a:rPr lang="en-US" sz="4000" dirty="0">
                <a:solidFill>
                  <a:schemeClr val="bg1"/>
                </a:solidFill>
                <a:latin typeface="+mj-lt"/>
              </a:rPr>
              <a:t>Financial Guide</a:t>
            </a:r>
          </a:p>
          <a:p>
            <a:endParaRPr lang="en-AU" dirty="0"/>
          </a:p>
        </p:txBody>
      </p:sp>
      <p:graphicFrame>
        <p:nvGraphicFramePr>
          <p:cNvPr id="7" name="Object 6"/>
          <p:cNvGraphicFramePr>
            <a:graphicFrameLocks noChangeAspect="1"/>
          </p:cNvGraphicFramePr>
          <p:nvPr>
            <p:extLst>
              <p:ext uri="{D42A27DB-BD31-4B8C-83A1-F6EECF244321}">
                <p14:modId xmlns:p14="http://schemas.microsoft.com/office/powerpoint/2010/main" val="273002470"/>
              </p:ext>
            </p:extLst>
          </p:nvPr>
        </p:nvGraphicFramePr>
        <p:xfrm>
          <a:off x="4294009" y="1540707"/>
          <a:ext cx="3637207" cy="5145861"/>
        </p:xfrm>
        <a:graphic>
          <a:graphicData uri="http://schemas.openxmlformats.org/presentationml/2006/ole">
            <mc:AlternateContent xmlns:mc="http://schemas.openxmlformats.org/markup-compatibility/2006">
              <mc:Choice xmlns:v="urn:schemas-microsoft-com:vml" Requires="v">
                <p:oleObj spid="_x0000_s1084" name="Acrobat Document" r:id="rId8" imgW="5667198" imgH="8020037" progId="AcroExch.Document.11">
                  <p:embed/>
                </p:oleObj>
              </mc:Choice>
              <mc:Fallback>
                <p:oleObj name="Acrobat Document" r:id="rId8" imgW="5667198" imgH="8020037" progId="AcroExch.Document.11">
                  <p:embed/>
                  <p:pic>
                    <p:nvPicPr>
                      <p:cNvPr id="7" name="Object 6"/>
                      <p:cNvPicPr/>
                      <p:nvPr/>
                    </p:nvPicPr>
                    <p:blipFill>
                      <a:blip r:embed="rId5"/>
                      <a:stretch>
                        <a:fillRect/>
                      </a:stretch>
                    </p:blipFill>
                    <p:spPr>
                      <a:xfrm>
                        <a:off x="4294009" y="1540707"/>
                        <a:ext cx="3637207" cy="5145861"/>
                      </a:xfrm>
                      <a:prstGeom prst="rect">
                        <a:avLst/>
                      </a:prstGeom>
                    </p:spPr>
                  </p:pic>
                </p:oleObj>
              </mc:Fallback>
            </mc:AlternateContent>
          </a:graphicData>
        </a:graphic>
      </p:graphicFrame>
    </p:spTree>
    <p:extLst>
      <p:ext uri="{BB962C8B-B14F-4D97-AF65-F5344CB8AC3E}">
        <p14:creationId xmlns:p14="http://schemas.microsoft.com/office/powerpoint/2010/main" val="1497626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628"/>
            <a:ext cx="12252960" cy="6892290"/>
          </a:xfrm>
          <a:prstGeom prst="rect">
            <a:avLst/>
          </a:prstGeom>
        </p:spPr>
      </p:pic>
      <p:pic>
        <p:nvPicPr>
          <p:cNvPr id="5" name="Picture 4">
            <a:extLst>
              <a:ext uri="{FF2B5EF4-FFF2-40B4-BE49-F238E27FC236}">
                <a16:creationId xmlns:a16="http://schemas.microsoft.com/office/drawing/2014/main" xmlns="" id="{B01DC280-D938-B141-838A-D8E5015DE1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4481" y="-314716"/>
            <a:ext cx="2947590" cy="2082917"/>
          </a:xfrm>
          <a:prstGeom prst="rect">
            <a:avLst/>
          </a:prstGeom>
          <a:ln>
            <a:noFill/>
          </a:ln>
          <a:effectLst>
            <a:outerShdw sx="1000" sy="1000" algn="tl" rotWithShape="0">
              <a:srgbClr val="333333"/>
            </a:outerShdw>
          </a:effectLst>
        </p:spPr>
      </p:pic>
      <p:sp>
        <p:nvSpPr>
          <p:cNvPr id="6" name="Rectangular Callout 5"/>
          <p:cNvSpPr/>
          <p:nvPr/>
        </p:nvSpPr>
        <p:spPr>
          <a:xfrm>
            <a:off x="390104" y="168083"/>
            <a:ext cx="6941138" cy="885819"/>
          </a:xfrm>
          <a:prstGeom prst="wedgeRectCallout">
            <a:avLst>
              <a:gd name="adj1" fmla="val -20567"/>
              <a:gd name="adj2" fmla="val 515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bg1"/>
                </a:solidFill>
                <a:latin typeface="+mj-lt"/>
                <a:cs typeface="Calibri" panose="020F0502020204030204" pitchFamily="34" charset="0"/>
              </a:rPr>
              <a:t>Referrals to </a:t>
            </a:r>
            <a:r>
              <a:rPr lang="en-US" sz="4000" b="1" dirty="0" err="1">
                <a:solidFill>
                  <a:schemeClr val="bg1"/>
                </a:solidFill>
                <a:latin typeface="+mj-lt"/>
                <a:cs typeface="Calibri" panose="020F0502020204030204" pitchFamily="34" charset="0"/>
              </a:rPr>
              <a:t>knowmore</a:t>
            </a:r>
            <a:r>
              <a:rPr lang="en-US" sz="4000" dirty="0">
                <a:solidFill>
                  <a:schemeClr val="bg1"/>
                </a:solidFill>
                <a:latin typeface="+mj-lt"/>
                <a:cs typeface="Calibri" panose="020F0502020204030204" pitchFamily="34" charset="0"/>
              </a:rPr>
              <a:t> FC</a:t>
            </a:r>
            <a:endParaRPr lang="en-AU" sz="4000" dirty="0">
              <a:solidFill>
                <a:schemeClr val="bg1"/>
              </a:solidFill>
              <a:latin typeface="+mj-lt"/>
              <a:cs typeface="Calibri" panose="020F0502020204030204" pitchFamily="34" charset="0"/>
            </a:endParaRPr>
          </a:p>
        </p:txBody>
      </p:sp>
      <p:sp>
        <p:nvSpPr>
          <p:cNvPr id="7" name="TextBox 6"/>
          <p:cNvSpPr txBox="1"/>
          <p:nvPr/>
        </p:nvSpPr>
        <p:spPr>
          <a:xfrm>
            <a:off x="390104" y="2034182"/>
            <a:ext cx="526181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mj-lt"/>
              </a:rPr>
              <a:t>Referral to knowmore financial counselling via the intake line - phone </a:t>
            </a:r>
            <a:r>
              <a:rPr lang="en-US" sz="2400" b="1" dirty="0">
                <a:latin typeface="+mj-lt"/>
              </a:rPr>
              <a:t>1800 605 762</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smtClean="0">
                <a:latin typeface="+mj-lt"/>
              </a:rPr>
              <a:t>Clients must register as </a:t>
            </a:r>
            <a:r>
              <a:rPr lang="en-US" sz="2400" dirty="0">
                <a:latin typeface="+mj-lt"/>
              </a:rPr>
              <a:t>a knowmore client to receive financial </a:t>
            </a:r>
            <a:r>
              <a:rPr lang="en-US" sz="2400" dirty="0" smtClean="0">
                <a:latin typeface="+mj-lt"/>
              </a:rPr>
              <a:t>counselling</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n-US" sz="2400" dirty="0" smtClean="0">
                <a:latin typeface="+mj-lt"/>
              </a:rPr>
              <a:t>Secondary consults are available regarding lump sum payments</a:t>
            </a:r>
            <a:endParaRPr lang="en-AU" sz="2400" dirty="0">
              <a:latin typeface="+mj-lt"/>
            </a:endParaRPr>
          </a:p>
        </p:txBody>
      </p:sp>
    </p:spTree>
    <p:extLst>
      <p:ext uri="{BB962C8B-B14F-4D97-AF65-F5344CB8AC3E}">
        <p14:creationId xmlns:p14="http://schemas.microsoft.com/office/powerpoint/2010/main" val="3307142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40DF99B-1E99-4D4C-90D8-679C7CFA8EB9}"/>
              </a:ext>
            </a:extLst>
          </p:cNvPr>
          <p:cNvPicPr>
            <a:picLocks noChangeAspect="1"/>
          </p:cNvPicPr>
          <p:nvPr/>
        </p:nvPicPr>
        <p:blipFill>
          <a:blip r:embed="rId3"/>
          <a:srcRect/>
          <a:stretch/>
        </p:blipFill>
        <p:spPr>
          <a:xfrm>
            <a:off x="0" y="0"/>
            <a:ext cx="12192000" cy="6858000"/>
          </a:xfrm>
          <a:prstGeom prst="rect">
            <a:avLst/>
          </a:prstGeom>
          <a:ln>
            <a:noFill/>
          </a:ln>
        </p:spPr>
      </p:pic>
      <p:sp>
        <p:nvSpPr>
          <p:cNvPr id="3" name="Rectangular Callout 2"/>
          <p:cNvSpPr/>
          <p:nvPr/>
        </p:nvSpPr>
        <p:spPr>
          <a:xfrm>
            <a:off x="1834856" y="1016845"/>
            <a:ext cx="2735193" cy="632735"/>
          </a:xfrm>
          <a:prstGeom prst="wedgeRectCallout">
            <a:avLst>
              <a:gd name="adj1" fmla="val -20833"/>
              <a:gd name="adj2" fmla="val 515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33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E21FECD6-66C2-8940-A2C4-45F26B1E16FC}"/>
              </a:ext>
            </a:extLst>
          </p:cNvPr>
          <p:cNvPicPr>
            <a:picLocks noChangeAspect="1"/>
          </p:cNvPicPr>
          <p:nvPr/>
        </p:nvPicPr>
        <p:blipFill>
          <a:blip r:embed="rId4"/>
          <a:srcRect/>
          <a:stretch/>
        </p:blipFill>
        <p:spPr>
          <a:xfrm>
            <a:off x="9316360" y="296981"/>
            <a:ext cx="2065605" cy="460038"/>
          </a:xfrm>
          <a:prstGeom prst="rect">
            <a:avLst/>
          </a:prstGeom>
        </p:spPr>
      </p:pic>
      <p:sp>
        <p:nvSpPr>
          <p:cNvPr id="8" name="Title 1">
            <a:extLst>
              <a:ext uri="{FF2B5EF4-FFF2-40B4-BE49-F238E27FC236}">
                <a16:creationId xmlns:a16="http://schemas.microsoft.com/office/drawing/2014/main" xmlns="" id="{D9EB0DA9-A737-3E4E-933C-205CE399EBF9}"/>
              </a:ext>
            </a:extLst>
          </p:cNvPr>
          <p:cNvSpPr txBox="1">
            <a:spLocks/>
          </p:cNvSpPr>
          <p:nvPr/>
        </p:nvSpPr>
        <p:spPr>
          <a:xfrm>
            <a:off x="5118586" y="1252604"/>
            <a:ext cx="6643353" cy="5298508"/>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US" sz="2400" dirty="0" err="1" smtClean="0">
                <a:solidFill>
                  <a:schemeClr val="bg1"/>
                </a:solidFill>
              </a:rPr>
              <a:t>Centrelink</a:t>
            </a:r>
            <a:endParaRPr lang="en-US" sz="2400" dirty="0" smtClean="0">
              <a:solidFill>
                <a:schemeClr val="bg1"/>
              </a:solidFill>
            </a:endParaRPr>
          </a:p>
          <a:p>
            <a:pPr marL="1200150" lvl="2" indent="-285750">
              <a:buFont typeface="Arial" panose="020B0604020202020204" pitchFamily="34" charset="0"/>
              <a:buChar char="•"/>
            </a:pPr>
            <a:r>
              <a:rPr lang="en-US" sz="2400" dirty="0" smtClean="0">
                <a:solidFill>
                  <a:schemeClr val="bg1"/>
                </a:solidFill>
              </a:rPr>
              <a:t>Not income</a:t>
            </a:r>
          </a:p>
          <a:p>
            <a:pPr marL="1200150" lvl="2" indent="-285750">
              <a:buFont typeface="Arial" panose="020B0604020202020204" pitchFamily="34" charset="0"/>
              <a:buChar char="•"/>
            </a:pPr>
            <a:r>
              <a:rPr lang="en-US" sz="2400" dirty="0" smtClean="0">
                <a:solidFill>
                  <a:schemeClr val="bg1"/>
                </a:solidFill>
              </a:rPr>
              <a:t>Asset</a:t>
            </a:r>
          </a:p>
          <a:p>
            <a:pPr marL="1200150" lvl="2" indent="-285750">
              <a:buFont typeface="Arial" panose="020B0604020202020204" pitchFamily="34" charset="0"/>
              <a:buChar char="•"/>
            </a:pPr>
            <a:r>
              <a:rPr lang="en-US" sz="2400" dirty="0" smtClean="0">
                <a:solidFill>
                  <a:schemeClr val="bg1"/>
                </a:solidFill>
              </a:rPr>
              <a:t>Gifting</a:t>
            </a:r>
          </a:p>
          <a:p>
            <a:pPr marL="1200150" lvl="2" indent="-285750">
              <a:buFont typeface="Arial" panose="020B0604020202020204" pitchFamily="34" charset="0"/>
              <a:buChar char="•"/>
            </a:pPr>
            <a:endParaRPr lang="en-US" sz="2400" dirty="0" smtClean="0">
              <a:solidFill>
                <a:schemeClr val="bg1"/>
              </a:solidFill>
            </a:endParaRPr>
          </a:p>
          <a:p>
            <a:pPr marL="742950" lvl="1" indent="-285750">
              <a:buFont typeface="Arial" panose="020B0604020202020204" pitchFamily="34" charset="0"/>
              <a:buChar char="•"/>
            </a:pPr>
            <a:r>
              <a:rPr lang="en-AU" sz="2400" dirty="0">
                <a:solidFill>
                  <a:schemeClr val="bg1"/>
                </a:solidFill>
              </a:rPr>
              <a:t>Commonwealth debt ( Child Support, Centrelink, Tax, HELP</a:t>
            </a:r>
            <a:r>
              <a:rPr lang="en-AU" sz="2400" dirty="0" smtClean="0">
                <a:solidFill>
                  <a:schemeClr val="bg1"/>
                </a:solidFill>
              </a:rPr>
              <a:t>)</a:t>
            </a:r>
          </a:p>
          <a:p>
            <a:pPr marL="742950" lvl="1" indent="-285750">
              <a:buFont typeface="Arial" panose="020B0604020202020204" pitchFamily="34" charset="0"/>
              <a:buChar char="•"/>
            </a:pPr>
            <a:endParaRPr lang="en-AU" sz="2400" dirty="0">
              <a:solidFill>
                <a:schemeClr val="bg1"/>
              </a:solidFill>
            </a:endParaRPr>
          </a:p>
          <a:p>
            <a:pPr marL="742950" lvl="1" indent="-285750">
              <a:buFont typeface="Arial" panose="020B0604020202020204" pitchFamily="34" charset="0"/>
              <a:buChar char="•"/>
            </a:pPr>
            <a:r>
              <a:rPr lang="en-AU" sz="2400" dirty="0">
                <a:solidFill>
                  <a:schemeClr val="bg1"/>
                </a:solidFill>
              </a:rPr>
              <a:t>State debt (fines</a:t>
            </a:r>
            <a:r>
              <a:rPr lang="en-AU" sz="2400" dirty="0" smtClean="0">
                <a:solidFill>
                  <a:schemeClr val="bg1"/>
                </a:solidFill>
              </a:rPr>
              <a:t>)</a:t>
            </a:r>
          </a:p>
          <a:p>
            <a:pPr marL="742950" lvl="1" indent="-285750">
              <a:buFont typeface="Arial" panose="020B0604020202020204" pitchFamily="34" charset="0"/>
              <a:buChar char="•"/>
            </a:pPr>
            <a:endParaRPr lang="en-US" sz="2400" dirty="0" smtClean="0">
              <a:solidFill>
                <a:schemeClr val="bg1"/>
              </a:solidFill>
            </a:endParaRPr>
          </a:p>
          <a:p>
            <a:pPr marL="742950" lvl="1" indent="-285750">
              <a:buFont typeface="Arial" panose="020B0604020202020204" pitchFamily="34" charset="0"/>
              <a:buChar char="•"/>
            </a:pPr>
            <a:r>
              <a:rPr lang="en-AU" sz="2400" dirty="0">
                <a:solidFill>
                  <a:schemeClr val="bg1"/>
                </a:solidFill>
              </a:rPr>
              <a:t>Social housing (Public, Community, Aboriginal</a:t>
            </a:r>
            <a:r>
              <a:rPr lang="en-AU" sz="2400" dirty="0" smtClean="0">
                <a:solidFill>
                  <a:schemeClr val="bg1"/>
                </a:solidFill>
              </a:rPr>
              <a:t>)</a:t>
            </a:r>
          </a:p>
          <a:p>
            <a:pPr marL="742950" lvl="1" indent="-285750">
              <a:buFont typeface="Arial" panose="020B0604020202020204" pitchFamily="34" charset="0"/>
              <a:buChar char="•"/>
            </a:pPr>
            <a:endParaRPr lang="en-US" sz="2400" dirty="0">
              <a:solidFill>
                <a:schemeClr val="bg1"/>
              </a:solidFill>
            </a:endParaRPr>
          </a:p>
          <a:p>
            <a:pPr marL="742950" lvl="1" indent="-285750">
              <a:buFont typeface="Arial" panose="020B0604020202020204" pitchFamily="34" charset="0"/>
              <a:buChar char="•"/>
            </a:pPr>
            <a:r>
              <a:rPr lang="en-US" sz="2400" dirty="0" smtClean="0">
                <a:solidFill>
                  <a:schemeClr val="bg1"/>
                </a:solidFill>
              </a:rPr>
              <a:t>New bank account</a:t>
            </a:r>
            <a:endParaRPr lang="en-AU" sz="2400" dirty="0" smtClean="0">
              <a:solidFill>
                <a:schemeClr val="bg1"/>
              </a:solidFill>
            </a:endParaRPr>
          </a:p>
          <a:p>
            <a:pPr>
              <a:spcAft>
                <a:spcPts val="1200"/>
              </a:spcAft>
            </a:pPr>
            <a:endParaRPr lang="en-AU" sz="2000" dirty="0">
              <a:solidFill>
                <a:schemeClr val="bg1"/>
              </a:solidFill>
            </a:endParaRPr>
          </a:p>
        </p:txBody>
      </p:sp>
      <p:sp>
        <p:nvSpPr>
          <p:cNvPr id="2" name="TextBox 1"/>
          <p:cNvSpPr txBox="1"/>
          <p:nvPr/>
        </p:nvSpPr>
        <p:spPr>
          <a:xfrm>
            <a:off x="175365" y="1390389"/>
            <a:ext cx="3498278" cy="3447098"/>
          </a:xfrm>
          <a:prstGeom prst="rect">
            <a:avLst/>
          </a:prstGeom>
          <a:noFill/>
        </p:spPr>
        <p:txBody>
          <a:bodyPr wrap="square" rtlCol="0">
            <a:spAutoFit/>
          </a:bodyPr>
          <a:lstStyle/>
          <a:p>
            <a:r>
              <a:rPr lang="en-US" sz="4000" dirty="0" smtClean="0">
                <a:solidFill>
                  <a:schemeClr val="bg1"/>
                </a:solidFill>
                <a:latin typeface="+mj-lt"/>
              </a:rPr>
              <a:t>Financial implications of accepting a redress payment</a:t>
            </a:r>
            <a:endParaRPr lang="en-US" sz="4000" dirty="0">
              <a:solidFill>
                <a:schemeClr val="bg1"/>
              </a:solidFill>
              <a:latin typeface="+mj-lt"/>
            </a:endParaRPr>
          </a:p>
          <a:p>
            <a:endParaRPr lang="en-AU" dirty="0"/>
          </a:p>
        </p:txBody>
      </p:sp>
    </p:spTree>
    <p:extLst>
      <p:ext uri="{BB962C8B-B14F-4D97-AF65-F5344CB8AC3E}">
        <p14:creationId xmlns:p14="http://schemas.microsoft.com/office/powerpoint/2010/main" val="221942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40DF99B-1E99-4D4C-90D8-679C7CFA8EB9}"/>
              </a:ext>
            </a:extLst>
          </p:cNvPr>
          <p:cNvPicPr>
            <a:picLocks noChangeAspect="1"/>
          </p:cNvPicPr>
          <p:nvPr/>
        </p:nvPicPr>
        <p:blipFill>
          <a:blip r:embed="rId3"/>
          <a:srcRect/>
          <a:stretch/>
        </p:blipFill>
        <p:spPr>
          <a:xfrm>
            <a:off x="0" y="0"/>
            <a:ext cx="12192000" cy="6858000"/>
          </a:xfrm>
          <a:prstGeom prst="rect">
            <a:avLst/>
          </a:prstGeom>
          <a:ln>
            <a:noFill/>
          </a:ln>
        </p:spPr>
      </p:pic>
      <p:sp>
        <p:nvSpPr>
          <p:cNvPr id="3" name="Rectangular Callout 2"/>
          <p:cNvSpPr/>
          <p:nvPr/>
        </p:nvSpPr>
        <p:spPr>
          <a:xfrm>
            <a:off x="1834856" y="1016845"/>
            <a:ext cx="2735193" cy="632735"/>
          </a:xfrm>
          <a:prstGeom prst="wedgeRectCallout">
            <a:avLst>
              <a:gd name="adj1" fmla="val -20833"/>
              <a:gd name="adj2" fmla="val 515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33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E21FECD6-66C2-8940-A2C4-45F26B1E16FC}"/>
              </a:ext>
            </a:extLst>
          </p:cNvPr>
          <p:cNvPicPr>
            <a:picLocks noChangeAspect="1"/>
          </p:cNvPicPr>
          <p:nvPr/>
        </p:nvPicPr>
        <p:blipFill>
          <a:blip r:embed="rId4"/>
          <a:srcRect/>
          <a:stretch/>
        </p:blipFill>
        <p:spPr>
          <a:xfrm>
            <a:off x="9316360" y="296981"/>
            <a:ext cx="2065605" cy="460038"/>
          </a:xfrm>
          <a:prstGeom prst="rect">
            <a:avLst/>
          </a:prstGeom>
        </p:spPr>
      </p:pic>
      <p:sp>
        <p:nvSpPr>
          <p:cNvPr id="8" name="Title 1">
            <a:extLst>
              <a:ext uri="{FF2B5EF4-FFF2-40B4-BE49-F238E27FC236}">
                <a16:creationId xmlns:a16="http://schemas.microsoft.com/office/drawing/2014/main" xmlns="" id="{D9EB0DA9-A737-3E4E-933C-205CE399EBF9}"/>
              </a:ext>
            </a:extLst>
          </p:cNvPr>
          <p:cNvSpPr txBox="1">
            <a:spLocks/>
          </p:cNvSpPr>
          <p:nvPr/>
        </p:nvSpPr>
        <p:spPr>
          <a:xfrm>
            <a:off x="5118587" y="1876213"/>
            <a:ext cx="5628468" cy="4596103"/>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en-AU" sz="2400" dirty="0" smtClean="0">
                <a:solidFill>
                  <a:schemeClr val="bg1"/>
                </a:solidFill>
              </a:rPr>
              <a:t>Tax </a:t>
            </a:r>
            <a:endParaRPr lang="en-AU" sz="2400" dirty="0">
              <a:solidFill>
                <a:schemeClr val="bg1"/>
              </a:solidFill>
            </a:endParaRPr>
          </a:p>
          <a:p>
            <a:pPr marL="742950" lvl="1" indent="-285750">
              <a:buFont typeface="Arial" panose="020B0604020202020204" pitchFamily="34" charset="0"/>
              <a:buChar char="•"/>
            </a:pPr>
            <a:r>
              <a:rPr lang="en-AU" sz="2400" dirty="0" smtClean="0">
                <a:solidFill>
                  <a:schemeClr val="bg1"/>
                </a:solidFill>
              </a:rPr>
              <a:t>Insurance </a:t>
            </a:r>
            <a:r>
              <a:rPr lang="en-AU" sz="2400" dirty="0">
                <a:solidFill>
                  <a:schemeClr val="bg1"/>
                </a:solidFill>
              </a:rPr>
              <a:t>payments </a:t>
            </a:r>
            <a:endParaRPr lang="en-AU" sz="2400" dirty="0" smtClean="0">
              <a:solidFill>
                <a:schemeClr val="bg1"/>
              </a:solidFill>
            </a:endParaRPr>
          </a:p>
          <a:p>
            <a:pPr marL="742950" lvl="1" indent="-285750">
              <a:buFont typeface="Arial" panose="020B0604020202020204" pitchFamily="34" charset="0"/>
              <a:buChar char="•"/>
            </a:pPr>
            <a:r>
              <a:rPr lang="en-AU" sz="2400" dirty="0" smtClean="0">
                <a:solidFill>
                  <a:schemeClr val="bg1"/>
                </a:solidFill>
              </a:rPr>
              <a:t>NDIS</a:t>
            </a:r>
          </a:p>
          <a:p>
            <a:pPr marL="742950" lvl="1" indent="-285750">
              <a:buFont typeface="Arial" panose="020B0604020202020204" pitchFamily="34" charset="0"/>
              <a:buChar char="•"/>
            </a:pPr>
            <a:r>
              <a:rPr lang="en-US" sz="2400" dirty="0" smtClean="0">
                <a:solidFill>
                  <a:schemeClr val="bg1"/>
                </a:solidFill>
              </a:rPr>
              <a:t>Prior debts</a:t>
            </a:r>
            <a:endParaRPr lang="en-AU" sz="2400" dirty="0" smtClean="0">
              <a:solidFill>
                <a:schemeClr val="bg1"/>
              </a:solidFill>
            </a:endParaRPr>
          </a:p>
          <a:p>
            <a:pPr marL="742950" lvl="1" indent="-285750">
              <a:buFont typeface="Arial" panose="020B0604020202020204" pitchFamily="34" charset="0"/>
              <a:buChar char="•"/>
            </a:pPr>
            <a:r>
              <a:rPr lang="en-US" sz="2400" dirty="0" smtClean="0">
                <a:solidFill>
                  <a:schemeClr val="bg1"/>
                </a:solidFill>
              </a:rPr>
              <a:t>Bankruptcy</a:t>
            </a:r>
          </a:p>
          <a:p>
            <a:pPr marL="742950" lvl="1" indent="-285750">
              <a:buFont typeface="Arial" panose="020B0604020202020204" pitchFamily="34" charset="0"/>
              <a:buChar char="•"/>
            </a:pPr>
            <a:r>
              <a:rPr lang="en-US" sz="2400" dirty="0" smtClean="0">
                <a:solidFill>
                  <a:schemeClr val="bg1"/>
                </a:solidFill>
              </a:rPr>
              <a:t>Money </a:t>
            </a:r>
            <a:r>
              <a:rPr lang="en-US" sz="2400" dirty="0">
                <a:solidFill>
                  <a:schemeClr val="bg1"/>
                </a:solidFill>
              </a:rPr>
              <a:t>management</a:t>
            </a:r>
          </a:p>
          <a:p>
            <a:pPr marL="742950" lvl="1" indent="-285750">
              <a:buFont typeface="Arial" panose="020B0604020202020204" pitchFamily="34" charset="0"/>
              <a:buChar char="•"/>
            </a:pPr>
            <a:r>
              <a:rPr lang="en-US" sz="2400" dirty="0" smtClean="0">
                <a:solidFill>
                  <a:schemeClr val="bg1"/>
                </a:solidFill>
              </a:rPr>
              <a:t>Economic Abuse</a:t>
            </a:r>
          </a:p>
          <a:p>
            <a:pPr marL="742950" lvl="1" indent="-285750">
              <a:buFont typeface="Arial" panose="020B0604020202020204" pitchFamily="34" charset="0"/>
              <a:buChar char="•"/>
            </a:pPr>
            <a:r>
              <a:rPr lang="en-US" sz="2400" dirty="0" smtClean="0">
                <a:solidFill>
                  <a:schemeClr val="bg1"/>
                </a:solidFill>
              </a:rPr>
              <a:t>Will</a:t>
            </a:r>
          </a:p>
          <a:p>
            <a:pPr marL="742950" lvl="1" indent="-285750">
              <a:buFont typeface="Arial" panose="020B0604020202020204" pitchFamily="34" charset="0"/>
              <a:buChar char="•"/>
            </a:pPr>
            <a:endParaRPr lang="en-AU" sz="2400" dirty="0">
              <a:solidFill>
                <a:schemeClr val="bg1"/>
              </a:solidFill>
              <a:latin typeface="+mj-lt"/>
            </a:endParaRPr>
          </a:p>
          <a:p>
            <a:pPr>
              <a:spcAft>
                <a:spcPts val="1200"/>
              </a:spcAft>
            </a:pPr>
            <a:endParaRPr lang="en-AU" sz="2000" dirty="0">
              <a:solidFill>
                <a:schemeClr val="bg1"/>
              </a:solidFill>
            </a:endParaRPr>
          </a:p>
        </p:txBody>
      </p:sp>
      <p:sp>
        <p:nvSpPr>
          <p:cNvPr id="2" name="TextBox 1"/>
          <p:cNvSpPr txBox="1"/>
          <p:nvPr/>
        </p:nvSpPr>
        <p:spPr>
          <a:xfrm>
            <a:off x="417095" y="2321004"/>
            <a:ext cx="3256547" cy="984885"/>
          </a:xfrm>
          <a:prstGeom prst="rect">
            <a:avLst/>
          </a:prstGeom>
          <a:noFill/>
        </p:spPr>
        <p:txBody>
          <a:bodyPr wrap="square" rtlCol="0">
            <a:spAutoFit/>
          </a:bodyPr>
          <a:lstStyle/>
          <a:p>
            <a:r>
              <a:rPr lang="en-US" sz="4000" dirty="0" smtClean="0">
                <a:solidFill>
                  <a:schemeClr val="bg1"/>
                </a:solidFill>
                <a:latin typeface="+mj-lt"/>
              </a:rPr>
              <a:t>Other impacts</a:t>
            </a:r>
            <a:endParaRPr lang="en-US" sz="4000" dirty="0">
              <a:solidFill>
                <a:schemeClr val="bg1"/>
              </a:solidFill>
              <a:latin typeface="+mj-lt"/>
            </a:endParaRPr>
          </a:p>
          <a:p>
            <a:endParaRPr lang="en-AU" dirty="0"/>
          </a:p>
        </p:txBody>
      </p:sp>
    </p:spTree>
    <p:extLst>
      <p:ext uri="{BB962C8B-B14F-4D97-AF65-F5344CB8AC3E}">
        <p14:creationId xmlns:p14="http://schemas.microsoft.com/office/powerpoint/2010/main" val="2635499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6FDC51-CA7E-904A-A258-04D9872BC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ular Callout 2"/>
          <p:cNvSpPr/>
          <p:nvPr/>
        </p:nvSpPr>
        <p:spPr>
          <a:xfrm>
            <a:off x="429797" y="134208"/>
            <a:ext cx="4736564" cy="992419"/>
          </a:xfrm>
          <a:prstGeom prst="wedgeRectCallout">
            <a:avLst>
              <a:gd name="adj1" fmla="val -22071"/>
              <a:gd name="adj2" fmla="val 4947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1"/>
                </a:solidFill>
                <a:latin typeface="+mj-lt"/>
                <a:cs typeface="Calibri" panose="020F0502020204030204" pitchFamily="34" charset="0"/>
              </a:rPr>
              <a:t>Other creditors</a:t>
            </a:r>
            <a:endParaRPr lang="en-AU" sz="4400" dirty="0">
              <a:solidFill>
                <a:schemeClr val="bg1"/>
              </a:solidFill>
              <a:latin typeface="+mj-lt"/>
              <a:cs typeface="Calibri" panose="020F0502020204030204" pitchFamily="34" charset="0"/>
            </a:endParaRPr>
          </a:p>
        </p:txBody>
      </p:sp>
      <p:pic>
        <p:nvPicPr>
          <p:cNvPr id="4" name="Picture 3">
            <a:extLst>
              <a:ext uri="{FF2B5EF4-FFF2-40B4-BE49-F238E27FC236}">
                <a16:creationId xmlns:a16="http://schemas.microsoft.com/office/drawing/2014/main" xmlns="" id="{ECEEAAB9-375E-6D46-8571-92D40C6CEA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4482" y="-314716"/>
            <a:ext cx="2947588" cy="2082916"/>
          </a:xfrm>
          <a:prstGeom prst="rect">
            <a:avLst/>
          </a:prstGeom>
          <a:ln>
            <a:noFill/>
          </a:ln>
          <a:effectLst>
            <a:outerShdw sx="1000" sy="1000" algn="tl" rotWithShape="0">
              <a:srgbClr val="333333"/>
            </a:outerShdw>
          </a:effectLst>
        </p:spPr>
      </p:pic>
      <p:sp>
        <p:nvSpPr>
          <p:cNvPr id="5" name="TextBox 4"/>
          <p:cNvSpPr txBox="1"/>
          <p:nvPr/>
        </p:nvSpPr>
        <p:spPr>
          <a:xfrm>
            <a:off x="673769" y="4523874"/>
            <a:ext cx="6882063"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Banks and Credit Unions</a:t>
            </a:r>
          </a:p>
          <a:p>
            <a:pPr marL="285750" indent="-285750">
              <a:buFont typeface="Arial" panose="020B0604020202020204" pitchFamily="34" charset="0"/>
              <a:buChar char="•"/>
            </a:pPr>
            <a:r>
              <a:rPr lang="en-US" sz="2400" dirty="0"/>
              <a:t>Insurers (uninsured motor vehicle accidents)</a:t>
            </a:r>
          </a:p>
          <a:p>
            <a:pPr marL="285750" indent="-285750">
              <a:buFont typeface="Arial" panose="020B0604020202020204" pitchFamily="34" charset="0"/>
              <a:buChar char="•"/>
            </a:pPr>
            <a:r>
              <a:rPr lang="en-US" sz="2400" dirty="0"/>
              <a:t>Energy and </a:t>
            </a:r>
            <a:r>
              <a:rPr lang="en-US" sz="2400" dirty="0" err="1"/>
              <a:t>telcos</a:t>
            </a:r>
            <a:endParaRPr lang="en-US" sz="2400" dirty="0"/>
          </a:p>
          <a:p>
            <a:pPr marL="285750" indent="-285750">
              <a:buFont typeface="Arial" panose="020B0604020202020204" pitchFamily="34" charset="0"/>
              <a:buChar char="•"/>
            </a:pPr>
            <a:r>
              <a:rPr lang="en-US" sz="2400" dirty="0"/>
              <a:t>Debt collectors </a:t>
            </a:r>
            <a:endParaRPr lang="en-AU" sz="2400" dirty="0"/>
          </a:p>
        </p:txBody>
      </p:sp>
    </p:spTree>
    <p:extLst>
      <p:ext uri="{BB962C8B-B14F-4D97-AF65-F5344CB8AC3E}">
        <p14:creationId xmlns:p14="http://schemas.microsoft.com/office/powerpoint/2010/main" val="229870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40DF99B-1E99-4D4C-90D8-679C7CFA8EB9}"/>
              </a:ext>
            </a:extLst>
          </p:cNvPr>
          <p:cNvPicPr>
            <a:picLocks noChangeAspect="1"/>
          </p:cNvPicPr>
          <p:nvPr/>
        </p:nvPicPr>
        <p:blipFill>
          <a:blip r:embed="rId3"/>
          <a:srcRect/>
          <a:stretch/>
        </p:blipFill>
        <p:spPr>
          <a:xfrm>
            <a:off x="0" y="0"/>
            <a:ext cx="12192000" cy="6858000"/>
          </a:xfrm>
          <a:prstGeom prst="rect">
            <a:avLst/>
          </a:prstGeom>
          <a:ln>
            <a:noFill/>
          </a:ln>
        </p:spPr>
      </p:pic>
      <p:sp>
        <p:nvSpPr>
          <p:cNvPr id="3" name="Rectangular Callout 2"/>
          <p:cNvSpPr/>
          <p:nvPr/>
        </p:nvSpPr>
        <p:spPr>
          <a:xfrm>
            <a:off x="1834856" y="1016845"/>
            <a:ext cx="2735193" cy="632735"/>
          </a:xfrm>
          <a:prstGeom prst="wedgeRectCallout">
            <a:avLst>
              <a:gd name="adj1" fmla="val -20833"/>
              <a:gd name="adj2" fmla="val 515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3300"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412824" y="1179886"/>
            <a:ext cx="6750832" cy="954107"/>
          </a:xfrm>
          <a:prstGeom prst="rect">
            <a:avLst/>
          </a:prstGeom>
          <a:noFill/>
          <a:ln w="57150">
            <a:noFill/>
          </a:ln>
        </p:spPr>
        <p:txBody>
          <a:bodyPr wrap="square" rtlCol="0">
            <a:spAutoFit/>
          </a:bodyPr>
          <a:lstStyle/>
          <a:p>
            <a:r>
              <a:rPr lang="en-US" sz="2800" b="1" dirty="0" err="1">
                <a:solidFill>
                  <a:schemeClr val="bg1"/>
                </a:solidFill>
                <a:latin typeface="+mj-lt"/>
                <a:cs typeface="Calibri" panose="020F0502020204030204" pitchFamily="34" charset="0"/>
              </a:rPr>
              <a:t>knowmore</a:t>
            </a:r>
            <a:r>
              <a:rPr lang="en-US" sz="2800" dirty="0">
                <a:solidFill>
                  <a:schemeClr val="bg1"/>
                </a:solidFill>
                <a:latin typeface="+mj-lt"/>
                <a:cs typeface="Calibri" panose="020F0502020204030204" pitchFamily="34" charset="0"/>
              </a:rPr>
              <a:t> </a:t>
            </a:r>
            <a:r>
              <a:rPr lang="en-AU" sz="2800" dirty="0">
                <a:solidFill>
                  <a:schemeClr val="bg1"/>
                </a:solidFill>
                <a:latin typeface="+mj-lt"/>
                <a:cs typeface="Calibri" panose="020F0502020204030204" pitchFamily="34" charset="0"/>
              </a:rPr>
              <a:t>|</a:t>
            </a:r>
            <a:r>
              <a:rPr lang="en-AU" sz="2800" dirty="0">
                <a:latin typeface="+mj-lt"/>
                <a:cs typeface="Calibri" panose="020F0502020204030204" pitchFamily="34" charset="0"/>
              </a:rPr>
              <a:t> </a:t>
            </a:r>
            <a:r>
              <a:rPr lang="en-US" sz="2800" dirty="0">
                <a:solidFill>
                  <a:schemeClr val="bg1"/>
                </a:solidFill>
                <a:latin typeface="+mj-lt"/>
                <a:cs typeface="Calibri" panose="020F0502020204030204" pitchFamily="34" charset="0"/>
              </a:rPr>
              <a:t>1800 605 762 |</a:t>
            </a:r>
          </a:p>
          <a:p>
            <a:r>
              <a:rPr lang="en-US" sz="2800" dirty="0">
                <a:solidFill>
                  <a:schemeClr val="bg1"/>
                </a:solidFill>
                <a:latin typeface="+mj-lt"/>
                <a:cs typeface="Calibri" panose="020F0502020204030204" pitchFamily="34" charset="0"/>
              </a:rPr>
              <a:t>fc@knowmore.org.au | knowmore.rog.au</a:t>
            </a:r>
          </a:p>
        </p:txBody>
      </p:sp>
      <p:pic>
        <p:nvPicPr>
          <p:cNvPr id="5" name="Picture 4">
            <a:extLst>
              <a:ext uri="{FF2B5EF4-FFF2-40B4-BE49-F238E27FC236}">
                <a16:creationId xmlns:a16="http://schemas.microsoft.com/office/drawing/2014/main" xmlns="" id="{166BD643-55A2-DF43-B9D4-C66281A08333}"/>
              </a:ext>
            </a:extLst>
          </p:cNvPr>
          <p:cNvPicPr>
            <a:picLocks noChangeAspect="1"/>
          </p:cNvPicPr>
          <p:nvPr/>
        </p:nvPicPr>
        <p:blipFill>
          <a:blip r:embed="rId4"/>
          <a:srcRect/>
          <a:stretch/>
        </p:blipFill>
        <p:spPr>
          <a:xfrm>
            <a:off x="8610757" y="576214"/>
            <a:ext cx="2908090" cy="647672"/>
          </a:xfrm>
          <a:prstGeom prst="rect">
            <a:avLst/>
          </a:prstGeom>
        </p:spPr>
      </p:pic>
      <p:sp>
        <p:nvSpPr>
          <p:cNvPr id="6" name="TextBox 5"/>
          <p:cNvSpPr txBox="1"/>
          <p:nvPr/>
        </p:nvSpPr>
        <p:spPr>
          <a:xfrm>
            <a:off x="416780" y="2474893"/>
            <a:ext cx="6750832" cy="954107"/>
          </a:xfrm>
          <a:prstGeom prst="rect">
            <a:avLst/>
          </a:prstGeom>
          <a:noFill/>
          <a:ln w="57150">
            <a:noFill/>
          </a:ln>
        </p:spPr>
        <p:txBody>
          <a:bodyPr wrap="square" rtlCol="0">
            <a:spAutoFit/>
          </a:bodyPr>
          <a:lstStyle/>
          <a:p>
            <a:r>
              <a:rPr lang="en-US" sz="2800" b="1" dirty="0">
                <a:solidFill>
                  <a:schemeClr val="bg1"/>
                </a:solidFill>
                <a:latin typeface="+mj-lt"/>
                <a:cs typeface="Calibri" panose="020F0502020204030204" pitchFamily="34" charset="0"/>
              </a:rPr>
              <a:t>National Redress Scheme </a:t>
            </a:r>
            <a:r>
              <a:rPr lang="en-AU" sz="2800" dirty="0">
                <a:solidFill>
                  <a:schemeClr val="bg1"/>
                </a:solidFill>
                <a:latin typeface="+mj-lt"/>
                <a:cs typeface="Calibri" panose="020F0502020204030204" pitchFamily="34" charset="0"/>
              </a:rPr>
              <a:t>|</a:t>
            </a:r>
            <a:r>
              <a:rPr lang="en-AU" sz="2800" dirty="0">
                <a:latin typeface="+mj-lt"/>
                <a:cs typeface="Calibri" panose="020F0502020204030204" pitchFamily="34" charset="0"/>
              </a:rPr>
              <a:t> </a:t>
            </a:r>
            <a:r>
              <a:rPr lang="en-US" sz="2800" dirty="0">
                <a:solidFill>
                  <a:schemeClr val="bg1"/>
                </a:solidFill>
                <a:latin typeface="+mj-lt"/>
                <a:cs typeface="Calibri" panose="020F0502020204030204" pitchFamily="34" charset="0"/>
              </a:rPr>
              <a:t>1800 737 377 |  </a:t>
            </a:r>
          </a:p>
          <a:p>
            <a:r>
              <a:rPr lang="en-US" sz="2800" dirty="0">
                <a:solidFill>
                  <a:schemeClr val="bg1"/>
                </a:solidFill>
                <a:latin typeface="+mj-lt"/>
                <a:cs typeface="Calibri" panose="020F0502020204030204" pitchFamily="34" charset="0"/>
              </a:rPr>
              <a:t>nationalredress.gov.au</a:t>
            </a:r>
          </a:p>
        </p:txBody>
      </p:sp>
    </p:spTree>
    <p:extLst>
      <p:ext uri="{BB962C8B-B14F-4D97-AF65-F5344CB8AC3E}">
        <p14:creationId xmlns:p14="http://schemas.microsoft.com/office/powerpoint/2010/main" val="397499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436" y="-1675"/>
            <a:ext cx="9947563" cy="6859674"/>
          </a:xfrm>
          <a:prstGeom prst="rect">
            <a:avLst/>
          </a:prstGeom>
        </p:spPr>
      </p:pic>
      <p:sp>
        <p:nvSpPr>
          <p:cNvPr id="3" name="TextBox 2"/>
          <p:cNvSpPr txBox="1"/>
          <p:nvPr/>
        </p:nvSpPr>
        <p:spPr>
          <a:xfrm>
            <a:off x="1291167" y="1362762"/>
            <a:ext cx="4439164" cy="1200329"/>
          </a:xfrm>
          <a:prstGeom prst="rect">
            <a:avLst/>
          </a:prstGeom>
          <a:noFill/>
        </p:spPr>
        <p:txBody>
          <a:bodyPr wrap="square" rtlCol="0">
            <a:spAutoFit/>
          </a:bodyPr>
          <a:lstStyle/>
          <a:p>
            <a:r>
              <a:rPr lang="en-US" sz="7200" dirty="0" smtClean="0">
                <a:solidFill>
                  <a:srgbClr val="00A5B5"/>
                </a:solidFill>
              </a:rPr>
              <a:t>Questions? </a:t>
            </a:r>
            <a:endParaRPr lang="en-AU" sz="7200" dirty="0">
              <a:solidFill>
                <a:srgbClr val="00A5B5"/>
              </a:solidFill>
            </a:endParaRPr>
          </a:p>
        </p:txBody>
      </p:sp>
    </p:spTree>
    <p:extLst>
      <p:ext uri="{BB962C8B-B14F-4D97-AF65-F5344CB8AC3E}">
        <p14:creationId xmlns:p14="http://schemas.microsoft.com/office/powerpoint/2010/main" val="9009374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9"/>
            <a:ext cx="12267509" cy="6900473"/>
          </a:xfrm>
          <a:prstGeom prst="rect">
            <a:avLst/>
          </a:prstGeom>
        </p:spPr>
      </p:pic>
      <p:sp>
        <p:nvSpPr>
          <p:cNvPr id="3" name="Rectangular Callout 2"/>
          <p:cNvSpPr/>
          <p:nvPr/>
        </p:nvSpPr>
        <p:spPr>
          <a:xfrm>
            <a:off x="544529" y="1228573"/>
            <a:ext cx="4629900" cy="1813118"/>
          </a:xfrm>
          <a:prstGeom prst="wedgeRectCallout">
            <a:avLst>
              <a:gd name="adj1" fmla="val -21713"/>
              <a:gd name="adj2" fmla="val 515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4400" dirty="0">
                <a:solidFill>
                  <a:srgbClr val="8E2A2A"/>
                </a:solidFill>
                <a:latin typeface="Calibri" panose="020F0502020204030204" pitchFamily="34" charset="0"/>
                <a:cs typeface="Calibri" panose="020F0502020204030204" pitchFamily="34" charset="0"/>
              </a:rPr>
              <a:t>Acknowledgment </a:t>
            </a:r>
            <a:br>
              <a:rPr lang="en-AU" sz="4400" dirty="0">
                <a:solidFill>
                  <a:srgbClr val="8E2A2A"/>
                </a:solidFill>
                <a:latin typeface="Calibri" panose="020F0502020204030204" pitchFamily="34" charset="0"/>
                <a:cs typeface="Calibri" panose="020F0502020204030204" pitchFamily="34" charset="0"/>
              </a:rPr>
            </a:br>
            <a:r>
              <a:rPr lang="en-AU" sz="4400" dirty="0">
                <a:solidFill>
                  <a:srgbClr val="8E2A2A"/>
                </a:solidFill>
                <a:latin typeface="Calibri" panose="020F0502020204030204" pitchFamily="34" charset="0"/>
                <a:cs typeface="Calibri" panose="020F0502020204030204" pitchFamily="34" charset="0"/>
              </a:rPr>
              <a:t>of </a:t>
            </a:r>
            <a:r>
              <a:rPr lang="en-AU" sz="4400" dirty="0" smtClean="0">
                <a:solidFill>
                  <a:srgbClr val="8E2A2A"/>
                </a:solidFill>
                <a:latin typeface="Calibri" panose="020F0502020204030204" pitchFamily="34" charset="0"/>
                <a:cs typeface="Calibri" panose="020F0502020204030204" pitchFamily="34" charset="0"/>
              </a:rPr>
              <a:t>Country</a:t>
            </a:r>
            <a:endParaRPr lang="en-AU" sz="4400" dirty="0">
              <a:solidFill>
                <a:srgbClr val="8E2A2A"/>
              </a:solidFill>
              <a:latin typeface="Calibri" panose="020F0502020204030204" pitchFamily="34" charset="0"/>
              <a:cs typeface="Calibri" panose="020F0502020204030204" pitchFamily="34" charset="0"/>
            </a:endParaRPr>
          </a:p>
        </p:txBody>
      </p:sp>
      <p:sp>
        <p:nvSpPr>
          <p:cNvPr id="4" name="Rectangle 3"/>
          <p:cNvSpPr/>
          <p:nvPr/>
        </p:nvSpPr>
        <p:spPr>
          <a:xfrm>
            <a:off x="0" y="2827259"/>
            <a:ext cx="4826622" cy="2031325"/>
          </a:xfrm>
          <a:prstGeom prst="rect">
            <a:avLst/>
          </a:prstGeom>
        </p:spPr>
        <p:txBody>
          <a:bodyPr wrap="square">
            <a:spAutoFit/>
          </a:bodyPr>
          <a:lstStyle/>
          <a:p>
            <a:pPr algn="ctr"/>
            <a:r>
              <a:rPr lang="en-AU" b="1" dirty="0"/>
              <a:t>I acknowledge the traditional owners of the land </a:t>
            </a:r>
          </a:p>
          <a:p>
            <a:pPr algn="ctr"/>
            <a:r>
              <a:rPr lang="en-AU" b="1" dirty="0"/>
              <a:t>on which we meet today and pay respects to elders past, present and emerging.</a:t>
            </a:r>
          </a:p>
          <a:p>
            <a:pPr algn="ctr"/>
            <a:endParaRPr lang="en-AU" b="1" dirty="0"/>
          </a:p>
          <a:p>
            <a:pPr algn="ctr"/>
            <a:r>
              <a:rPr lang="en-AU" b="1" dirty="0"/>
              <a:t>I also acknowledge and pay my respects to any Aboriginal and/or Torres Strait Islander people here today</a:t>
            </a:r>
          </a:p>
        </p:txBody>
      </p:sp>
    </p:spTree>
    <p:extLst>
      <p:ext uri="{BB962C8B-B14F-4D97-AF65-F5344CB8AC3E}">
        <p14:creationId xmlns:p14="http://schemas.microsoft.com/office/powerpoint/2010/main" val="329839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EE9C40F-728B-B941-9783-38C671D0B8A5}"/>
              </a:ext>
            </a:extLst>
          </p:cNvPr>
          <p:cNvSpPr/>
          <p:nvPr/>
        </p:nvSpPr>
        <p:spPr>
          <a:xfrm>
            <a:off x="0" y="0"/>
            <a:ext cx="12192000" cy="6858000"/>
          </a:xfrm>
          <a:prstGeom prst="rect">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FC9AB9-6F41-5943-901E-142F2831C7DF}"/>
              </a:ext>
            </a:extLst>
          </p:cNvPr>
          <p:cNvSpPr>
            <a:spLocks noGrp="1"/>
          </p:cNvSpPr>
          <p:nvPr>
            <p:ph type="ctrTitle"/>
          </p:nvPr>
        </p:nvSpPr>
        <p:spPr>
          <a:xfrm>
            <a:off x="719321" y="783771"/>
            <a:ext cx="6283882" cy="3314731"/>
          </a:xfrm>
        </p:spPr>
        <p:txBody>
          <a:bodyPr>
            <a:noAutofit/>
          </a:bodyPr>
          <a:lstStyle/>
          <a:p>
            <a:pPr algn="l"/>
            <a:r>
              <a:rPr lang="en-US" sz="4800" b="1" dirty="0" smtClean="0">
                <a:solidFill>
                  <a:schemeClr val="bg1"/>
                </a:solidFill>
                <a:latin typeface="Calibri" panose="020F0502020204030204" pitchFamily="34" charset="0"/>
                <a:cs typeface="Calibri" panose="020F0502020204030204" pitchFamily="34" charset="0"/>
              </a:rPr>
              <a:t/>
            </a:r>
            <a:br>
              <a:rPr lang="en-US" sz="4800" b="1" dirty="0" smtClean="0">
                <a:solidFill>
                  <a:schemeClr val="bg1"/>
                </a:solidFill>
                <a:latin typeface="Calibri" panose="020F0502020204030204" pitchFamily="34" charset="0"/>
                <a:cs typeface="Calibri" panose="020F0502020204030204" pitchFamily="34" charset="0"/>
              </a:rPr>
            </a:br>
            <a:r>
              <a:rPr lang="en-AU" sz="4800" dirty="0">
                <a:solidFill>
                  <a:srgbClr val="8E2A2A"/>
                </a:solidFill>
                <a:latin typeface="Calibri" panose="020F0502020204030204" pitchFamily="34" charset="0"/>
                <a:cs typeface="Calibri" panose="020F0502020204030204" pitchFamily="34" charset="0"/>
              </a:rPr>
              <a:t/>
            </a:r>
            <a:br>
              <a:rPr lang="en-AU" sz="4800" dirty="0">
                <a:solidFill>
                  <a:srgbClr val="8E2A2A"/>
                </a:solidFill>
                <a:latin typeface="Calibri" panose="020F0502020204030204" pitchFamily="34" charset="0"/>
                <a:cs typeface="Calibri" panose="020F0502020204030204" pitchFamily="34" charset="0"/>
              </a:rPr>
            </a:br>
            <a:r>
              <a:rPr lang="en-US" sz="4800" dirty="0">
                <a:solidFill>
                  <a:srgbClr val="8E2A2A"/>
                </a:solidFill>
                <a:latin typeface="Calibri" panose="020F0502020204030204" pitchFamily="34" charset="0"/>
                <a:cs typeface="Calibri" panose="020F0502020204030204" pitchFamily="34" charset="0"/>
              </a:rPr>
              <a:t/>
            </a:r>
            <a:br>
              <a:rPr lang="en-US" sz="4800" dirty="0">
                <a:solidFill>
                  <a:srgbClr val="8E2A2A"/>
                </a:solidFill>
                <a:latin typeface="Calibri" panose="020F0502020204030204" pitchFamily="34" charset="0"/>
                <a:cs typeface="Calibri" panose="020F0502020204030204" pitchFamily="34" charset="0"/>
              </a:rPr>
            </a:br>
            <a:endParaRPr lang="en-US" sz="4800" spc="-300" dirty="0">
              <a:solidFill>
                <a:schemeClr val="bg1"/>
              </a:solidFill>
            </a:endParaRPr>
          </a:p>
        </p:txBody>
      </p:sp>
      <p:sp>
        <p:nvSpPr>
          <p:cNvPr id="3" name="Subtitle 2">
            <a:extLst>
              <a:ext uri="{FF2B5EF4-FFF2-40B4-BE49-F238E27FC236}">
                <a16:creationId xmlns:a16="http://schemas.microsoft.com/office/drawing/2014/main" xmlns="" id="{30522C69-CB9B-8A4A-BB91-692331396963}"/>
              </a:ext>
            </a:extLst>
          </p:cNvPr>
          <p:cNvSpPr>
            <a:spLocks noGrp="1"/>
          </p:cNvSpPr>
          <p:nvPr>
            <p:ph type="subTitle" idx="1"/>
          </p:nvPr>
        </p:nvSpPr>
        <p:spPr>
          <a:xfrm>
            <a:off x="582930" y="4098502"/>
            <a:ext cx="11344276" cy="2377210"/>
          </a:xfrm>
        </p:spPr>
        <p:txBody>
          <a:bodyPr>
            <a:normAutofit/>
          </a:bodyPr>
          <a:lstStyle/>
          <a:p>
            <a:pPr algn="l"/>
            <a:r>
              <a:rPr lang="en-US" sz="2200" b="1" dirty="0" smtClean="0">
                <a:solidFill>
                  <a:schemeClr val="bg1"/>
                </a:solidFill>
                <a:latin typeface="Calibri" panose="020F0502020204030204" pitchFamily="34" charset="0"/>
                <a:cs typeface="Calibri" panose="020F0502020204030204" pitchFamily="34" charset="0"/>
              </a:rPr>
              <a:t>Jade </a:t>
            </a:r>
            <a:r>
              <a:rPr lang="en-US" sz="2200" b="1" dirty="0">
                <a:solidFill>
                  <a:schemeClr val="bg1"/>
                </a:solidFill>
                <a:latin typeface="Calibri" panose="020F0502020204030204" pitchFamily="34" charset="0"/>
                <a:cs typeface="Calibri" panose="020F0502020204030204" pitchFamily="34" charset="0"/>
              </a:rPr>
              <a:t>Johnson, Aboriginal Engagement Advisor</a:t>
            </a:r>
          </a:p>
          <a:p>
            <a:pPr algn="l"/>
            <a:r>
              <a:rPr lang="en-US" sz="2200" b="1" dirty="0" smtClean="0">
                <a:solidFill>
                  <a:schemeClr val="bg1"/>
                </a:solidFill>
                <a:latin typeface="Calibri" panose="020F0502020204030204" pitchFamily="34" charset="0"/>
                <a:cs typeface="Calibri" panose="020F0502020204030204" pitchFamily="34" charset="0"/>
              </a:rPr>
              <a:t>Hannah Webster, Lawyer</a:t>
            </a:r>
          </a:p>
          <a:p>
            <a:pPr algn="l"/>
            <a:r>
              <a:rPr lang="en-US" sz="2200" b="1" dirty="0" smtClean="0">
                <a:solidFill>
                  <a:schemeClr val="bg1"/>
                </a:solidFill>
                <a:latin typeface="Calibri" panose="020F0502020204030204" pitchFamily="34" charset="0"/>
                <a:cs typeface="Calibri" panose="020F0502020204030204" pitchFamily="34" charset="0"/>
              </a:rPr>
              <a:t>Danielle Raymond, Support Worker</a:t>
            </a:r>
          </a:p>
          <a:p>
            <a:pPr algn="l"/>
            <a:r>
              <a:rPr lang="en-US" sz="2200" b="1" dirty="0" smtClean="0">
                <a:solidFill>
                  <a:schemeClr val="bg1"/>
                </a:solidFill>
                <a:latin typeface="Calibri" panose="020F0502020204030204" pitchFamily="34" charset="0"/>
                <a:cs typeface="Calibri" panose="020F0502020204030204" pitchFamily="34" charset="0"/>
              </a:rPr>
              <a:t>Linda Burnett, Financial Counsellor</a:t>
            </a:r>
          </a:p>
          <a:p>
            <a:pPr algn="l"/>
            <a:r>
              <a:rPr lang="en-US" sz="2200" b="1" dirty="0" smtClean="0">
                <a:solidFill>
                  <a:schemeClr val="bg1"/>
                </a:solidFill>
                <a:latin typeface="Calibri" panose="020F0502020204030204" pitchFamily="34" charset="0"/>
                <a:cs typeface="Calibri" panose="020F0502020204030204" pitchFamily="34" charset="0"/>
              </a:rPr>
              <a:t>Caitlin Zacharewicz, Community Education and Outreach Coordinator</a:t>
            </a:r>
          </a:p>
          <a:p>
            <a:pPr algn="l"/>
            <a:endParaRPr lang="en-US" dirty="0">
              <a:solidFill>
                <a:srgbClr val="58519A"/>
              </a:solidFill>
            </a:endParaRPr>
          </a:p>
        </p:txBody>
      </p:sp>
      <p:pic>
        <p:nvPicPr>
          <p:cNvPr id="6" name="Picture 5">
            <a:extLst>
              <a:ext uri="{FF2B5EF4-FFF2-40B4-BE49-F238E27FC236}">
                <a16:creationId xmlns:a16="http://schemas.microsoft.com/office/drawing/2014/main" xmlns="" id="{DCBE394D-DF5C-944B-B262-D290006D7F3A}"/>
              </a:ext>
            </a:extLst>
          </p:cNvPr>
          <p:cNvPicPr>
            <a:picLocks noChangeAspect="1"/>
          </p:cNvPicPr>
          <p:nvPr/>
        </p:nvPicPr>
        <p:blipFill>
          <a:blip r:embed="rId3"/>
          <a:stretch>
            <a:fillRect/>
          </a:stretch>
        </p:blipFill>
        <p:spPr>
          <a:xfrm>
            <a:off x="8299820" y="-317899"/>
            <a:ext cx="3627386" cy="2563295"/>
          </a:xfrm>
          <a:prstGeom prst="rect">
            <a:avLst/>
          </a:prstGeom>
        </p:spPr>
      </p:pic>
    </p:spTree>
    <p:extLst>
      <p:ext uri="{BB962C8B-B14F-4D97-AF65-F5344CB8AC3E}">
        <p14:creationId xmlns:p14="http://schemas.microsoft.com/office/powerpoint/2010/main" val="2488991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40DF99B-1E99-4D4C-90D8-679C7CFA8EB9}"/>
              </a:ext>
            </a:extLst>
          </p:cNvPr>
          <p:cNvPicPr>
            <a:picLocks noChangeAspect="1"/>
          </p:cNvPicPr>
          <p:nvPr/>
        </p:nvPicPr>
        <p:blipFill>
          <a:blip r:embed="rId3"/>
          <a:srcRect/>
          <a:stretch/>
        </p:blipFill>
        <p:spPr>
          <a:xfrm>
            <a:off x="0" y="0"/>
            <a:ext cx="12192000" cy="6858000"/>
          </a:xfrm>
          <a:prstGeom prst="rect">
            <a:avLst/>
          </a:prstGeom>
          <a:ln>
            <a:noFill/>
          </a:ln>
        </p:spPr>
      </p:pic>
      <p:sp>
        <p:nvSpPr>
          <p:cNvPr id="3" name="Rectangular Callout 2"/>
          <p:cNvSpPr/>
          <p:nvPr/>
        </p:nvSpPr>
        <p:spPr>
          <a:xfrm>
            <a:off x="1834856" y="1016845"/>
            <a:ext cx="2735193" cy="632735"/>
          </a:xfrm>
          <a:prstGeom prst="wedgeRectCallout">
            <a:avLst>
              <a:gd name="adj1" fmla="val -20833"/>
              <a:gd name="adj2" fmla="val 515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3300" dirty="0">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E21FECD6-66C2-8940-A2C4-45F26B1E16FC}"/>
              </a:ext>
            </a:extLst>
          </p:cNvPr>
          <p:cNvPicPr>
            <a:picLocks noChangeAspect="1"/>
          </p:cNvPicPr>
          <p:nvPr/>
        </p:nvPicPr>
        <p:blipFill>
          <a:blip r:embed="rId4"/>
          <a:srcRect/>
          <a:stretch/>
        </p:blipFill>
        <p:spPr>
          <a:xfrm>
            <a:off x="9316364" y="296981"/>
            <a:ext cx="2065596" cy="460037"/>
          </a:xfrm>
          <a:prstGeom prst="rect">
            <a:avLst/>
          </a:prstGeom>
        </p:spPr>
      </p:pic>
      <p:sp>
        <p:nvSpPr>
          <p:cNvPr id="9" name="Title 1">
            <a:extLst>
              <a:ext uri="{FF2B5EF4-FFF2-40B4-BE49-F238E27FC236}">
                <a16:creationId xmlns:a16="http://schemas.microsoft.com/office/drawing/2014/main" xmlns="" id="{D9EB0DA9-A737-3E4E-933C-205CE399EBF9}"/>
              </a:ext>
            </a:extLst>
          </p:cNvPr>
          <p:cNvSpPr txBox="1">
            <a:spLocks/>
          </p:cNvSpPr>
          <p:nvPr/>
        </p:nvSpPr>
        <p:spPr>
          <a:xfrm>
            <a:off x="1430692" y="1428123"/>
            <a:ext cx="9262188" cy="4596103"/>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r>
              <a:rPr lang="en-US" sz="2300" dirty="0" err="1">
                <a:solidFill>
                  <a:schemeClr val="bg1"/>
                </a:solidFill>
                <a:latin typeface="Calibri" panose="020F0502020204030204" pitchFamily="34" charset="0"/>
                <a:cs typeface="Calibri" panose="020F0502020204030204" pitchFamily="34" charset="0"/>
              </a:rPr>
              <a:t>k</a:t>
            </a:r>
            <a:r>
              <a:rPr lang="en-US" sz="2300" dirty="0" err="1" smtClean="0">
                <a:solidFill>
                  <a:schemeClr val="bg1"/>
                </a:solidFill>
                <a:latin typeface="Calibri" panose="020F0502020204030204" pitchFamily="34" charset="0"/>
                <a:cs typeface="Calibri" panose="020F0502020204030204" pitchFamily="34" charset="0"/>
              </a:rPr>
              <a:t>nowmore</a:t>
            </a:r>
            <a:r>
              <a:rPr lang="en-US" sz="2300" dirty="0" smtClean="0">
                <a:solidFill>
                  <a:schemeClr val="bg1"/>
                </a:solidFill>
                <a:latin typeface="Calibri" panose="020F0502020204030204" pitchFamily="34" charset="0"/>
                <a:cs typeface="Calibri" panose="020F0502020204030204" pitchFamily="34" charset="0"/>
              </a:rPr>
              <a:t> is a program of the National Association of Community Legal Centres (NACLC) funded by the Australian government as represented by the Attorney-General’s department.</a:t>
            </a:r>
          </a:p>
          <a:p>
            <a:pPr>
              <a:spcAft>
                <a:spcPts val="1200"/>
              </a:spcAft>
            </a:pPr>
            <a:endParaRPr lang="en-US" sz="800" dirty="0">
              <a:solidFill>
                <a:schemeClr val="bg1"/>
              </a:solidFill>
              <a:latin typeface="Calibri" panose="020F0502020204030204" pitchFamily="34" charset="0"/>
              <a:cs typeface="Calibri" panose="020F0502020204030204" pitchFamily="34" charset="0"/>
            </a:endParaRPr>
          </a:p>
          <a:p>
            <a:pPr>
              <a:spcAft>
                <a:spcPts val="1200"/>
              </a:spcAft>
            </a:pPr>
            <a:r>
              <a:rPr lang="en-US" sz="2300" dirty="0" err="1" smtClean="0">
                <a:solidFill>
                  <a:schemeClr val="bg1"/>
                </a:solidFill>
                <a:latin typeface="Calibri" panose="020F0502020204030204" pitchFamily="34" charset="0"/>
                <a:cs typeface="Calibri" panose="020F0502020204030204" pitchFamily="34" charset="0"/>
              </a:rPr>
              <a:t>knowmore</a:t>
            </a:r>
            <a:r>
              <a:rPr lang="en-US" sz="2300" dirty="0" smtClean="0">
                <a:solidFill>
                  <a:schemeClr val="bg1"/>
                </a:solidFill>
                <a:latin typeface="Calibri" panose="020F0502020204030204" pitchFamily="34" charset="0"/>
                <a:cs typeface="Calibri" panose="020F0502020204030204" pitchFamily="34" charset="0"/>
              </a:rPr>
              <a:t> is also supported by a grant from the </a:t>
            </a:r>
            <a:r>
              <a:rPr lang="en-US" sz="2300" smtClean="0">
                <a:solidFill>
                  <a:schemeClr val="bg1"/>
                </a:solidFill>
                <a:latin typeface="Calibri" panose="020F0502020204030204" pitchFamily="34" charset="0"/>
                <a:cs typeface="Calibri" panose="020F0502020204030204" pitchFamily="34" charset="0"/>
              </a:rPr>
              <a:t>Financial Counselling </a:t>
            </a:r>
            <a:r>
              <a:rPr lang="en-US" sz="2300" dirty="0" smtClean="0">
                <a:solidFill>
                  <a:schemeClr val="bg1"/>
                </a:solidFill>
                <a:latin typeface="Calibri" panose="020F0502020204030204" pitchFamily="34" charset="0"/>
                <a:cs typeface="Calibri" panose="020F0502020204030204" pitchFamily="34" charset="0"/>
              </a:rPr>
              <a:t>Foundation. </a:t>
            </a:r>
          </a:p>
          <a:p>
            <a:pPr>
              <a:spcAft>
                <a:spcPts val="1200"/>
              </a:spcAft>
            </a:pPr>
            <a:endParaRPr lang="en-US" sz="800" dirty="0">
              <a:solidFill>
                <a:schemeClr val="bg1"/>
              </a:solidFill>
              <a:latin typeface="Calibri" panose="020F0502020204030204" pitchFamily="34" charset="0"/>
              <a:cs typeface="Calibri" panose="020F0502020204030204" pitchFamily="34" charset="0"/>
            </a:endParaRPr>
          </a:p>
          <a:p>
            <a:pPr>
              <a:spcAft>
                <a:spcPts val="1200"/>
              </a:spcAft>
            </a:pPr>
            <a:r>
              <a:rPr lang="en-US" sz="2300" dirty="0" smtClean="0">
                <a:solidFill>
                  <a:schemeClr val="bg1"/>
                </a:solidFill>
                <a:latin typeface="Calibri" panose="020F0502020204030204" pitchFamily="34" charset="0"/>
                <a:cs typeface="Calibri" panose="020F0502020204030204" pitchFamily="34" charset="0"/>
              </a:rPr>
              <a:t>Image inspired by original artwork by Dean Bell depicting </a:t>
            </a:r>
            <a:r>
              <a:rPr lang="en-US" sz="2300" dirty="0" err="1" smtClean="0">
                <a:solidFill>
                  <a:schemeClr val="bg1"/>
                </a:solidFill>
                <a:latin typeface="Calibri" panose="020F0502020204030204" pitchFamily="34" charset="0"/>
                <a:cs typeface="Calibri" panose="020F0502020204030204" pitchFamily="34" charset="0"/>
              </a:rPr>
              <a:t>knowmore’s</a:t>
            </a:r>
            <a:r>
              <a:rPr lang="en-US" sz="2300" dirty="0" smtClean="0">
                <a:solidFill>
                  <a:schemeClr val="bg1"/>
                </a:solidFill>
                <a:latin typeface="Calibri" panose="020F0502020204030204" pitchFamily="34" charset="0"/>
                <a:cs typeface="Calibri" panose="020F0502020204030204" pitchFamily="34" charset="0"/>
              </a:rPr>
              <a:t> connection to the towns, cities, missions and settlements within Australia. </a:t>
            </a:r>
            <a:endParaRPr lang="en-AU" sz="23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4761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D1C0074-7144-8A4A-8233-50415E54C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77" y="1"/>
            <a:ext cx="12250176" cy="6890724"/>
          </a:xfrm>
          <a:prstGeom prst="rect">
            <a:avLst/>
          </a:prstGeom>
          <a:ln>
            <a:noFill/>
          </a:ln>
        </p:spPr>
      </p:pic>
      <p:sp>
        <p:nvSpPr>
          <p:cNvPr id="5" name="Rectangular Callout 4"/>
          <p:cNvSpPr/>
          <p:nvPr/>
        </p:nvSpPr>
        <p:spPr>
          <a:xfrm>
            <a:off x="172753" y="178167"/>
            <a:ext cx="8038186" cy="843646"/>
          </a:xfrm>
          <a:prstGeom prst="wedgeRectCallout">
            <a:avLst>
              <a:gd name="adj1" fmla="val -20833"/>
              <a:gd name="adj2" fmla="val 515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4400" dirty="0" err="1">
                <a:solidFill>
                  <a:schemeClr val="bg1"/>
                </a:solidFill>
                <a:latin typeface="+mj-lt"/>
                <a:cs typeface="Calibri" panose="020F0502020204030204" pitchFamily="34" charset="0"/>
              </a:rPr>
              <a:t>k</a:t>
            </a:r>
            <a:r>
              <a:rPr lang="en-AU" sz="4400" dirty="0" err="1" smtClean="0">
                <a:solidFill>
                  <a:schemeClr val="bg1"/>
                </a:solidFill>
                <a:latin typeface="+mj-lt"/>
                <a:cs typeface="Calibri" panose="020F0502020204030204" pitchFamily="34" charset="0"/>
              </a:rPr>
              <a:t>nowmore’s</a:t>
            </a:r>
            <a:r>
              <a:rPr lang="en-AU" sz="4400" dirty="0" smtClean="0">
                <a:solidFill>
                  <a:schemeClr val="bg1"/>
                </a:solidFill>
                <a:latin typeface="+mj-lt"/>
                <a:cs typeface="Calibri" panose="020F0502020204030204" pitchFamily="34" charset="0"/>
              </a:rPr>
              <a:t> role</a:t>
            </a:r>
            <a:endParaRPr lang="en-AU" sz="4400" dirty="0">
              <a:solidFill>
                <a:schemeClr val="bg1"/>
              </a:solidFill>
              <a:latin typeface="+mj-lt"/>
              <a:cs typeface="Calibri" panose="020F0502020204030204" pitchFamily="34" charset="0"/>
            </a:endParaRPr>
          </a:p>
        </p:txBody>
      </p:sp>
      <p:pic>
        <p:nvPicPr>
          <p:cNvPr id="11" name="Picture 10">
            <a:extLst>
              <a:ext uri="{FF2B5EF4-FFF2-40B4-BE49-F238E27FC236}">
                <a16:creationId xmlns:a16="http://schemas.microsoft.com/office/drawing/2014/main" xmlns="" id="{43F7B262-2697-214A-AFDB-66530B826D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1332" y="-222121"/>
            <a:ext cx="2947591" cy="2082917"/>
          </a:xfrm>
          <a:prstGeom prst="rect">
            <a:avLst/>
          </a:prstGeom>
          <a:ln>
            <a:noFill/>
          </a:ln>
          <a:effectLst>
            <a:outerShdw sx="1000" sy="1000" algn="tl" rotWithShape="0">
              <a:srgbClr val="333333"/>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624" y="1951576"/>
            <a:ext cx="8148632" cy="4009386"/>
          </a:xfrm>
          <a:prstGeom prst="rect">
            <a:avLst/>
          </a:prstGeom>
          <a:ln w="76200">
            <a:noFill/>
          </a:ln>
        </p:spPr>
      </p:pic>
      <p:sp>
        <p:nvSpPr>
          <p:cNvPr id="13" name="Rounded Rectangular Callout 12"/>
          <p:cNvSpPr/>
          <p:nvPr/>
        </p:nvSpPr>
        <p:spPr>
          <a:xfrm>
            <a:off x="7999746" y="2841031"/>
            <a:ext cx="3831974" cy="604332"/>
          </a:xfrm>
          <a:prstGeom prst="wedgeRoundRectCallout">
            <a:avLst>
              <a:gd name="adj1" fmla="val -63871"/>
              <a:gd name="adj2" fmla="val -100207"/>
              <a:gd name="adj3" fmla="val 16667"/>
            </a:avLst>
          </a:prstGeom>
          <a:solidFill>
            <a:srgbClr val="00A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400" dirty="0">
                <a:latin typeface="Calibri" panose="020F0502020204030204" pitchFamily="34" charset="0"/>
                <a:cs typeface="Calibri" panose="020F0502020204030204" pitchFamily="34" charset="0"/>
              </a:rPr>
              <a:t>www.nationalredress.gov.au</a:t>
            </a:r>
          </a:p>
        </p:txBody>
      </p:sp>
    </p:spTree>
    <p:extLst>
      <p:ext uri="{BB962C8B-B14F-4D97-AF65-F5344CB8AC3E}">
        <p14:creationId xmlns:p14="http://schemas.microsoft.com/office/powerpoint/2010/main" val="1861035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0532" y="1825625"/>
            <a:ext cx="2130935" cy="435133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8" y="0"/>
            <a:ext cx="12252960" cy="6892290"/>
          </a:xfrm>
          <a:prstGeom prst="rect">
            <a:avLst/>
          </a:prstGeom>
        </p:spPr>
      </p:pic>
      <p:pic>
        <p:nvPicPr>
          <p:cNvPr id="5" name="Picture 4">
            <a:extLst>
              <a:ext uri="{FF2B5EF4-FFF2-40B4-BE49-F238E27FC236}">
                <a16:creationId xmlns:a16="http://schemas.microsoft.com/office/drawing/2014/main" xmlns="" id="{B01DC280-D938-B141-838A-D8E5015DE1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481" y="-314716"/>
            <a:ext cx="2947590" cy="2082917"/>
          </a:xfrm>
          <a:prstGeom prst="rect">
            <a:avLst/>
          </a:prstGeom>
          <a:ln>
            <a:noFill/>
          </a:ln>
          <a:effectLst>
            <a:outerShdw sx="1000" sy="1000" algn="tl" rotWithShape="0">
              <a:srgbClr val="333333"/>
            </a:outerShdw>
          </a:effectLst>
        </p:spPr>
      </p:pic>
      <p:sp>
        <p:nvSpPr>
          <p:cNvPr id="12" name="Rectangular Callout 11">
            <a:extLst>
              <a:ext uri="{FF2B5EF4-FFF2-40B4-BE49-F238E27FC236}">
                <a16:creationId xmlns:a16="http://schemas.microsoft.com/office/drawing/2014/main" xmlns="" id="{70901C86-C6BC-CE43-B35C-797D1ABD9167}"/>
              </a:ext>
            </a:extLst>
          </p:cNvPr>
          <p:cNvSpPr/>
          <p:nvPr/>
        </p:nvSpPr>
        <p:spPr>
          <a:xfrm>
            <a:off x="376459" y="-10605"/>
            <a:ext cx="8708022" cy="1325922"/>
          </a:xfrm>
          <a:prstGeom prst="wedgeRectCallout">
            <a:avLst>
              <a:gd name="adj1" fmla="val -21713"/>
              <a:gd name="adj2" fmla="val 5150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chemeClr val="bg1"/>
                </a:solidFill>
                <a:latin typeface="+mj-lt"/>
                <a:cs typeface="Calibri" panose="020F0502020204030204" pitchFamily="34" charset="0"/>
              </a:rPr>
              <a:t>knowmore </a:t>
            </a:r>
            <a:r>
              <a:rPr lang="en-US" sz="4400" dirty="0" smtClean="0">
                <a:solidFill>
                  <a:schemeClr val="bg1"/>
                </a:solidFill>
                <a:latin typeface="+mj-lt"/>
                <a:cs typeface="Calibri" panose="020F0502020204030204" pitchFamily="34" charset="0"/>
              </a:rPr>
              <a:t>clients</a:t>
            </a:r>
          </a:p>
          <a:p>
            <a:r>
              <a:rPr lang="en-US" sz="2800" dirty="0" smtClean="0">
                <a:solidFill>
                  <a:schemeClr val="bg1"/>
                </a:solidFill>
                <a:latin typeface="+mj-lt"/>
                <a:cs typeface="Calibri" panose="020F0502020204030204" pitchFamily="34" charset="0"/>
              </a:rPr>
              <a:t>1 July 2018 – 30 September 2019</a:t>
            </a:r>
            <a:endParaRPr lang="en-AU" sz="2800" dirty="0">
              <a:solidFill>
                <a:schemeClr val="bg1"/>
              </a:solidFill>
              <a:latin typeface="+mj-lt"/>
              <a:cs typeface="Calibri" panose="020F0502020204030204"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944" y="1613092"/>
            <a:ext cx="2677254" cy="237018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421" y="3507290"/>
            <a:ext cx="2776477" cy="2563054"/>
          </a:xfrm>
          <a:prstGeom prst="rect">
            <a:avLst/>
          </a:prstGeom>
          <a:ln>
            <a:noFill/>
          </a:ln>
          <a:effectLst>
            <a:softEdge rad="112500"/>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0953" y="1613092"/>
            <a:ext cx="2184654" cy="4530852"/>
          </a:xfrm>
          <a:prstGeom prst="rect">
            <a:avLst/>
          </a:prstGeom>
          <a:ln>
            <a:noFill/>
          </a:ln>
          <a:effectLst>
            <a:softEdge rad="112500"/>
          </a:effectLst>
        </p:spPr>
      </p:pic>
    </p:spTree>
    <p:extLst>
      <p:ext uri="{BB962C8B-B14F-4D97-AF65-F5344CB8AC3E}">
        <p14:creationId xmlns:p14="http://schemas.microsoft.com/office/powerpoint/2010/main" val="1288210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6187" y="2253456"/>
            <a:ext cx="4619625" cy="3495675"/>
          </a:xfrm>
        </p:spPr>
      </p:pic>
      <p:pic>
        <p:nvPicPr>
          <p:cNvPr id="4" name="Picture 3">
            <a:extLst>
              <a:ext uri="{FF2B5EF4-FFF2-40B4-BE49-F238E27FC236}">
                <a16:creationId xmlns:a16="http://schemas.microsoft.com/office/drawing/2014/main" xmlns="" id="{C1FA8C58-8316-4548-8C89-BDAEB20F72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ular Callout 4"/>
          <p:cNvSpPr/>
          <p:nvPr/>
        </p:nvSpPr>
        <p:spPr>
          <a:xfrm>
            <a:off x="344677" y="134208"/>
            <a:ext cx="4736564" cy="992419"/>
          </a:xfrm>
          <a:prstGeom prst="wedgeRectCallout">
            <a:avLst>
              <a:gd name="adj1" fmla="val -22071"/>
              <a:gd name="adj2" fmla="val 4947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mj-lt"/>
                <a:cs typeface="Calibri" panose="020F0502020204030204" pitchFamily="34" charset="0"/>
              </a:rPr>
              <a:t>knowmore</a:t>
            </a:r>
            <a:r>
              <a:rPr lang="en-US" sz="4400" dirty="0">
                <a:solidFill>
                  <a:schemeClr val="bg1"/>
                </a:solidFill>
                <a:latin typeface="+mj-lt"/>
                <a:cs typeface="Calibri" panose="020F0502020204030204" pitchFamily="34" charset="0"/>
              </a:rPr>
              <a:t> clients</a:t>
            </a:r>
            <a:endParaRPr lang="en-AU" sz="4400" dirty="0">
              <a:solidFill>
                <a:schemeClr val="bg1"/>
              </a:solidFill>
              <a:latin typeface="+mj-lt"/>
              <a:cs typeface="Calibri" panose="020F0502020204030204" pitchFamily="34" charset="0"/>
            </a:endParaRPr>
          </a:p>
        </p:txBody>
      </p:sp>
      <p:pic>
        <p:nvPicPr>
          <p:cNvPr id="6" name="Picture 5">
            <a:extLst>
              <a:ext uri="{FF2B5EF4-FFF2-40B4-BE49-F238E27FC236}">
                <a16:creationId xmlns:a16="http://schemas.microsoft.com/office/drawing/2014/main" xmlns="" id="{1CF5EA35-5CE4-4E4F-9E22-A41D9BF565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4482" y="-314716"/>
            <a:ext cx="2947588" cy="2082916"/>
          </a:xfrm>
          <a:prstGeom prst="rect">
            <a:avLst/>
          </a:prstGeom>
          <a:ln>
            <a:noFill/>
          </a:ln>
          <a:effectLst>
            <a:outerShdw sx="1000" sy="1000" algn="tl" rotWithShape="0">
              <a:srgbClr val="333333"/>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902" y="4031614"/>
            <a:ext cx="6840093" cy="2280285"/>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5962" y="4031614"/>
            <a:ext cx="4509135" cy="2300859"/>
          </a:xfrm>
          <a:prstGeom prst="rect">
            <a:avLst/>
          </a:prstGeom>
          <a:ln>
            <a:noFill/>
          </a:ln>
          <a:effectLst>
            <a:softEdge rad="112500"/>
          </a:effectLst>
        </p:spPr>
      </p:pic>
    </p:spTree>
    <p:extLst>
      <p:ext uri="{BB962C8B-B14F-4D97-AF65-F5344CB8AC3E}">
        <p14:creationId xmlns:p14="http://schemas.microsoft.com/office/powerpoint/2010/main" val="1463398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000000">
              <a:alpha val="80000"/>
            </a:srgbClr>
          </a:solidFill>
        </p:spPr>
      </p:pic>
      <p:pic>
        <p:nvPicPr>
          <p:cNvPr id="3" name="Picture 2">
            <a:extLst>
              <a:ext uri="{FF2B5EF4-FFF2-40B4-BE49-F238E27FC236}">
                <a16:creationId xmlns:a16="http://schemas.microsoft.com/office/drawing/2014/main" xmlns="" id="{B737A468-4E16-A94A-9C46-DA18DBD7D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4010" y="-326295"/>
            <a:ext cx="2947591" cy="2082917"/>
          </a:xfrm>
          <a:prstGeom prst="rect">
            <a:avLst/>
          </a:prstGeom>
          <a:ln>
            <a:noFill/>
          </a:ln>
          <a:effectLst>
            <a:outerShdw sx="1000" sy="1000" algn="tl" rotWithShape="0">
              <a:srgbClr val="333333"/>
            </a:outerShdw>
          </a:effectLst>
        </p:spPr>
      </p:pic>
      <p:sp>
        <p:nvSpPr>
          <p:cNvPr id="4" name="Rectangle 3"/>
          <p:cNvSpPr/>
          <p:nvPr/>
        </p:nvSpPr>
        <p:spPr>
          <a:xfrm>
            <a:off x="412233" y="248555"/>
            <a:ext cx="8698239" cy="738664"/>
          </a:xfrm>
          <a:prstGeom prst="rect">
            <a:avLst/>
          </a:prstGeom>
        </p:spPr>
        <p:txBody>
          <a:bodyPr wrap="square">
            <a:spAutoFit/>
          </a:bodyPr>
          <a:lstStyle/>
          <a:p>
            <a:r>
              <a:rPr lang="en-US" sz="4200" b="1" dirty="0" err="1">
                <a:solidFill>
                  <a:schemeClr val="bg1"/>
                </a:solidFill>
                <a:latin typeface="+mj-lt"/>
                <a:cs typeface="Calibri" panose="020F0502020204030204" pitchFamily="34" charset="0"/>
              </a:rPr>
              <a:t>knowmore</a:t>
            </a:r>
            <a:r>
              <a:rPr lang="en-US" sz="4200" b="1" dirty="0">
                <a:solidFill>
                  <a:schemeClr val="bg1"/>
                </a:solidFill>
                <a:latin typeface="+mj-lt"/>
                <a:cs typeface="Calibri" panose="020F0502020204030204" pitchFamily="34" charset="0"/>
              </a:rPr>
              <a:t> </a:t>
            </a:r>
            <a:r>
              <a:rPr lang="en-US" sz="4200" dirty="0">
                <a:solidFill>
                  <a:schemeClr val="bg1"/>
                </a:solidFill>
                <a:latin typeface="+mj-lt"/>
                <a:cs typeface="Calibri" panose="020F0502020204030204" pitchFamily="34" charset="0"/>
              </a:rPr>
              <a:t>team update</a:t>
            </a:r>
            <a:endParaRPr lang="en-AU" sz="4200" i="1" dirty="0">
              <a:solidFill>
                <a:schemeClr val="bg1"/>
              </a:solidFill>
              <a:latin typeface="+mj-lt"/>
              <a:cs typeface="Calibri" panose="020F050202020403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023" y="4043932"/>
            <a:ext cx="8832854" cy="2632190"/>
          </a:xfrm>
          <a:prstGeom prst="rect">
            <a:avLst/>
          </a:prstGeom>
        </p:spPr>
      </p:pic>
    </p:spTree>
    <p:extLst>
      <p:ext uri="{BB962C8B-B14F-4D97-AF65-F5344CB8AC3E}">
        <p14:creationId xmlns:p14="http://schemas.microsoft.com/office/powerpoint/2010/main" val="1205949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6FDC51-CA7E-904A-A258-04D9872BC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ular Callout 2"/>
          <p:cNvSpPr/>
          <p:nvPr/>
        </p:nvSpPr>
        <p:spPr>
          <a:xfrm>
            <a:off x="429797" y="134208"/>
            <a:ext cx="6015248" cy="992419"/>
          </a:xfrm>
          <a:prstGeom prst="wedgeRectCallout">
            <a:avLst>
              <a:gd name="adj1" fmla="val -22071"/>
              <a:gd name="adj2" fmla="val 4947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1"/>
                </a:solidFill>
                <a:latin typeface="+mj-lt"/>
                <a:cs typeface="Calibri" panose="020F0502020204030204" pitchFamily="34" charset="0"/>
              </a:rPr>
              <a:t>Financial Counselling</a:t>
            </a:r>
            <a:endParaRPr lang="en-AU" sz="4400" dirty="0">
              <a:solidFill>
                <a:schemeClr val="bg1"/>
              </a:solidFill>
              <a:latin typeface="+mj-lt"/>
              <a:cs typeface="Calibri" panose="020F0502020204030204" pitchFamily="34" charset="0"/>
            </a:endParaRPr>
          </a:p>
        </p:txBody>
      </p:sp>
      <p:pic>
        <p:nvPicPr>
          <p:cNvPr id="4" name="Picture 3">
            <a:extLst>
              <a:ext uri="{FF2B5EF4-FFF2-40B4-BE49-F238E27FC236}">
                <a16:creationId xmlns:a16="http://schemas.microsoft.com/office/drawing/2014/main" xmlns="" id="{ECEEAAB9-375E-6D46-8571-92D40C6CEA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4482" y="-314716"/>
            <a:ext cx="2947588" cy="2082916"/>
          </a:xfrm>
          <a:prstGeom prst="rect">
            <a:avLst/>
          </a:prstGeom>
          <a:ln>
            <a:noFill/>
          </a:ln>
          <a:effectLst>
            <a:outerShdw sx="1000" sy="1000" algn="tl" rotWithShape="0">
              <a:srgbClr val="333333"/>
            </a:outerShdw>
          </a:effectLst>
        </p:spPr>
      </p:pic>
      <p:sp>
        <p:nvSpPr>
          <p:cNvPr id="5" name="TextBox 4"/>
          <p:cNvSpPr txBox="1"/>
          <p:nvPr/>
        </p:nvSpPr>
        <p:spPr>
          <a:xfrm>
            <a:off x="429797" y="4242231"/>
            <a:ext cx="10809703" cy="2554545"/>
          </a:xfrm>
          <a:prstGeom prst="rect">
            <a:avLst/>
          </a:prstGeom>
          <a:noFill/>
        </p:spPr>
        <p:txBody>
          <a:bodyPr wrap="square" rtlCol="0">
            <a:spAutoFit/>
          </a:bodyPr>
          <a:lstStyle/>
          <a:p>
            <a:pPr marL="285750" lvl="0" indent="-285750">
              <a:lnSpc>
                <a:spcPts val="2400"/>
              </a:lnSpc>
              <a:buFont typeface="Arial" panose="020B0604020202020204" pitchFamily="34" charset="0"/>
              <a:buChar char="•"/>
            </a:pPr>
            <a:r>
              <a:rPr lang="en-AU" sz="2000" dirty="0"/>
              <a:t>Two year funding </a:t>
            </a:r>
            <a:r>
              <a:rPr lang="en-AU" sz="2000" dirty="0" smtClean="0"/>
              <a:t>from Financial Counselling Foundation to </a:t>
            </a:r>
            <a:r>
              <a:rPr lang="en-AU" sz="2000" dirty="0"/>
              <a:t>employ 4 FTE financial counsellors in Brisbane, Sydney, Melbourne and Perth</a:t>
            </a:r>
          </a:p>
          <a:p>
            <a:pPr lvl="0">
              <a:lnSpc>
                <a:spcPts val="2400"/>
              </a:lnSpc>
            </a:pPr>
            <a:endParaRPr lang="en-AU" sz="2000" dirty="0"/>
          </a:p>
          <a:p>
            <a:pPr marL="285750" lvl="0" indent="-285750">
              <a:lnSpc>
                <a:spcPts val="2400"/>
              </a:lnSpc>
              <a:buFont typeface="Arial" panose="020B0604020202020204" pitchFamily="34" charset="0"/>
              <a:buChar char="•"/>
            </a:pPr>
            <a:r>
              <a:rPr lang="en-AU" sz="2000" dirty="0"/>
              <a:t>Financial counsellors role can </a:t>
            </a:r>
            <a:r>
              <a:rPr lang="en-AU" sz="2000" dirty="0" smtClean="0"/>
              <a:t>cover:</a:t>
            </a:r>
          </a:p>
          <a:p>
            <a:pPr marL="742950" lvl="1" indent="-285750">
              <a:lnSpc>
                <a:spcPts val="2400"/>
              </a:lnSpc>
              <a:buFont typeface="Arial" panose="020B0604020202020204" pitchFamily="34" charset="0"/>
              <a:buChar char="•"/>
            </a:pPr>
            <a:r>
              <a:rPr lang="en-AU" sz="2000" dirty="0" smtClean="0"/>
              <a:t>addressing </a:t>
            </a:r>
            <a:r>
              <a:rPr lang="en-AU" sz="2000" dirty="0"/>
              <a:t>existing debts, </a:t>
            </a:r>
            <a:endParaRPr lang="en-AU" sz="2000" dirty="0" smtClean="0"/>
          </a:p>
          <a:p>
            <a:pPr marL="742950" lvl="1" indent="-285750">
              <a:lnSpc>
                <a:spcPts val="2400"/>
              </a:lnSpc>
              <a:buFont typeface="Arial" panose="020B0604020202020204" pitchFamily="34" charset="0"/>
              <a:buChar char="•"/>
            </a:pPr>
            <a:r>
              <a:rPr lang="en-AU" sz="2000" dirty="0" smtClean="0"/>
              <a:t>advice </a:t>
            </a:r>
            <a:r>
              <a:rPr lang="en-AU" sz="2000" dirty="0"/>
              <a:t>on impact of government payment and entitlements, </a:t>
            </a:r>
            <a:endParaRPr lang="en-AU" sz="2000" dirty="0" smtClean="0"/>
          </a:p>
          <a:p>
            <a:pPr marL="742950" lvl="1" indent="-285750">
              <a:lnSpc>
                <a:spcPts val="2400"/>
              </a:lnSpc>
              <a:buFont typeface="Arial" panose="020B0604020202020204" pitchFamily="34" charset="0"/>
              <a:buChar char="•"/>
            </a:pPr>
            <a:r>
              <a:rPr lang="en-AU" sz="2000" dirty="0" smtClean="0"/>
              <a:t>managing </a:t>
            </a:r>
            <a:r>
              <a:rPr lang="en-AU" sz="2000" dirty="0"/>
              <a:t>a lump sum</a:t>
            </a:r>
          </a:p>
          <a:p>
            <a:pPr lvl="0">
              <a:lnSpc>
                <a:spcPts val="2400"/>
              </a:lnSpc>
            </a:pPr>
            <a:endParaRPr lang="en-AU" sz="2000" dirty="0">
              <a:latin typeface="+mj-lt"/>
            </a:endParaRPr>
          </a:p>
        </p:txBody>
      </p:sp>
    </p:spTree>
    <p:extLst>
      <p:ext uri="{BB962C8B-B14F-4D97-AF65-F5344CB8AC3E}">
        <p14:creationId xmlns:p14="http://schemas.microsoft.com/office/powerpoint/2010/main" val="3844038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3220</TotalTime>
  <Words>1600</Words>
  <Application>Microsoft Office PowerPoint</Application>
  <PresentationFormat>Widescreen</PresentationFormat>
  <Paragraphs>225</Paragraphs>
  <Slides>17</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3" baseType="lpstr">
      <vt:lpstr>Arial</vt:lpstr>
      <vt:lpstr>Calibri</vt:lpstr>
      <vt:lpstr>Calibri Light</vt:lpstr>
      <vt:lpstr>Wingdings</vt:lpstr>
      <vt:lpstr>Office Theme</vt:lpstr>
      <vt:lpstr>Acrobat Document</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survivors  receiving an NRS payment</dc:title>
  <dc:creator>Sophie Kingsford-Smith</dc:creator>
  <cp:lastModifiedBy>Danielle Slade</cp:lastModifiedBy>
  <cp:revision>92</cp:revision>
  <cp:lastPrinted>2019-10-29T23:42:20Z</cp:lastPrinted>
  <dcterms:created xsi:type="dcterms:W3CDTF">2019-07-09T05:42:23Z</dcterms:created>
  <dcterms:modified xsi:type="dcterms:W3CDTF">2019-10-29T23:42:41Z</dcterms:modified>
</cp:coreProperties>
</file>