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notesMasterIdLst>
    <p:notesMasterId r:id="rId27"/>
  </p:notesMasterIdLst>
  <p:sldIdLst>
    <p:sldId id="256" r:id="rId2"/>
    <p:sldId id="272" r:id="rId3"/>
    <p:sldId id="281" r:id="rId4"/>
    <p:sldId id="258" r:id="rId5"/>
    <p:sldId id="260" r:id="rId6"/>
    <p:sldId id="274" r:id="rId7"/>
    <p:sldId id="275" r:id="rId8"/>
    <p:sldId id="276" r:id="rId9"/>
    <p:sldId id="259" r:id="rId10"/>
    <p:sldId id="257" r:id="rId11"/>
    <p:sldId id="264" r:id="rId12"/>
    <p:sldId id="263" r:id="rId13"/>
    <p:sldId id="262" r:id="rId14"/>
    <p:sldId id="265" r:id="rId15"/>
    <p:sldId id="278" r:id="rId16"/>
    <p:sldId id="268" r:id="rId17"/>
    <p:sldId id="267" r:id="rId18"/>
    <p:sldId id="282" r:id="rId19"/>
    <p:sldId id="266" r:id="rId20"/>
    <p:sldId id="271" r:id="rId21"/>
    <p:sldId id="269" r:id="rId22"/>
    <p:sldId id="280" r:id="rId23"/>
    <p:sldId id="277" r:id="rId24"/>
    <p:sldId id="270"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19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6E81A0-D520-4F7B-800B-6D443CD79007}" type="datetimeFigureOut">
              <a:rPr lang="en-AU" smtClean="0"/>
              <a:t>12/10/2015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5F123-17CB-4986-BB5F-8722ED073A11}" type="slidenum">
              <a:rPr lang="en-AU" smtClean="0"/>
              <a:t>‹#›</a:t>
            </a:fld>
            <a:endParaRPr lang="en-AU" dirty="0"/>
          </a:p>
        </p:txBody>
      </p:sp>
    </p:spTree>
    <p:extLst>
      <p:ext uri="{BB962C8B-B14F-4D97-AF65-F5344CB8AC3E}">
        <p14:creationId xmlns:p14="http://schemas.microsoft.com/office/powerpoint/2010/main" val="170823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43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901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7811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3024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6690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55133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2801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1462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178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737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6710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608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9413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848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7876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442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496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10/12/2015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179553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4697" y="268704"/>
            <a:ext cx="8001000" cy="2971801"/>
          </a:xfrm>
        </p:spPr>
        <p:txBody>
          <a:bodyPr>
            <a:normAutofit fontScale="90000"/>
          </a:bodyPr>
          <a:lstStyle/>
          <a:p>
            <a:r>
              <a:rPr lang="en-AU" dirty="0" smtClean="0"/>
              <a:t>Financial Literacy from an Educational Psychology Perspective</a:t>
            </a:r>
            <a:endParaRPr lang="en-AU" dirty="0"/>
          </a:p>
        </p:txBody>
      </p:sp>
      <p:sp>
        <p:nvSpPr>
          <p:cNvPr id="3" name="Subtitle 2"/>
          <p:cNvSpPr>
            <a:spLocks noGrp="1"/>
          </p:cNvSpPr>
          <p:nvPr>
            <p:ph type="subTitle" idx="1"/>
          </p:nvPr>
        </p:nvSpPr>
        <p:spPr>
          <a:xfrm>
            <a:off x="684212" y="3843868"/>
            <a:ext cx="3775493" cy="1498154"/>
          </a:xfrm>
        </p:spPr>
        <p:txBody>
          <a:bodyPr>
            <a:normAutofit fontScale="92500" lnSpcReduction="10000"/>
          </a:bodyPr>
          <a:lstStyle/>
          <a:p>
            <a:r>
              <a:rPr lang="en-AU" sz="3200" dirty="0" smtClean="0">
                <a:solidFill>
                  <a:schemeClr val="tx1"/>
                </a:solidFill>
              </a:rPr>
              <a:t>Professor Ian Hay </a:t>
            </a:r>
          </a:p>
          <a:p>
            <a:r>
              <a:rPr lang="en-AU" sz="3200" dirty="0" smtClean="0">
                <a:solidFill>
                  <a:schemeClr val="tx1"/>
                </a:solidFill>
              </a:rPr>
              <a:t>University of Tasmania </a:t>
            </a:r>
            <a:endParaRPr lang="en-AU" sz="3200" dirty="0">
              <a:solidFill>
                <a:schemeClr val="tx1"/>
              </a:solidFill>
            </a:endParaRPr>
          </a:p>
        </p:txBody>
      </p:sp>
      <p:pic>
        <p:nvPicPr>
          <p:cNvPr id="4" name="Picture 3" descr="Description: Description: Description: Description: Small_es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0876" y="6384326"/>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358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381624"/>
            <a:ext cx="8497888" cy="1133475"/>
          </a:xfrm>
        </p:spPr>
        <p:txBody>
          <a:bodyPr>
            <a:normAutofit/>
          </a:bodyPr>
          <a:lstStyle/>
          <a:p>
            <a:r>
              <a:rPr lang="en-AU" dirty="0" smtClean="0"/>
              <a:t>Financial  Counselling cycle </a:t>
            </a:r>
            <a:endParaRPr lang="en-AU" dirty="0"/>
          </a:p>
        </p:txBody>
      </p:sp>
      <p:pic>
        <p:nvPicPr>
          <p:cNvPr id="4" name="Content Placeholder 3" descr="This diagram shows how a person moves from being at risk of financial exclusion to being in crisis and can transition to a position of financial resilience by the use of early intervention and prevention strategies. Some individuals may cycle in and out of crisis before they become financially resilient. &#10;&#10;At risk clients normally have no savings and limited or no access to basic banking services. Clients who are financially resilient have the ability to plan spending, save regularly and are aware of where to find assistance and information.  " title="Financial Wellbeing Continuum diagram"/>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9611" y="522621"/>
            <a:ext cx="9011550" cy="507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escription: Description: Description: Description: Small_es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0876" y="6384326"/>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632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52426"/>
            <a:ext cx="10460037" cy="1619250"/>
          </a:xfrm>
        </p:spPr>
        <p:txBody>
          <a:bodyPr/>
          <a:lstStyle/>
          <a:p>
            <a:r>
              <a:rPr lang="en-AU" dirty="0" smtClean="0"/>
              <a:t>Changing any behaviour is hard</a:t>
            </a:r>
            <a:endParaRPr lang="en-AU" dirty="0"/>
          </a:p>
        </p:txBody>
      </p:sp>
      <p:sp>
        <p:nvSpPr>
          <p:cNvPr id="3" name="Text Placeholder 2"/>
          <p:cNvSpPr>
            <a:spLocks noGrp="1"/>
          </p:cNvSpPr>
          <p:nvPr>
            <p:ph type="body" idx="1"/>
          </p:nvPr>
        </p:nvSpPr>
        <p:spPr>
          <a:xfrm>
            <a:off x="1217611" y="1419225"/>
            <a:ext cx="9117014" cy="4724400"/>
          </a:xfrm>
        </p:spPr>
        <p:txBody>
          <a:bodyPr>
            <a:normAutofit/>
          </a:bodyPr>
          <a:lstStyle/>
          <a:p>
            <a:pPr marL="342900" indent="-342900">
              <a:buFont typeface="Arial" panose="020B0604020202020204" pitchFamily="34" charset="0"/>
              <a:buChar char="•"/>
            </a:pPr>
            <a:r>
              <a:rPr lang="en-AU" dirty="0" smtClean="0">
                <a:solidFill>
                  <a:schemeClr val="tx1"/>
                </a:solidFill>
              </a:rPr>
              <a:t>The rewards can out weigh the negatives,</a:t>
            </a:r>
          </a:p>
          <a:p>
            <a:pPr marL="342900" indent="-342900">
              <a:buFont typeface="Arial" panose="020B0604020202020204" pitchFamily="34" charset="0"/>
              <a:buChar char="•"/>
            </a:pPr>
            <a:r>
              <a:rPr lang="en-AU" dirty="0" smtClean="0">
                <a:solidFill>
                  <a:schemeClr val="tx1"/>
                </a:solidFill>
              </a:rPr>
              <a:t>People have wants and the wants are their needs</a:t>
            </a:r>
          </a:p>
          <a:p>
            <a:pPr marL="342900" indent="-342900">
              <a:buFont typeface="Arial" panose="020B0604020202020204" pitchFamily="34" charset="0"/>
              <a:buChar char="•"/>
            </a:pPr>
            <a:r>
              <a:rPr lang="en-AU" dirty="0" smtClean="0">
                <a:solidFill>
                  <a:schemeClr val="tx1"/>
                </a:solidFill>
              </a:rPr>
              <a:t>Others in the home context reinforce the negative behaviour</a:t>
            </a:r>
          </a:p>
          <a:p>
            <a:pPr marL="342900" indent="-342900">
              <a:buFont typeface="Arial" panose="020B0604020202020204" pitchFamily="34" charset="0"/>
              <a:buChar char="•"/>
            </a:pPr>
            <a:r>
              <a:rPr lang="en-AU" dirty="0" smtClean="0">
                <a:solidFill>
                  <a:schemeClr val="tx1"/>
                </a:solidFill>
              </a:rPr>
              <a:t>People selective process information to maintain a standard self identity </a:t>
            </a:r>
          </a:p>
          <a:p>
            <a:pPr marL="342900" indent="-342900">
              <a:buFont typeface="Arial" panose="020B0604020202020204" pitchFamily="34" charset="0"/>
              <a:buChar char="•"/>
            </a:pPr>
            <a:r>
              <a:rPr lang="en-AU" dirty="0" smtClean="0">
                <a:solidFill>
                  <a:schemeClr val="tx1"/>
                </a:solidFill>
              </a:rPr>
              <a:t>People rationalise their actions </a:t>
            </a:r>
          </a:p>
          <a:p>
            <a:pPr marL="342900" indent="-342900">
              <a:buFont typeface="Arial" panose="020B0604020202020204" pitchFamily="34" charset="0"/>
              <a:buChar char="•"/>
            </a:pPr>
            <a:r>
              <a:rPr lang="en-AU" dirty="0" smtClean="0">
                <a:solidFill>
                  <a:schemeClr val="tx1"/>
                </a:solidFill>
              </a:rPr>
              <a:t>The person is unable to manage the situation and the anxiety and so move into flight or fight and do not engage with the problem</a:t>
            </a:r>
          </a:p>
        </p:txBody>
      </p:sp>
      <p:pic>
        <p:nvPicPr>
          <p:cNvPr id="5" name="Picture 4"/>
          <p:cNvPicPr>
            <a:picLocks noChangeAspect="1"/>
          </p:cNvPicPr>
          <p:nvPr/>
        </p:nvPicPr>
        <p:blipFill>
          <a:blip r:embed="rId2"/>
          <a:stretch>
            <a:fillRect/>
          </a:stretch>
        </p:blipFill>
        <p:spPr>
          <a:xfrm>
            <a:off x="8623808" y="1265028"/>
            <a:ext cx="2828925" cy="1619250"/>
          </a:xfrm>
          <a:prstGeom prst="rect">
            <a:avLst/>
          </a:prstGeom>
        </p:spPr>
      </p:pic>
      <p:pic>
        <p:nvPicPr>
          <p:cNvPr id="6" name="Picture 5" descr="Description: Description: Description: Description: Small_es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0876" y="6384326"/>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31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684212" y="685800"/>
            <a:ext cx="8506922" cy="5403915"/>
          </a:xfrm>
        </p:spPr>
        <p:txBody>
          <a:bodyPr>
            <a:normAutofit/>
          </a:bodyPr>
          <a:lstStyle/>
          <a:p>
            <a:pPr marL="342900" indent="-342900">
              <a:buFont typeface="Arial" panose="020B0604020202020204" pitchFamily="34" charset="0"/>
              <a:buChar char="•"/>
            </a:pPr>
            <a:r>
              <a:rPr lang="en-AU" dirty="0">
                <a:solidFill>
                  <a:schemeClr val="tx1"/>
                </a:solidFill>
              </a:rPr>
              <a:t>There are underlying psychological issue, ie.,people with mild bipolar </a:t>
            </a:r>
            <a:r>
              <a:rPr lang="en-AU" dirty="0" smtClean="0">
                <a:solidFill>
                  <a:schemeClr val="tx1"/>
                </a:solidFill>
              </a:rPr>
              <a:t>spend  </a:t>
            </a:r>
            <a:r>
              <a:rPr lang="en-AU" dirty="0">
                <a:solidFill>
                  <a:schemeClr val="tx1"/>
                </a:solidFill>
              </a:rPr>
              <a:t>up in the high stage and regret in the low stage </a:t>
            </a:r>
          </a:p>
          <a:p>
            <a:pPr marL="342900" indent="-342900">
              <a:buFont typeface="Arial" panose="020B0604020202020204" pitchFamily="34" charset="0"/>
              <a:buChar char="•"/>
            </a:pPr>
            <a:r>
              <a:rPr lang="en-AU" dirty="0">
                <a:solidFill>
                  <a:schemeClr val="tx1"/>
                </a:solidFill>
              </a:rPr>
              <a:t>Are bullied and manipulated by others to buy beyond their capacity (elderly abuse, partner abuse  and the need for assertive training</a:t>
            </a:r>
          </a:p>
          <a:p>
            <a:pPr marL="342900" indent="-342900">
              <a:buFont typeface="Arial" panose="020B0604020202020204" pitchFamily="34" charset="0"/>
              <a:buChar char="•"/>
            </a:pPr>
            <a:r>
              <a:rPr lang="en-AU" dirty="0">
                <a:solidFill>
                  <a:schemeClr val="tx1"/>
                </a:solidFill>
              </a:rPr>
              <a:t>Do not believe that the consequences will happen to them (denial)</a:t>
            </a:r>
          </a:p>
          <a:p>
            <a:pPr marL="342900" indent="-342900">
              <a:buFont typeface="Arial" panose="020B0604020202020204" pitchFamily="34" charset="0"/>
              <a:buChar char="•"/>
            </a:pPr>
            <a:r>
              <a:rPr lang="en-AU" dirty="0">
                <a:solidFill>
                  <a:schemeClr val="tx1"/>
                </a:solidFill>
              </a:rPr>
              <a:t>Show signs of addictive  personality disorder </a:t>
            </a:r>
          </a:p>
          <a:p>
            <a:pPr marL="342900" indent="-342900">
              <a:buFont typeface="Arial" panose="020B0604020202020204" pitchFamily="34" charset="0"/>
              <a:buChar char="•"/>
            </a:pPr>
            <a:r>
              <a:rPr lang="en-AU" dirty="0">
                <a:solidFill>
                  <a:schemeClr val="tx1"/>
                </a:solidFill>
              </a:rPr>
              <a:t>Do not have the cognitive capacity to reason it out </a:t>
            </a:r>
          </a:p>
          <a:p>
            <a:pPr marL="342900" indent="-342900">
              <a:buFont typeface="Arial" panose="020B0604020202020204" pitchFamily="34" charset="0"/>
              <a:buChar char="•"/>
            </a:pPr>
            <a:r>
              <a:rPr lang="en-AU" dirty="0">
                <a:solidFill>
                  <a:schemeClr val="tx1"/>
                </a:solidFill>
              </a:rPr>
              <a:t>Become fixated with the habit of buying something - high functioning Autism </a:t>
            </a:r>
          </a:p>
          <a:p>
            <a:endParaRPr lang="en-AU" dirty="0"/>
          </a:p>
        </p:txBody>
      </p:sp>
      <p:pic>
        <p:nvPicPr>
          <p:cNvPr id="4" name="Picture 3" descr="Description: Description: Description: Description: Small_es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0876" y="6384326"/>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476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4" name="AutoShape 2" descr="Image result for the dangers of payday loa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2050" name="Picture 2" descr="http://image.slidesharecdn.com/publichealthmodel-150314124531-conversion-gate01/95/public-health-model-12-638.jpg?cb=14263552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653" y="460402"/>
            <a:ext cx="8075487" cy="60629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endParaRPr lang="en-AU" dirty="0"/>
          </a:p>
        </p:txBody>
      </p:sp>
      <p:pic>
        <p:nvPicPr>
          <p:cNvPr id="6" name="Picture 5" descr="Description: Description: Description: Description: Small_es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0876" y="6384326"/>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835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1026" name="Picture 2" descr="http://www.sheboygan.k12.wi.us/cms_files/text102_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1587" y="685799"/>
            <a:ext cx="7404099" cy="55530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escription: Description: Description: Description: Small_es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0876" y="6384326"/>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740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1225" y="1085523"/>
            <a:ext cx="7565750" cy="5192729"/>
          </a:xfrm>
          <a:prstGeom prst="rect">
            <a:avLst/>
          </a:prstGeom>
        </p:spPr>
      </p:pic>
      <p:pic>
        <p:nvPicPr>
          <p:cNvPr id="3" name="Picture 2" descr="Description: Description: Description: Description: Small_es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0876" y="6384326"/>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368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465" y="5350933"/>
            <a:ext cx="8534400" cy="1507067"/>
          </a:xfrm>
        </p:spPr>
        <p:txBody>
          <a:bodyPr/>
          <a:lstStyle/>
          <a:p>
            <a:r>
              <a:rPr lang="en-AU" dirty="0" smtClean="0"/>
              <a:t>Woks better for primary and secondary intervention </a:t>
            </a:r>
            <a:endParaRPr lang="en-AU"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071004" y="75630"/>
            <a:ext cx="6331789" cy="49417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escription: Description: Description: Description: Small_es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0876" y="6384326"/>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904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t>The presenting problem of financial is usually not the full problem, </a:t>
            </a:r>
            <a:endParaRPr lang="en-AU" sz="2800" dirty="0"/>
          </a:p>
        </p:txBody>
      </p:sp>
      <p:pic>
        <p:nvPicPr>
          <p:cNvPr id="1028" name="Picture 4" descr="http://www.jesuiscultive.com/IMG/jpg/iceberg_Cleveng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674" y="685800"/>
            <a:ext cx="5445478" cy="36147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escription: Description: Description: Description: Small_es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0876" y="6384326"/>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959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 all “help” is helpful </a:t>
            </a:r>
            <a:endParaRPr lang="en-AU" dirty="0"/>
          </a:p>
        </p:txBody>
      </p:sp>
      <p:pic>
        <p:nvPicPr>
          <p:cNvPr id="4" name="Content Placeholder 3"/>
          <p:cNvPicPr>
            <a:picLocks noGrp="1" noChangeAspect="1"/>
          </p:cNvPicPr>
          <p:nvPr>
            <p:ph idx="1"/>
          </p:nvPr>
        </p:nvPicPr>
        <p:blipFill>
          <a:blip r:embed="rId2"/>
          <a:stretch>
            <a:fillRect/>
          </a:stretch>
        </p:blipFill>
        <p:spPr>
          <a:xfrm>
            <a:off x="2413263" y="1012112"/>
            <a:ext cx="4515438" cy="3382220"/>
          </a:xfrm>
          <a:prstGeom prst="rect">
            <a:avLst/>
          </a:prstGeom>
        </p:spPr>
      </p:pic>
      <p:pic>
        <p:nvPicPr>
          <p:cNvPr id="5" name="Picture 4" descr="Description: Description: Description: Description: Small_es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0876" y="6384326"/>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876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495" y="5795005"/>
            <a:ext cx="8735834" cy="589321"/>
          </a:xfrm>
        </p:spPr>
        <p:txBody>
          <a:bodyPr>
            <a:normAutofit fontScale="90000"/>
          </a:bodyPr>
          <a:lstStyle/>
          <a:p>
            <a:r>
              <a:rPr lang="en-AU" dirty="0" smtClean="0"/>
              <a:t>Drivers to spend can occur across the Hierarchy   </a:t>
            </a:r>
            <a:endParaRPr lang="en-AU" dirty="0"/>
          </a:p>
        </p:txBody>
      </p:sp>
      <p:sp>
        <p:nvSpPr>
          <p:cNvPr id="3" name="Content Placeholder 2"/>
          <p:cNvSpPr>
            <a:spLocks noGrp="1"/>
          </p:cNvSpPr>
          <p:nvPr>
            <p:ph idx="1"/>
          </p:nvPr>
        </p:nvSpPr>
        <p:spPr/>
        <p:txBody>
          <a:bodyPr/>
          <a:lstStyle/>
          <a:p>
            <a:endParaRPr lang="en-AU" dirty="0"/>
          </a:p>
        </p:txBody>
      </p:sp>
      <p:pic>
        <p:nvPicPr>
          <p:cNvPr id="3074" name="Picture 2" descr="http://www.researchhistory.org/wp-content/uploads/2012/06/maslows-hierarchy-of-need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2953" y="422695"/>
            <a:ext cx="5505863" cy="47763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escription: Description: Description: Description: Small_es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0876" y="6384326"/>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45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5" name="Picture 4"/>
          <p:cNvPicPr>
            <a:picLocks noChangeAspect="1"/>
          </p:cNvPicPr>
          <p:nvPr/>
        </p:nvPicPr>
        <p:blipFill>
          <a:blip r:embed="rId2"/>
          <a:stretch>
            <a:fillRect/>
          </a:stretch>
        </p:blipFill>
        <p:spPr>
          <a:xfrm>
            <a:off x="1063177" y="521494"/>
            <a:ext cx="4974207" cy="4974207"/>
          </a:xfrm>
          <a:prstGeom prst="rect">
            <a:avLst/>
          </a:prstGeom>
        </p:spPr>
      </p:pic>
      <p:sp>
        <p:nvSpPr>
          <p:cNvPr id="6" name="Rectangle 5"/>
          <p:cNvSpPr/>
          <p:nvPr/>
        </p:nvSpPr>
        <p:spPr>
          <a:xfrm>
            <a:off x="5589918" y="521494"/>
            <a:ext cx="3554082" cy="1200329"/>
          </a:xfrm>
          <a:prstGeom prst="rect">
            <a:avLst/>
          </a:prstGeom>
        </p:spPr>
        <p:txBody>
          <a:bodyPr wrap="square">
            <a:spAutoFit/>
          </a:bodyPr>
          <a:lstStyle/>
          <a:p>
            <a:r>
              <a:rPr lang="en-AU" dirty="0">
                <a:latin typeface="Helvetica Neue"/>
              </a:rPr>
              <a:t>Finances are the </a:t>
            </a:r>
            <a:r>
              <a:rPr lang="en-AU" dirty="0" smtClean="0">
                <a:latin typeface="Helvetica Neue"/>
              </a:rPr>
              <a:t>1st</a:t>
            </a:r>
            <a:r>
              <a:rPr lang="en-AU" dirty="0">
                <a:latin typeface="Helvetica Neue"/>
              </a:rPr>
              <a:t> reason that students withdraw from college and what gives them the most stress</a:t>
            </a:r>
            <a:r>
              <a:rPr lang="en-AU" dirty="0">
                <a:solidFill>
                  <a:srgbClr val="333333"/>
                </a:solidFill>
                <a:latin typeface="Helvetica Neue"/>
              </a:rPr>
              <a:t>.</a:t>
            </a:r>
            <a:endParaRPr lang="en-AU" dirty="0"/>
          </a:p>
        </p:txBody>
      </p:sp>
      <p:pic>
        <p:nvPicPr>
          <p:cNvPr id="10" name="Picture 9"/>
          <p:cNvPicPr>
            <a:picLocks noChangeAspect="1"/>
          </p:cNvPicPr>
          <p:nvPr/>
        </p:nvPicPr>
        <p:blipFill>
          <a:blip r:embed="rId3"/>
          <a:stretch>
            <a:fillRect/>
          </a:stretch>
        </p:blipFill>
        <p:spPr>
          <a:xfrm>
            <a:off x="8304944" y="4146549"/>
            <a:ext cx="2466975" cy="1847850"/>
          </a:xfrm>
          <a:prstGeom prst="rect">
            <a:avLst/>
          </a:prstGeom>
        </p:spPr>
      </p:pic>
      <p:pic>
        <p:nvPicPr>
          <p:cNvPr id="7" name="Picture 6" descr="Description: Description: Description: Description: Small_es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0876" y="6384326"/>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1930995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4453" y="1546256"/>
            <a:ext cx="8534400" cy="1506537"/>
          </a:xfrm>
        </p:spPr>
        <p:txBody>
          <a:bodyPr>
            <a:normAutofit fontScale="90000"/>
          </a:bodyPr>
          <a:lstStyle/>
          <a:p>
            <a:r>
              <a:rPr lang="en-AU" dirty="0" smtClean="0"/>
              <a:t/>
            </a:r>
            <a:br>
              <a:rPr lang="en-AU" dirty="0" smtClean="0"/>
            </a:br>
            <a:r>
              <a:rPr lang="en-AU" dirty="0"/>
              <a:t/>
            </a:r>
            <a:br>
              <a:rPr lang="en-AU" dirty="0"/>
            </a:br>
            <a:r>
              <a:rPr lang="en-AU" dirty="0" smtClean="0"/>
              <a:t/>
            </a:r>
            <a:br>
              <a:rPr lang="en-AU" dirty="0" smtClean="0"/>
            </a:br>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E money</a:t>
            </a:r>
            <a:br>
              <a:rPr lang="en-AU" dirty="0" smtClean="0"/>
            </a:br>
            <a:r>
              <a:rPr lang="en-AU" dirty="0"/>
              <a:t/>
            </a:r>
            <a:br>
              <a:rPr lang="en-AU" dirty="0"/>
            </a:br>
            <a:r>
              <a:rPr lang="en-AU" dirty="0" smtClean="0"/>
              <a:t>is Not tangible</a:t>
            </a:r>
            <a:br>
              <a:rPr lang="en-AU" dirty="0" smtClean="0"/>
            </a:br>
            <a:r>
              <a:rPr lang="en-AU" dirty="0"/>
              <a:t/>
            </a:r>
            <a:br>
              <a:rPr lang="en-AU" dirty="0"/>
            </a:br>
            <a:r>
              <a:rPr lang="en-AU" dirty="0" smtClean="0"/>
              <a:t> requires person to be numerate which is not as common as expected </a:t>
            </a:r>
            <a:br>
              <a:rPr lang="en-AU" dirty="0" smtClean="0"/>
            </a:br>
            <a:r>
              <a:rPr lang="en-AU" dirty="0"/>
              <a:t/>
            </a:r>
            <a:br>
              <a:rPr lang="en-AU" dirty="0"/>
            </a:br>
            <a:r>
              <a:rPr lang="en-AU" dirty="0" smtClean="0"/>
              <a:t>requires ability to deal in the abstract </a:t>
            </a:r>
            <a:br>
              <a:rPr lang="en-AU" dirty="0" smtClean="0"/>
            </a:br>
            <a:r>
              <a:rPr lang="en-AU" dirty="0"/>
              <a:t/>
            </a:r>
            <a:br>
              <a:rPr lang="en-AU" dirty="0"/>
            </a:br>
            <a:r>
              <a:rPr lang="en-AU" dirty="0" smtClean="0"/>
              <a:t> </a:t>
            </a:r>
            <a:br>
              <a:rPr lang="en-AU" dirty="0" smtClean="0"/>
            </a:br>
            <a:r>
              <a:rPr lang="en-AU" dirty="0"/>
              <a:t/>
            </a:r>
            <a:br>
              <a:rPr lang="en-AU" dirty="0"/>
            </a:br>
            <a:r>
              <a:rPr lang="en-AU" dirty="0" smtClean="0"/>
              <a:t/>
            </a:r>
            <a:br>
              <a:rPr lang="en-AU" dirty="0" smtClean="0"/>
            </a:br>
            <a:r>
              <a:rPr lang="en-AU" dirty="0" smtClean="0"/>
              <a:t/>
            </a:r>
            <a:br>
              <a:rPr lang="en-AU" dirty="0" smtClean="0"/>
            </a:br>
            <a:r>
              <a:rPr lang="en-AU" dirty="0"/>
              <a:t/>
            </a:r>
            <a:br>
              <a:rPr lang="en-AU" dirty="0"/>
            </a:br>
            <a:r>
              <a:rPr lang="en-AU" dirty="0" smtClean="0"/>
              <a:t> </a:t>
            </a:r>
            <a:br>
              <a:rPr lang="en-AU" dirty="0" smtClean="0"/>
            </a:br>
            <a:r>
              <a:rPr lang="en-AU" dirty="0" smtClean="0"/>
              <a:t> </a:t>
            </a:r>
            <a:endParaRPr lang="en-AU" dirty="0"/>
          </a:p>
        </p:txBody>
      </p:sp>
      <p:pic>
        <p:nvPicPr>
          <p:cNvPr id="5" name="Picture 4"/>
          <p:cNvPicPr>
            <a:picLocks noChangeAspect="1"/>
          </p:cNvPicPr>
          <p:nvPr/>
        </p:nvPicPr>
        <p:blipFill>
          <a:blip r:embed="rId2"/>
          <a:stretch>
            <a:fillRect/>
          </a:stretch>
        </p:blipFill>
        <p:spPr>
          <a:xfrm>
            <a:off x="8692640" y="926441"/>
            <a:ext cx="2466975" cy="1847850"/>
          </a:xfrm>
          <a:prstGeom prst="rect">
            <a:avLst/>
          </a:prstGeom>
        </p:spPr>
      </p:pic>
      <p:pic>
        <p:nvPicPr>
          <p:cNvPr id="7" name="Picture 6"/>
          <p:cNvPicPr>
            <a:picLocks noChangeAspect="1"/>
          </p:cNvPicPr>
          <p:nvPr/>
        </p:nvPicPr>
        <p:blipFill>
          <a:blip r:embed="rId3"/>
          <a:stretch>
            <a:fillRect/>
          </a:stretch>
        </p:blipFill>
        <p:spPr>
          <a:xfrm>
            <a:off x="9566695" y="3935203"/>
            <a:ext cx="1985064" cy="1995457"/>
          </a:xfrm>
          <a:prstGeom prst="rect">
            <a:avLst/>
          </a:prstGeom>
        </p:spPr>
      </p:pic>
      <p:pic>
        <p:nvPicPr>
          <p:cNvPr id="6" name="Picture 5" descr="Description: Description: Description: Description: Small_es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0876" y="6384326"/>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167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377" y="510554"/>
            <a:ext cx="8534400" cy="1507067"/>
          </a:xfrm>
        </p:spPr>
        <p:txBody>
          <a:bodyPr>
            <a:normAutofit fontScale="90000"/>
          </a:bodyPr>
          <a:lstStyle/>
          <a:p>
            <a:r>
              <a:rPr lang="en-AU" b="1" dirty="0"/>
              <a:t>What Is Cognitive Dissonance</a:t>
            </a:r>
            <a:r>
              <a:rPr lang="en-AU" b="1" dirty="0" smtClean="0"/>
              <a:t>?</a:t>
            </a:r>
            <a:br>
              <a:rPr lang="en-AU" b="1" dirty="0" smtClean="0"/>
            </a:br>
            <a:r>
              <a:rPr lang="en-AU" b="1" dirty="0" smtClean="0"/>
              <a:t/>
            </a:r>
            <a:br>
              <a:rPr lang="en-AU" b="1" dirty="0" smtClean="0"/>
            </a:br>
            <a:r>
              <a:rPr lang="en-AU" sz="2700" dirty="0" smtClean="0"/>
              <a:t>discrepancy </a:t>
            </a:r>
            <a:r>
              <a:rPr lang="en-AU" sz="2700" dirty="0"/>
              <a:t>between beliefs and behaviors, </a:t>
            </a:r>
            <a:r>
              <a:rPr lang="en-AU" sz="2700" dirty="0" smtClean="0"/>
              <a:t>to dissonance</a:t>
            </a:r>
            <a:r>
              <a:rPr lang="en-AU" sz="2700" dirty="0"/>
              <a:t> </a:t>
            </a:r>
            <a:r>
              <a:rPr lang="en-AU" sz="2700" dirty="0" smtClean="0"/>
              <a:t>resolved by rationalisation </a:t>
            </a:r>
            <a:r>
              <a:rPr lang="en-AU" b="1" dirty="0"/>
              <a:t/>
            </a:r>
            <a:br>
              <a:rPr lang="en-AU" b="1" dirty="0"/>
            </a:br>
            <a:endParaRPr lang="en-AU" dirty="0"/>
          </a:p>
        </p:txBody>
      </p:sp>
      <p:sp>
        <p:nvSpPr>
          <p:cNvPr id="7" name="AutoShape 8" descr="Image result for sale price"/>
          <p:cNvSpPr>
            <a:spLocks noGrp="1" noChangeAspect="1" noChangeArrowheads="1"/>
          </p:cNvSpPr>
          <p:nvPr>
            <p:ph idx="1"/>
          </p:nvPr>
        </p:nvSpPr>
        <p:spPr bwMode="auto">
          <a:xfrm>
            <a:off x="460375" y="2612890"/>
            <a:ext cx="8636491" cy="36585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r>
              <a:rPr lang="en-AU" sz="3200" dirty="0" smtClean="0">
                <a:solidFill>
                  <a:schemeClr val="tx1"/>
                </a:solidFill>
              </a:rPr>
              <a:t>I know I have limited funds,</a:t>
            </a:r>
          </a:p>
          <a:p>
            <a:pPr marL="0" indent="0">
              <a:buNone/>
            </a:pPr>
            <a:r>
              <a:rPr lang="en-AU" sz="3200" dirty="0" smtClean="0">
                <a:solidFill>
                  <a:schemeClr val="tx1"/>
                </a:solidFill>
              </a:rPr>
              <a:t> but </a:t>
            </a:r>
          </a:p>
          <a:p>
            <a:r>
              <a:rPr lang="en-AU" sz="3200" dirty="0" smtClean="0">
                <a:solidFill>
                  <a:schemeClr val="tx1"/>
                </a:solidFill>
              </a:rPr>
              <a:t>I am saving money by buying it at this price</a:t>
            </a:r>
          </a:p>
          <a:p>
            <a:endParaRPr lang="en-AU" sz="3200" dirty="0">
              <a:solidFill>
                <a:schemeClr val="tx1"/>
              </a:solidFill>
            </a:endParaRPr>
          </a:p>
          <a:p>
            <a:r>
              <a:rPr lang="en-AU" sz="3200" dirty="0" smtClean="0">
                <a:solidFill>
                  <a:schemeClr val="tx1"/>
                </a:solidFill>
              </a:rPr>
              <a:t>I love my children they want this new TV   </a:t>
            </a:r>
          </a:p>
        </p:txBody>
      </p:sp>
      <p:sp>
        <p:nvSpPr>
          <p:cNvPr id="8" name="AutoShape 10" descr="Image result for sale pr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9" name="AutoShape 12" descr="Image result for sale price"/>
          <p:cNvSpPr>
            <a:spLocks noChangeAspect="1" noChangeArrowheads="1"/>
          </p:cNvSpPr>
          <p:nvPr/>
        </p:nvSpPr>
        <p:spPr bwMode="auto">
          <a:xfrm>
            <a:off x="385613" y="4392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10" name="Content Placeholder 4"/>
          <p:cNvPicPr>
            <a:picLocks noChangeAspect="1"/>
          </p:cNvPicPr>
          <p:nvPr/>
        </p:nvPicPr>
        <p:blipFill>
          <a:blip r:embed="rId2"/>
          <a:stretch>
            <a:fillRect/>
          </a:stretch>
        </p:blipFill>
        <p:spPr>
          <a:xfrm>
            <a:off x="9468777" y="3573766"/>
            <a:ext cx="2764911" cy="2697638"/>
          </a:xfrm>
          <a:prstGeom prst="rect">
            <a:avLst/>
          </a:prstGeom>
        </p:spPr>
      </p:pic>
      <p:pic>
        <p:nvPicPr>
          <p:cNvPr id="11" name="Picture 10" descr="Description: Description: Description: Description: Small_es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0876" y="6469167"/>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305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5547" y="914398"/>
            <a:ext cx="7739406" cy="5509200"/>
          </a:xfrm>
          <a:prstGeom prst="rect">
            <a:avLst/>
          </a:prstGeom>
        </p:spPr>
        <p:txBody>
          <a:bodyPr wrap="square">
            <a:spAutoFit/>
          </a:bodyPr>
          <a:lstStyle/>
          <a:p>
            <a:r>
              <a:rPr lang="en-AU" sz="3200" dirty="0" smtClean="0"/>
              <a:t>Teach self-talk:</a:t>
            </a:r>
            <a:endParaRPr lang="en-AU" sz="3200" dirty="0"/>
          </a:p>
          <a:p>
            <a:pPr marL="457200" indent="-457200">
              <a:buFont typeface="Arial" panose="020B0604020202020204" pitchFamily="34" charset="0"/>
              <a:buChar char="•"/>
            </a:pPr>
            <a:r>
              <a:rPr lang="en-AU" sz="3200" dirty="0"/>
              <a:t>Do I need it </a:t>
            </a:r>
          </a:p>
          <a:p>
            <a:pPr marL="457200" indent="-457200">
              <a:buFont typeface="Arial" panose="020B0604020202020204" pitchFamily="34" charset="0"/>
              <a:buChar char="•"/>
            </a:pPr>
            <a:r>
              <a:rPr lang="en-AU" sz="3200" dirty="0"/>
              <a:t>Can I afford it </a:t>
            </a:r>
          </a:p>
          <a:p>
            <a:pPr marL="457200" indent="-457200">
              <a:buFont typeface="Arial" panose="020B0604020202020204" pitchFamily="34" charset="0"/>
              <a:buChar char="•"/>
            </a:pPr>
            <a:r>
              <a:rPr lang="en-AU" sz="3200" dirty="0"/>
              <a:t>Can I do it another way </a:t>
            </a:r>
            <a:endParaRPr lang="en-AU" sz="3200" dirty="0" smtClean="0"/>
          </a:p>
          <a:p>
            <a:endParaRPr lang="en-AU" sz="3200" dirty="0"/>
          </a:p>
          <a:p>
            <a:r>
              <a:rPr lang="en-AU" sz="3200" dirty="0" smtClean="0"/>
              <a:t>The </a:t>
            </a:r>
            <a:r>
              <a:rPr lang="en-AU" sz="3200" dirty="0"/>
              <a:t>last one I still have the need but substitute the </a:t>
            </a:r>
            <a:r>
              <a:rPr lang="en-AU" sz="3200" dirty="0" smtClean="0"/>
              <a:t>solution.  </a:t>
            </a:r>
          </a:p>
          <a:p>
            <a:r>
              <a:rPr lang="en-AU" sz="3200" dirty="0" smtClean="0"/>
              <a:t>Can not take away the need</a:t>
            </a:r>
          </a:p>
          <a:p>
            <a:endParaRPr lang="en-AU" sz="3200" dirty="0" smtClean="0"/>
          </a:p>
          <a:p>
            <a:r>
              <a:rPr lang="en-AU" sz="3200" dirty="0" smtClean="0"/>
              <a:t>I need a holiday but does it have to be the UK </a:t>
            </a:r>
            <a:endParaRPr lang="en-AU" sz="3200" dirty="0"/>
          </a:p>
        </p:txBody>
      </p:sp>
      <p:pic>
        <p:nvPicPr>
          <p:cNvPr id="5" name="Picture 4" descr="Description: Description: Description: Description: Small_es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0876" y="6384326"/>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131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21031" y="1129329"/>
            <a:ext cx="7438585" cy="4932105"/>
          </a:xfrm>
          <a:prstGeom prst="rect">
            <a:avLst/>
          </a:prstGeom>
        </p:spPr>
      </p:pic>
      <p:pic>
        <p:nvPicPr>
          <p:cNvPr id="4" name="Picture 3" descr="Description: Description: Description: Description: Small_es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0876" y="6469167"/>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scription: Description: Description: Description: Small_es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0876" y="6384326"/>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685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9782" y="976084"/>
            <a:ext cx="8534400" cy="818551"/>
          </a:xfrm>
        </p:spPr>
        <p:txBody>
          <a:bodyPr>
            <a:normAutofit fontScale="90000"/>
          </a:bodyPr>
          <a:lstStyle/>
          <a:p>
            <a:pPr marL="571500" indent="-571500">
              <a:buFont typeface="Arial" panose="020B0604020202020204" pitchFamily="34" charset="0"/>
              <a:buChar char="•"/>
            </a:pPr>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Keep the plan simple and in the here and now</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r>
            <a:br>
              <a:rPr lang="en-AU" dirty="0" smtClean="0"/>
            </a:br>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r>
            <a:br>
              <a:rPr lang="en-AU" dirty="0" smtClean="0"/>
            </a:br>
            <a:r>
              <a:rPr lang="en-AU" dirty="0" smtClean="0"/>
              <a:t>Questioning order </a:t>
            </a:r>
            <a:br>
              <a:rPr lang="en-AU" dirty="0" smtClean="0"/>
            </a:br>
            <a:r>
              <a:rPr lang="en-AU" dirty="0"/>
              <a:t/>
            </a:r>
            <a:br>
              <a:rPr lang="en-AU" dirty="0"/>
            </a:br>
            <a:r>
              <a:rPr lang="en-AU" dirty="0" smtClean="0"/>
              <a:t>Avoid why questions,</a:t>
            </a:r>
            <a:br>
              <a:rPr lang="en-AU" dirty="0" smtClean="0"/>
            </a:br>
            <a:r>
              <a:rPr lang="en-AU" dirty="0" smtClean="0"/>
              <a:t> </a:t>
            </a:r>
            <a:br>
              <a:rPr lang="en-AU" dirty="0" smtClean="0"/>
            </a:br>
            <a:r>
              <a:rPr lang="en-AU" dirty="0" smtClean="0"/>
              <a:t>(this avoids the confession and the Guilt)</a:t>
            </a:r>
            <a:br>
              <a:rPr lang="en-AU" dirty="0" smtClean="0"/>
            </a:br>
            <a:r>
              <a:rPr lang="en-AU" dirty="0" smtClean="0"/>
              <a:t> </a:t>
            </a:r>
            <a:br>
              <a:rPr lang="en-AU" dirty="0" smtClean="0"/>
            </a:br>
            <a:r>
              <a:rPr lang="en-AU" dirty="0" smtClean="0"/>
              <a:t>use how questions, make it tangible</a:t>
            </a:r>
            <a:br>
              <a:rPr lang="en-AU" dirty="0" smtClean="0"/>
            </a:br>
            <a:r>
              <a:rPr lang="en-AU" dirty="0"/>
              <a:t/>
            </a:r>
            <a:br>
              <a:rPr lang="en-AU" dirty="0"/>
            </a:br>
            <a:r>
              <a:rPr lang="en-AU" dirty="0" smtClean="0"/>
              <a:t>Then when question  put it in a short term time frame first </a:t>
            </a:r>
            <a:br>
              <a:rPr lang="en-AU" dirty="0" smtClean="0"/>
            </a:br>
            <a:r>
              <a:rPr lang="en-AU" dirty="0" smtClean="0"/>
              <a:t>then Who else is involved  </a:t>
            </a:r>
            <a:br>
              <a:rPr lang="en-AU" dirty="0" smtClean="0"/>
            </a:br>
            <a:r>
              <a:rPr lang="en-AU" dirty="0"/>
              <a:t/>
            </a:r>
            <a:br>
              <a:rPr lang="en-AU" dirty="0"/>
            </a:br>
            <a:r>
              <a:rPr lang="en-AU" dirty="0" smtClean="0"/>
              <a:t> </a:t>
            </a:r>
            <a:br>
              <a:rPr lang="en-AU" dirty="0" smtClean="0"/>
            </a:br>
            <a:r>
              <a:rPr lang="en-AU" dirty="0"/>
              <a:t/>
            </a:r>
            <a:br>
              <a:rPr lang="en-AU" dirty="0"/>
            </a:br>
            <a:r>
              <a:rPr lang="en-AU" dirty="0" smtClean="0"/>
              <a:t/>
            </a:r>
            <a:br>
              <a:rPr lang="en-AU" dirty="0" smtClean="0"/>
            </a:br>
            <a:r>
              <a:rPr lang="en-AU" dirty="0" smtClean="0"/>
              <a:t/>
            </a:r>
            <a:br>
              <a:rPr lang="en-AU" dirty="0" smtClean="0"/>
            </a:br>
            <a:r>
              <a:rPr lang="en-AU" dirty="0"/>
              <a:t/>
            </a:r>
            <a:br>
              <a:rPr lang="en-AU" dirty="0"/>
            </a:br>
            <a:r>
              <a:rPr lang="en-AU" dirty="0" smtClean="0"/>
              <a:t> </a:t>
            </a:r>
            <a:br>
              <a:rPr lang="en-AU" dirty="0" smtClean="0"/>
            </a:br>
            <a:endParaRPr lang="en-AU" dirty="0"/>
          </a:p>
        </p:txBody>
      </p:sp>
      <p:pic>
        <p:nvPicPr>
          <p:cNvPr id="5" name="Picture 4" descr="Description: Description: Description: Description: Small_es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0876" y="6384326"/>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256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288" y="584461"/>
            <a:ext cx="7324627" cy="5509200"/>
          </a:xfrm>
          <a:prstGeom prst="rect">
            <a:avLst/>
          </a:prstGeom>
        </p:spPr>
        <p:txBody>
          <a:bodyPr wrap="square">
            <a:spAutoFit/>
          </a:bodyPr>
          <a:lstStyle/>
          <a:p>
            <a:r>
              <a:rPr lang="en-AU" sz="3200" dirty="0" smtClean="0"/>
              <a:t>Go </a:t>
            </a:r>
            <a:r>
              <a:rPr lang="en-AU" sz="3200" dirty="0"/>
              <a:t>over the basic steps and get small commitment, set up follow up </a:t>
            </a:r>
            <a:br>
              <a:rPr lang="en-AU" sz="3200" dirty="0"/>
            </a:br>
            <a:r>
              <a:rPr lang="en-AU" sz="3200" dirty="0"/>
              <a:t/>
            </a:r>
            <a:br>
              <a:rPr lang="en-AU" sz="3200" dirty="0"/>
            </a:br>
            <a:r>
              <a:rPr lang="en-AU" sz="3200" dirty="0" smtClean="0"/>
              <a:t>Keep </a:t>
            </a:r>
            <a:r>
              <a:rPr lang="en-AU" sz="3200" dirty="0"/>
              <a:t>in the here and now</a:t>
            </a:r>
            <a:br>
              <a:rPr lang="en-AU" sz="3200" dirty="0"/>
            </a:br>
            <a:r>
              <a:rPr lang="en-AU" sz="3200" dirty="0"/>
              <a:t/>
            </a:r>
            <a:br>
              <a:rPr lang="en-AU" sz="3200" dirty="0"/>
            </a:br>
            <a:r>
              <a:rPr lang="en-AU" sz="3200" dirty="0"/>
              <a:t>Know your limitations </a:t>
            </a:r>
            <a:endParaRPr lang="en-AU" sz="3200" dirty="0" smtClean="0"/>
          </a:p>
          <a:p>
            <a:endParaRPr lang="en-AU" sz="3200" dirty="0"/>
          </a:p>
          <a:p>
            <a:r>
              <a:rPr lang="en-AU" sz="3200" dirty="0" smtClean="0"/>
              <a:t>Have a referral network</a:t>
            </a:r>
          </a:p>
          <a:p>
            <a:endParaRPr lang="en-AU" sz="3200" dirty="0" smtClean="0"/>
          </a:p>
          <a:p>
            <a:r>
              <a:rPr lang="en-AU" sz="3200" dirty="0" smtClean="0"/>
              <a:t>You are a member of a number of systems use the systems, </a:t>
            </a:r>
          </a:p>
        </p:txBody>
      </p:sp>
      <p:pic>
        <p:nvPicPr>
          <p:cNvPr id="3" name="Picture 2" descr="Description: Description: Description: Description: Small_es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0876" y="6469167"/>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64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Usa data </a:t>
            </a:r>
            <a:endParaRPr lang="en-AU" dirty="0"/>
          </a:p>
        </p:txBody>
      </p:sp>
      <p:sp>
        <p:nvSpPr>
          <p:cNvPr id="3" name="Content Placeholder 2"/>
          <p:cNvSpPr>
            <a:spLocks noGrp="1"/>
          </p:cNvSpPr>
          <p:nvPr>
            <p:ph idx="1"/>
          </p:nvPr>
        </p:nvSpPr>
        <p:spPr/>
        <p:txBody>
          <a:bodyPr/>
          <a:lstStyle/>
          <a:p>
            <a:endParaRPr lang="en-AU" dirty="0"/>
          </a:p>
        </p:txBody>
      </p:sp>
      <p:pic>
        <p:nvPicPr>
          <p:cNvPr id="4" name="Content Placeholder 7"/>
          <p:cNvPicPr>
            <a:picLocks noChangeAspect="1"/>
          </p:cNvPicPr>
          <p:nvPr/>
        </p:nvPicPr>
        <p:blipFill>
          <a:blip r:embed="rId2"/>
          <a:stretch>
            <a:fillRect/>
          </a:stretch>
        </p:blipFill>
        <p:spPr>
          <a:xfrm>
            <a:off x="3920567" y="754144"/>
            <a:ext cx="5518499" cy="4138874"/>
          </a:xfrm>
          <a:prstGeom prst="rect">
            <a:avLst/>
          </a:prstGeom>
        </p:spPr>
      </p:pic>
    </p:spTree>
    <p:extLst>
      <p:ext uri="{BB962C8B-B14F-4D97-AF65-F5344CB8AC3E}">
        <p14:creationId xmlns:p14="http://schemas.microsoft.com/office/powerpoint/2010/main" val="3186710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8534400" cy="3615267"/>
          </a:xfrm>
        </p:spPr>
        <p:txBody>
          <a:bodyPr>
            <a:noAutofit/>
          </a:bodyPr>
          <a:lstStyle/>
          <a:p>
            <a:pPr marL="0" indent="0">
              <a:buNone/>
            </a:pPr>
            <a:endParaRPr lang="en-AU" sz="3200" dirty="0" smtClean="0"/>
          </a:p>
          <a:p>
            <a:pPr marL="0" indent="0">
              <a:buNone/>
            </a:pPr>
            <a:endParaRPr lang="en-AU" sz="3200" dirty="0"/>
          </a:p>
          <a:p>
            <a:pPr marL="0" indent="0">
              <a:buNone/>
            </a:pPr>
            <a:r>
              <a:rPr lang="en-AU" sz="3200" dirty="0" smtClean="0">
                <a:solidFill>
                  <a:schemeClr val="tx1"/>
                </a:solidFill>
              </a:rPr>
              <a:t>The Commonwealth Government funds : Financial </a:t>
            </a:r>
            <a:r>
              <a:rPr lang="en-AU" sz="3200" dirty="0">
                <a:solidFill>
                  <a:schemeClr val="tx1"/>
                </a:solidFill>
              </a:rPr>
              <a:t>Capability services </a:t>
            </a:r>
            <a:r>
              <a:rPr lang="en-AU" sz="3200" dirty="0" smtClean="0">
                <a:solidFill>
                  <a:schemeClr val="tx1"/>
                </a:solidFill>
              </a:rPr>
              <a:t>to help </a:t>
            </a:r>
            <a:r>
              <a:rPr lang="en-AU" sz="3200" dirty="0">
                <a:solidFill>
                  <a:schemeClr val="tx1"/>
                </a:solidFill>
              </a:rPr>
              <a:t>people build longer-term capability to budget and manage their money better and make informed choices.  </a:t>
            </a:r>
          </a:p>
          <a:p>
            <a:pPr marL="0" indent="0">
              <a:buNone/>
            </a:pPr>
            <a:r>
              <a:rPr lang="en-AU" sz="3200" dirty="0">
                <a:solidFill>
                  <a:schemeClr val="tx1"/>
                </a:solidFill>
              </a:rPr>
              <a:t>Financial Capability workers deliver </a:t>
            </a:r>
            <a:r>
              <a:rPr lang="en-AU" sz="3200" dirty="0">
                <a:solidFill>
                  <a:srgbClr val="FFFF00"/>
                </a:solidFill>
              </a:rPr>
              <a:t>financial literacy </a:t>
            </a:r>
            <a:r>
              <a:rPr lang="en-AU" sz="3200" dirty="0">
                <a:solidFill>
                  <a:schemeClr val="tx1"/>
                </a:solidFill>
              </a:rPr>
              <a:t>education, information and coaching and maintain a strong focus on supporting clients to change their behaviour and ‘learn by doing’.</a:t>
            </a:r>
          </a:p>
        </p:txBody>
      </p:sp>
      <p:pic>
        <p:nvPicPr>
          <p:cNvPr id="4" name="Picture 6" descr="http://www.paydayloan.com.au/wp-content/uploads/2012/05/mon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5920" y="215098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escription: Description: Description: Description: Small_es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0876" y="6384326"/>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687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4212" y="685800"/>
            <a:ext cx="10345737" cy="1266825"/>
          </a:xfrm>
        </p:spPr>
        <p:txBody>
          <a:bodyPr/>
          <a:lstStyle/>
          <a:p>
            <a:r>
              <a:rPr lang="en-AU" dirty="0" smtClean="0"/>
              <a:t>Why is it called Financial Literacy? </a:t>
            </a:r>
            <a:endParaRPr lang="en-AU" dirty="0"/>
          </a:p>
        </p:txBody>
      </p:sp>
      <p:sp>
        <p:nvSpPr>
          <p:cNvPr id="4" name="Text Placeholder 3"/>
          <p:cNvSpPr>
            <a:spLocks noGrp="1"/>
          </p:cNvSpPr>
          <p:nvPr>
            <p:ph type="body" idx="1"/>
          </p:nvPr>
        </p:nvSpPr>
        <p:spPr>
          <a:xfrm>
            <a:off x="155575" y="1952626"/>
            <a:ext cx="11403821" cy="2714266"/>
          </a:xfrm>
        </p:spPr>
        <p:txBody>
          <a:bodyPr>
            <a:normAutofit/>
          </a:bodyPr>
          <a:lstStyle/>
          <a:p>
            <a:r>
              <a:rPr lang="en-AU" sz="2400" dirty="0" smtClean="0">
                <a:solidFill>
                  <a:schemeClr val="tx1"/>
                </a:solidFill>
              </a:rPr>
              <a:t>Literacy  particularly reading is made up of two elements</a:t>
            </a:r>
          </a:p>
          <a:p>
            <a:r>
              <a:rPr lang="en-AU" sz="2400" dirty="0" smtClean="0">
                <a:solidFill>
                  <a:schemeClr val="tx1"/>
                </a:solidFill>
              </a:rPr>
              <a:t>1 Decoding   (Can the person decode the numbers, the text, the behaviour?) </a:t>
            </a:r>
          </a:p>
          <a:p>
            <a:r>
              <a:rPr lang="en-AU" sz="2400" dirty="0" smtClean="0">
                <a:solidFill>
                  <a:schemeClr val="tx1"/>
                </a:solidFill>
              </a:rPr>
              <a:t>2 Comprehension (Can the person interpret what is occurring, reason &amp; understand it ?) </a:t>
            </a:r>
            <a:endParaRPr lang="en-AU" sz="2400" dirty="0">
              <a:solidFill>
                <a:schemeClr val="tx1"/>
              </a:solidFill>
            </a:endParaRPr>
          </a:p>
        </p:txBody>
      </p:sp>
      <p:sp>
        <p:nvSpPr>
          <p:cNvPr id="7" name="AutoShape 8" descr="Image result for the dangers of payday loa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5" name="Picture 4"/>
          <p:cNvPicPr>
            <a:picLocks noChangeAspect="1"/>
          </p:cNvPicPr>
          <p:nvPr/>
        </p:nvPicPr>
        <p:blipFill>
          <a:blip r:embed="rId2"/>
          <a:stretch>
            <a:fillRect/>
          </a:stretch>
        </p:blipFill>
        <p:spPr>
          <a:xfrm>
            <a:off x="5857080" y="4666892"/>
            <a:ext cx="3867150" cy="1619250"/>
          </a:xfrm>
          <a:prstGeom prst="rect">
            <a:avLst/>
          </a:prstGeom>
        </p:spPr>
      </p:pic>
      <p:pic>
        <p:nvPicPr>
          <p:cNvPr id="6" name="Picture 5" descr="Description: Description: Description: Description: Small_es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0876" y="6384326"/>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28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684212" y="685800"/>
            <a:ext cx="8632316" cy="5775385"/>
          </a:xfrm>
        </p:spPr>
        <p:txBody>
          <a:bodyPr>
            <a:normAutofit/>
          </a:bodyPr>
          <a:lstStyle/>
          <a:p>
            <a:pPr marL="0" indent="0">
              <a:buNone/>
            </a:pPr>
            <a:r>
              <a:rPr lang="en-AU" dirty="0" smtClean="0">
                <a:solidFill>
                  <a:schemeClr val="tx1">
                    <a:lumMod val="95000"/>
                  </a:schemeClr>
                </a:solidFill>
              </a:rPr>
              <a:t>Money </a:t>
            </a:r>
            <a:r>
              <a:rPr lang="en-AU" dirty="0">
                <a:solidFill>
                  <a:schemeClr val="tx1">
                    <a:lumMod val="95000"/>
                  </a:schemeClr>
                </a:solidFill>
              </a:rPr>
              <a:t>management </a:t>
            </a:r>
            <a:r>
              <a:rPr lang="en-AU" dirty="0" smtClean="0">
                <a:solidFill>
                  <a:schemeClr val="tx1">
                    <a:lumMod val="95000"/>
                  </a:schemeClr>
                </a:solidFill>
              </a:rPr>
              <a:t>issues, level 1</a:t>
            </a:r>
          </a:p>
          <a:p>
            <a:r>
              <a:rPr lang="en-AU" dirty="0" smtClean="0">
                <a:solidFill>
                  <a:schemeClr val="tx1">
                    <a:lumMod val="95000"/>
                  </a:schemeClr>
                </a:solidFill>
              </a:rPr>
              <a:t>Budgeting Saving </a:t>
            </a:r>
          </a:p>
          <a:p>
            <a:r>
              <a:rPr lang="en-AU" dirty="0" smtClean="0">
                <a:solidFill>
                  <a:schemeClr val="tx1">
                    <a:lumMod val="95000"/>
                  </a:schemeClr>
                </a:solidFill>
              </a:rPr>
              <a:t>Investing </a:t>
            </a:r>
          </a:p>
          <a:p>
            <a:r>
              <a:rPr lang="en-AU" dirty="0" smtClean="0">
                <a:solidFill>
                  <a:schemeClr val="tx1">
                    <a:lumMod val="95000"/>
                  </a:schemeClr>
                </a:solidFill>
              </a:rPr>
              <a:t>Credit </a:t>
            </a:r>
            <a:r>
              <a:rPr lang="en-AU" dirty="0">
                <a:solidFill>
                  <a:schemeClr val="tx1">
                    <a:lumMod val="95000"/>
                  </a:schemeClr>
                </a:solidFill>
              </a:rPr>
              <a:t>and debt Dealing with credit cards </a:t>
            </a:r>
            <a:endParaRPr lang="en-AU" dirty="0" smtClean="0">
              <a:solidFill>
                <a:schemeClr val="tx1">
                  <a:lumMod val="95000"/>
                </a:schemeClr>
              </a:solidFill>
            </a:endParaRPr>
          </a:p>
          <a:p>
            <a:r>
              <a:rPr lang="en-AU" dirty="0" smtClean="0">
                <a:solidFill>
                  <a:schemeClr val="tx1">
                    <a:lumMod val="95000"/>
                  </a:schemeClr>
                </a:solidFill>
              </a:rPr>
              <a:t>Managing </a:t>
            </a:r>
            <a:r>
              <a:rPr lang="en-AU" dirty="0">
                <a:solidFill>
                  <a:schemeClr val="tx1">
                    <a:lumMod val="95000"/>
                  </a:schemeClr>
                </a:solidFill>
              </a:rPr>
              <a:t>debt Planning and retirement </a:t>
            </a:r>
            <a:endParaRPr lang="en-AU" dirty="0" smtClean="0">
              <a:solidFill>
                <a:schemeClr val="tx1">
                  <a:lumMod val="95000"/>
                </a:schemeClr>
              </a:solidFill>
            </a:endParaRPr>
          </a:p>
          <a:p>
            <a:r>
              <a:rPr lang="en-AU" dirty="0" smtClean="0">
                <a:solidFill>
                  <a:schemeClr val="tx1">
                    <a:lumMod val="95000"/>
                  </a:schemeClr>
                </a:solidFill>
              </a:rPr>
              <a:t>Planning </a:t>
            </a:r>
            <a:r>
              <a:rPr lang="en-AU" dirty="0">
                <a:solidFill>
                  <a:schemeClr val="tx1">
                    <a:lumMod val="95000"/>
                  </a:schemeClr>
                </a:solidFill>
              </a:rPr>
              <a:t>for the long term </a:t>
            </a:r>
            <a:r>
              <a:rPr lang="en-AU" dirty="0" smtClean="0">
                <a:solidFill>
                  <a:schemeClr val="tx1">
                    <a:lumMod val="95000"/>
                  </a:schemeClr>
                </a:solidFill>
              </a:rPr>
              <a:t>financial </a:t>
            </a:r>
            <a:r>
              <a:rPr lang="en-AU" dirty="0">
                <a:solidFill>
                  <a:schemeClr val="tx1">
                    <a:lumMod val="95000"/>
                  </a:schemeClr>
                </a:solidFill>
              </a:rPr>
              <a:t>future </a:t>
            </a:r>
            <a:endParaRPr lang="en-AU" dirty="0" smtClean="0">
              <a:solidFill>
                <a:schemeClr val="tx1">
                  <a:lumMod val="95000"/>
                </a:schemeClr>
              </a:solidFill>
            </a:endParaRPr>
          </a:p>
          <a:p>
            <a:r>
              <a:rPr lang="en-AU" dirty="0" smtClean="0">
                <a:solidFill>
                  <a:schemeClr val="tx1">
                    <a:lumMod val="95000"/>
                  </a:schemeClr>
                </a:solidFill>
              </a:rPr>
              <a:t>Ensuring </a:t>
            </a:r>
            <a:r>
              <a:rPr lang="en-AU" dirty="0">
                <a:solidFill>
                  <a:schemeClr val="tx1">
                    <a:lumMod val="95000"/>
                  </a:schemeClr>
                </a:solidFill>
              </a:rPr>
              <a:t>enough money for retirement </a:t>
            </a:r>
            <a:endParaRPr lang="en-AU" dirty="0" smtClean="0">
              <a:solidFill>
                <a:schemeClr val="tx1">
                  <a:lumMod val="95000"/>
                </a:schemeClr>
              </a:solidFill>
            </a:endParaRPr>
          </a:p>
          <a:p>
            <a:r>
              <a:rPr lang="en-AU" dirty="0" smtClean="0">
                <a:solidFill>
                  <a:schemeClr val="tx1">
                    <a:lumMod val="95000"/>
                  </a:schemeClr>
                </a:solidFill>
              </a:rPr>
              <a:t>Protecting </a:t>
            </a:r>
            <a:r>
              <a:rPr lang="en-AU" dirty="0">
                <a:solidFill>
                  <a:schemeClr val="tx1">
                    <a:lumMod val="95000"/>
                  </a:schemeClr>
                </a:solidFill>
              </a:rPr>
              <a:t>money Choosing appropriate insurance </a:t>
            </a:r>
            <a:endParaRPr lang="en-AU" dirty="0" smtClean="0">
              <a:solidFill>
                <a:schemeClr val="tx1">
                  <a:lumMod val="95000"/>
                </a:schemeClr>
              </a:solidFill>
            </a:endParaRPr>
          </a:p>
          <a:p>
            <a:r>
              <a:rPr lang="en-AU" dirty="0" smtClean="0">
                <a:solidFill>
                  <a:schemeClr val="tx1">
                    <a:lumMod val="95000"/>
                  </a:schemeClr>
                </a:solidFill>
              </a:rPr>
              <a:t>Understanding </a:t>
            </a:r>
            <a:r>
              <a:rPr lang="en-AU" dirty="0">
                <a:solidFill>
                  <a:schemeClr val="tx1">
                    <a:lumMod val="95000"/>
                  </a:schemeClr>
                </a:solidFill>
              </a:rPr>
              <a:t>rights and responsibilities </a:t>
            </a:r>
            <a:endParaRPr lang="en-AU" dirty="0" smtClean="0">
              <a:solidFill>
                <a:schemeClr val="tx1">
                  <a:lumMod val="95000"/>
                </a:schemeClr>
              </a:solidFill>
            </a:endParaRPr>
          </a:p>
          <a:p>
            <a:r>
              <a:rPr lang="en-AU" dirty="0" smtClean="0">
                <a:solidFill>
                  <a:schemeClr val="tx1">
                    <a:lumMod val="95000"/>
                  </a:schemeClr>
                </a:solidFill>
              </a:rPr>
              <a:t>Recognising </a:t>
            </a:r>
            <a:r>
              <a:rPr lang="en-AU" dirty="0">
                <a:solidFill>
                  <a:schemeClr val="tx1">
                    <a:lumMod val="95000"/>
                  </a:schemeClr>
                </a:solidFill>
              </a:rPr>
              <a:t>a scam Information and advice </a:t>
            </a:r>
            <a:endParaRPr lang="en-AU" dirty="0" smtClean="0">
              <a:solidFill>
                <a:schemeClr val="tx1">
                  <a:lumMod val="95000"/>
                </a:schemeClr>
              </a:solidFill>
            </a:endParaRPr>
          </a:p>
          <a:p>
            <a:r>
              <a:rPr lang="en-AU" dirty="0" smtClean="0">
                <a:solidFill>
                  <a:schemeClr val="tx1">
                    <a:lumMod val="95000"/>
                  </a:schemeClr>
                </a:solidFill>
              </a:rPr>
              <a:t>Understanding financial </a:t>
            </a:r>
            <a:r>
              <a:rPr lang="en-AU" dirty="0">
                <a:solidFill>
                  <a:schemeClr val="tx1">
                    <a:lumMod val="95000"/>
                  </a:schemeClr>
                </a:solidFill>
              </a:rPr>
              <a:t>language </a:t>
            </a:r>
            <a:endParaRPr lang="en-AU" dirty="0" smtClean="0">
              <a:solidFill>
                <a:schemeClr val="tx1">
                  <a:lumMod val="95000"/>
                </a:schemeClr>
              </a:solidFill>
            </a:endParaRPr>
          </a:p>
          <a:p>
            <a:r>
              <a:rPr lang="en-AU" dirty="0" smtClean="0">
                <a:solidFill>
                  <a:schemeClr val="tx1">
                    <a:lumMod val="95000"/>
                  </a:schemeClr>
                </a:solidFill>
              </a:rPr>
              <a:t>Dealing </a:t>
            </a:r>
            <a:r>
              <a:rPr lang="en-AU" dirty="0">
                <a:solidFill>
                  <a:schemeClr val="tx1">
                    <a:lumMod val="95000"/>
                  </a:schemeClr>
                </a:solidFill>
              </a:rPr>
              <a:t>with </a:t>
            </a:r>
            <a:r>
              <a:rPr lang="en-AU" dirty="0" smtClean="0">
                <a:solidFill>
                  <a:schemeClr val="tx1">
                    <a:lumMod val="95000"/>
                  </a:schemeClr>
                </a:solidFill>
              </a:rPr>
              <a:t>financial </a:t>
            </a:r>
            <a:r>
              <a:rPr lang="en-AU" dirty="0">
                <a:solidFill>
                  <a:schemeClr val="tx1">
                    <a:lumMod val="95000"/>
                  </a:schemeClr>
                </a:solidFill>
              </a:rPr>
              <a:t>services providers </a:t>
            </a:r>
            <a:endParaRPr lang="en-AU" dirty="0" smtClean="0">
              <a:solidFill>
                <a:schemeClr val="tx1">
                  <a:lumMod val="95000"/>
                </a:schemeClr>
              </a:solidFill>
            </a:endParaRPr>
          </a:p>
          <a:p>
            <a:r>
              <a:rPr lang="en-AU" dirty="0" smtClean="0">
                <a:solidFill>
                  <a:schemeClr val="tx1">
                    <a:lumMod val="95000"/>
                  </a:schemeClr>
                </a:solidFill>
              </a:rPr>
              <a:t>Getting </a:t>
            </a:r>
            <a:r>
              <a:rPr lang="en-AU" dirty="0">
                <a:solidFill>
                  <a:schemeClr val="tx1">
                    <a:lumMod val="95000"/>
                  </a:schemeClr>
                </a:solidFill>
              </a:rPr>
              <a:t>information about money</a:t>
            </a:r>
          </a:p>
        </p:txBody>
      </p:sp>
      <p:pic>
        <p:nvPicPr>
          <p:cNvPr id="4" name="Picture 3" descr="Description: Description: Description: Description: Small_es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0876" y="6384326"/>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076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9125" y="1078302"/>
            <a:ext cx="9100867" cy="5016758"/>
          </a:xfrm>
          <a:prstGeom prst="rect">
            <a:avLst/>
          </a:prstGeom>
        </p:spPr>
        <p:txBody>
          <a:bodyPr wrap="square">
            <a:spAutoFit/>
          </a:bodyPr>
          <a:lstStyle/>
          <a:p>
            <a:r>
              <a:rPr lang="en-AU" sz="3200" dirty="0" smtClean="0"/>
              <a:t>Level 2 candidates Australian Data</a:t>
            </a:r>
          </a:p>
          <a:p>
            <a:r>
              <a:rPr lang="en-AU" sz="3200" dirty="0" smtClean="0"/>
              <a:t>Despite </a:t>
            </a:r>
            <a:r>
              <a:rPr lang="en-AU" sz="3200" dirty="0"/>
              <a:t>their self-reported ability, </a:t>
            </a:r>
            <a:endParaRPr lang="en-AU" sz="3200" dirty="0" smtClean="0"/>
          </a:p>
          <a:p>
            <a:pPr marL="457200" indent="-457200">
              <a:buFont typeface="Arial" panose="020B0604020202020204" pitchFamily="34" charset="0"/>
              <a:buChar char="•"/>
            </a:pPr>
            <a:r>
              <a:rPr lang="en-AU" sz="3200" dirty="0" smtClean="0"/>
              <a:t>48</a:t>
            </a:r>
            <a:r>
              <a:rPr lang="en-AU" sz="3200" dirty="0"/>
              <a:t>% of </a:t>
            </a:r>
            <a:r>
              <a:rPr lang="en-AU" sz="3200" dirty="0" smtClean="0"/>
              <a:t>Australian adults </a:t>
            </a:r>
            <a:r>
              <a:rPr lang="en-AU" sz="3200" dirty="0"/>
              <a:t>say they do not budget regularly for their day to day </a:t>
            </a:r>
            <a:r>
              <a:rPr lang="en-AU" sz="3200" dirty="0" smtClean="0"/>
              <a:t>finances</a:t>
            </a:r>
            <a:r>
              <a:rPr lang="en-AU" sz="3200" dirty="0"/>
              <a:t>, </a:t>
            </a:r>
            <a:endParaRPr lang="en-AU" sz="3200" dirty="0" smtClean="0"/>
          </a:p>
          <a:p>
            <a:pPr marL="457200" indent="-457200">
              <a:buFont typeface="Arial" panose="020B0604020202020204" pitchFamily="34" charset="0"/>
              <a:buChar char="•"/>
            </a:pPr>
            <a:r>
              <a:rPr lang="en-AU" sz="3200" dirty="0" smtClean="0"/>
              <a:t>27</a:t>
            </a:r>
            <a:r>
              <a:rPr lang="en-AU" sz="3200" dirty="0"/>
              <a:t>% have </a:t>
            </a:r>
            <a:r>
              <a:rPr lang="en-AU" sz="3200" dirty="0" smtClean="0"/>
              <a:t>difficulty </a:t>
            </a:r>
            <a:r>
              <a:rPr lang="en-AU" sz="3200" dirty="0"/>
              <a:t>setting money aside for big purchases or spending and </a:t>
            </a:r>
            <a:endParaRPr lang="en-AU" sz="3200" dirty="0" smtClean="0"/>
          </a:p>
          <a:p>
            <a:pPr marL="457200" indent="-457200">
              <a:buFont typeface="Arial" panose="020B0604020202020204" pitchFamily="34" charset="0"/>
              <a:buChar char="•"/>
            </a:pPr>
            <a:r>
              <a:rPr lang="en-AU" sz="3200" dirty="0" smtClean="0"/>
              <a:t>17</a:t>
            </a:r>
            <a:r>
              <a:rPr lang="en-AU" sz="3200" dirty="0"/>
              <a:t>% could not get by for some time in case of a </a:t>
            </a:r>
            <a:r>
              <a:rPr lang="en-AU" sz="3200" dirty="0" smtClean="0"/>
              <a:t>financial emergency or an unexpected change of circumstance .</a:t>
            </a:r>
            <a:endParaRPr lang="en-AU" sz="3200" dirty="0"/>
          </a:p>
        </p:txBody>
      </p:sp>
      <p:pic>
        <p:nvPicPr>
          <p:cNvPr id="3" name="Picture 2" descr="Description: Description: Description: Description: Small_es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0876" y="6384326"/>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8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408" y="146649"/>
            <a:ext cx="9937630" cy="6555641"/>
          </a:xfrm>
          <a:prstGeom prst="rect">
            <a:avLst/>
          </a:prstGeom>
        </p:spPr>
        <p:txBody>
          <a:bodyPr wrap="square">
            <a:spAutoFit/>
          </a:bodyPr>
          <a:lstStyle/>
          <a:p>
            <a:r>
              <a:rPr lang="en-AU" sz="2800" dirty="0" smtClean="0"/>
              <a:t> Credit cards and debt  candidates level 2 and 3 </a:t>
            </a:r>
          </a:p>
          <a:p>
            <a:endParaRPr lang="en-AU" sz="2800" dirty="0"/>
          </a:p>
          <a:p>
            <a:pPr marL="457200" indent="-457200">
              <a:buFont typeface="Arial" panose="020B0604020202020204" pitchFamily="34" charset="0"/>
              <a:buChar char="•"/>
            </a:pPr>
            <a:r>
              <a:rPr lang="en-AU" sz="2800" dirty="0" smtClean="0"/>
              <a:t>20</a:t>
            </a:r>
            <a:r>
              <a:rPr lang="en-AU" sz="2800" dirty="0"/>
              <a:t>% of </a:t>
            </a:r>
            <a:r>
              <a:rPr lang="en-AU" sz="2800" dirty="0" smtClean="0"/>
              <a:t>Australian adults </a:t>
            </a:r>
            <a:r>
              <a:rPr lang="en-AU" sz="2800" dirty="0"/>
              <a:t>report that they don’t regularly pay off the total balance owing on credit cards </a:t>
            </a:r>
            <a:endParaRPr lang="en-AU" sz="2800" dirty="0" smtClean="0"/>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smtClean="0"/>
              <a:t>13</a:t>
            </a:r>
            <a:r>
              <a:rPr lang="en-AU" sz="2800" dirty="0"/>
              <a:t>% say they usually pay only the minimum owing. </a:t>
            </a:r>
            <a:endParaRPr lang="en-AU" sz="2800" dirty="0" smtClean="0"/>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smtClean="0"/>
              <a:t>17</a:t>
            </a:r>
            <a:r>
              <a:rPr lang="en-AU" sz="2800" dirty="0"/>
              <a:t>% say that they don’t feel comfortable with their level of debt</a:t>
            </a:r>
            <a:r>
              <a:rPr lang="en-AU" sz="2800" dirty="0" smtClean="0"/>
              <a:t>,</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smtClean="0"/>
              <a:t> </a:t>
            </a:r>
            <a:r>
              <a:rPr lang="en-AU" sz="2800" dirty="0"/>
              <a:t>21% will get into debt by buying things they can’t afford </a:t>
            </a:r>
            <a:endParaRPr lang="en-AU" sz="2800" dirty="0" smtClean="0"/>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smtClean="0"/>
              <a:t>17</a:t>
            </a:r>
            <a:r>
              <a:rPr lang="en-AU" sz="2800" dirty="0"/>
              <a:t>% pay only the minimum amount owing on loans</a:t>
            </a:r>
            <a:r>
              <a:rPr lang="en-AU" dirty="0"/>
              <a:t>.</a:t>
            </a:r>
          </a:p>
        </p:txBody>
      </p:sp>
      <p:pic>
        <p:nvPicPr>
          <p:cNvPr id="3" name="Picture 2" descr="Description: Description: Description: Description: Small_es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0876" y="6384326"/>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954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Most common debt </a:t>
            </a:r>
            <a:endParaRPr lang="en-AU" dirty="0"/>
          </a:p>
        </p:txBody>
      </p:sp>
      <p:sp>
        <p:nvSpPr>
          <p:cNvPr id="5" name="Content Placeholder 4"/>
          <p:cNvSpPr>
            <a:spLocks noGrp="1"/>
          </p:cNvSpPr>
          <p:nvPr>
            <p:ph idx="1"/>
          </p:nvPr>
        </p:nvSpPr>
        <p:spPr/>
        <p:txBody>
          <a:bodyPr/>
          <a:lstStyle/>
          <a:p>
            <a:endParaRPr lang="en-AU" dirty="0"/>
          </a:p>
        </p:txBody>
      </p:sp>
      <p:sp>
        <p:nvSpPr>
          <p:cNvPr id="6" name="Text Placeholder 5"/>
          <p:cNvSpPr>
            <a:spLocks noGrp="1"/>
          </p:cNvSpPr>
          <p:nvPr>
            <p:ph type="body" sz="half" idx="2"/>
          </p:nvPr>
        </p:nvSpPr>
        <p:spPr/>
        <p:txBody>
          <a:bodyPr>
            <a:normAutofit/>
          </a:bodyPr>
          <a:lstStyle/>
          <a:p>
            <a:r>
              <a:rPr lang="en-AU" sz="2400" dirty="0" smtClean="0">
                <a:solidFill>
                  <a:schemeClr val="tx1"/>
                </a:solidFill>
              </a:rPr>
              <a:t>problem is with credit cards </a:t>
            </a:r>
          </a:p>
          <a:p>
            <a:r>
              <a:rPr lang="en-AU" sz="2400" dirty="0" smtClean="0">
                <a:solidFill>
                  <a:schemeClr val="tx1"/>
                </a:solidFill>
              </a:rPr>
              <a:t>paying electricity accounts </a:t>
            </a:r>
            <a:endParaRPr lang="en-AU" sz="2400" dirty="0">
              <a:solidFill>
                <a:schemeClr val="tx1"/>
              </a:solidFill>
            </a:endParaRPr>
          </a:p>
        </p:txBody>
      </p:sp>
      <p:pic>
        <p:nvPicPr>
          <p:cNvPr id="1026" name="Picture 2" descr="http://image.slidesharecdn.com/fionaguthrie-140318230340-phpapp01/95/fiona-guthrie-financial-counselling-australia-discussing-hardship-in-broader-terms-where-credit-code-type-protections-do-not-exist-4-638.jpg?cb=13953600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65" y="3486857"/>
            <a:ext cx="4370583" cy="32813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1017587" y="979487"/>
            <a:ext cx="4744858" cy="3117560"/>
          </a:xfrm>
          <a:prstGeom prst="rect">
            <a:avLst/>
          </a:prstGeom>
        </p:spPr>
      </p:pic>
      <p:pic>
        <p:nvPicPr>
          <p:cNvPr id="7" name="Picture 6" descr="Description: Description: Description: Description: Small_es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0876" y="6384326"/>
            <a:ext cx="2251124" cy="4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43355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356</TotalTime>
  <Words>623</Words>
  <Application>Microsoft Office PowerPoint</Application>
  <PresentationFormat>Custom</PresentationFormat>
  <Paragraphs>85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Slice</vt:lpstr>
      <vt:lpstr>Financial Literacy from an Educational Psychology Perspective</vt:lpstr>
      <vt:lpstr>PowerPoint Presentation</vt:lpstr>
      <vt:lpstr>Usa data </vt:lpstr>
      <vt:lpstr>PowerPoint Presentation</vt:lpstr>
      <vt:lpstr>Why is it called Financial Literacy? </vt:lpstr>
      <vt:lpstr>PowerPoint Presentation</vt:lpstr>
      <vt:lpstr>PowerPoint Presentation</vt:lpstr>
      <vt:lpstr>PowerPoint Presentation</vt:lpstr>
      <vt:lpstr>Most common debt </vt:lpstr>
      <vt:lpstr>Financial  Counselling cycle </vt:lpstr>
      <vt:lpstr>Changing any behaviour is hard</vt:lpstr>
      <vt:lpstr>PowerPoint Presentation</vt:lpstr>
      <vt:lpstr>PowerPoint Presentation</vt:lpstr>
      <vt:lpstr>PowerPoint Presentation</vt:lpstr>
      <vt:lpstr>PowerPoint Presentation</vt:lpstr>
      <vt:lpstr>Woks better for primary and secondary intervention </vt:lpstr>
      <vt:lpstr>The presenting problem of financial is usually not the full problem, </vt:lpstr>
      <vt:lpstr>Not all “help” is helpful </vt:lpstr>
      <vt:lpstr>Drivers to spend can occur across the Hierarchy   </vt:lpstr>
      <vt:lpstr>             E money  is Not tangible   requires person to be numerate which is not as common as expected   requires ability to deal in the abstract            </vt:lpstr>
      <vt:lpstr>What Is Cognitive Dissonance?  discrepancy between beliefs and behaviors, to dissonance resolved by rationalisation  </vt:lpstr>
      <vt:lpstr>PowerPoint Presentation</vt:lpstr>
      <vt:lpstr>PowerPoint Presentation</vt:lpstr>
      <vt:lpstr>    Keep the plan simple and in the here and now            Questioning order   Avoid why questions,   (this avoids the confession and the Guilt)   use how questions, make it tangible  Then when question  put it in a short term time frame first  then Who else is involved            </vt:lpstr>
      <vt:lpstr>PowerPoint Presentation</vt:lpstr>
    </vt:vector>
  </TitlesOfParts>
  <Company>University of Tasmania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Hay</dc:creator>
  <cp:lastModifiedBy>Presentation</cp:lastModifiedBy>
  <cp:revision>34</cp:revision>
  <dcterms:created xsi:type="dcterms:W3CDTF">2015-10-06T13:20:04Z</dcterms:created>
  <dcterms:modified xsi:type="dcterms:W3CDTF">2015-10-11T21:23:25Z</dcterms:modified>
</cp:coreProperties>
</file>