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77" r:id="rId5"/>
    <p:sldId id="278" r:id="rId6"/>
    <p:sldId id="256" r:id="rId7"/>
    <p:sldId id="456" r:id="rId8"/>
    <p:sldId id="544" r:id="rId9"/>
    <p:sldId id="538" r:id="rId10"/>
    <p:sldId id="539" r:id="rId11"/>
    <p:sldId id="540" r:id="rId12"/>
    <p:sldId id="545" r:id="rId13"/>
    <p:sldId id="457" r:id="rId14"/>
    <p:sldId id="330" r:id="rId15"/>
    <p:sldId id="469" r:id="rId16"/>
    <p:sldId id="470" r:id="rId17"/>
    <p:sldId id="281" r:id="rId18"/>
    <p:sldId id="468" r:id="rId19"/>
    <p:sldId id="284" r:id="rId20"/>
    <p:sldId id="276" r:id="rId2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1B507A-912F-44F2-9FA4-CF3BA4DE22C4}">
          <p14:sldIdLst>
            <p14:sldId id="277"/>
            <p14:sldId id="278"/>
            <p14:sldId id="256"/>
            <p14:sldId id="456"/>
            <p14:sldId id="544"/>
            <p14:sldId id="538"/>
            <p14:sldId id="539"/>
            <p14:sldId id="540"/>
            <p14:sldId id="545"/>
            <p14:sldId id="457"/>
            <p14:sldId id="330"/>
            <p14:sldId id="469"/>
            <p14:sldId id="470"/>
            <p14:sldId id="281"/>
            <p14:sldId id="468"/>
            <p14:sldId id="284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 Nelson" initials="KN" lastIdx="27" clrIdx="0">
    <p:extLst>
      <p:ext uri="{19B8F6BF-5375-455C-9EA6-DF929625EA0E}">
        <p15:presenceInfo xmlns:p15="http://schemas.microsoft.com/office/powerpoint/2012/main" userId="S-1-5-21-1513490695-2781020-1235820382-133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DCE"/>
    <a:srgbClr val="F8AAAC"/>
    <a:srgbClr val="F04E53"/>
    <a:srgbClr val="8DF1FB"/>
    <a:srgbClr val="CBF8FD"/>
    <a:srgbClr val="6AECFA"/>
    <a:srgbClr val="07B9CA"/>
    <a:srgbClr val="D7E2E9"/>
    <a:srgbClr val="B4C9D4"/>
    <a:srgbClr val="C7D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77744" autoAdjust="0"/>
  </p:normalViewPr>
  <p:slideViewPr>
    <p:cSldViewPr snapToGrid="0">
      <p:cViewPr varScale="1">
        <p:scale>
          <a:sx n="90" d="100"/>
          <a:sy n="90" d="100"/>
        </p:scale>
        <p:origin x="121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14"/>
    </p:cViewPr>
  </p:sorter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3DD46-7E47-4C91-BF03-828DB2DB1E44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DF969-01A2-4D52-B1E7-F4343D9A8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38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EBA4F-524C-48FD-A6B6-A24048C8ADB0}" type="datetimeFigureOut">
              <a:rPr lang="en-GB" smtClean="0"/>
              <a:t>30/10/2019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BF0D1-920E-47CE-A420-ECA8AE527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40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I would like to acknowledge the </a:t>
            </a:r>
            <a:r>
              <a:rPr lang="en-AU" dirty="0" err="1">
                <a:effectLst/>
              </a:rPr>
              <a:t>Muwinina</a:t>
            </a:r>
            <a:r>
              <a:rPr lang="en-AU" dirty="0">
                <a:effectLst/>
              </a:rPr>
              <a:t> people (pronounced </a:t>
            </a:r>
            <a:r>
              <a:rPr lang="en-AU" dirty="0" err="1">
                <a:effectLst/>
              </a:rPr>
              <a:t>mou</a:t>
            </a:r>
            <a:r>
              <a:rPr lang="en-AU" dirty="0">
                <a:effectLst/>
              </a:rPr>
              <a:t>-wee-nee-</a:t>
            </a:r>
            <a:r>
              <a:rPr lang="en-AU" dirty="0" err="1">
                <a:effectLst/>
              </a:rPr>
              <a:t>nar</a:t>
            </a:r>
            <a:r>
              <a:rPr lang="en-AU" dirty="0">
                <a:effectLst/>
              </a:rPr>
              <a:t>) as </a:t>
            </a:r>
            <a:r>
              <a:rPr lang="en-AU" dirty="0"/>
              <a:t>the traditional owners and custodians of the land on which we meet today. I pay my respects to Elders past, present and</a:t>
            </a:r>
            <a:r>
              <a:rPr lang="en-AU" baseline="0" dirty="0"/>
              <a:t> future</a:t>
            </a:r>
            <a:r>
              <a:rPr lang="en-AU" dirty="0"/>
              <a:t>, and Elders from other communities who may be here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BF0D1-920E-47CE-A420-ECA8AE52721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38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BF0D1-920E-47CE-A420-ECA8AE52721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964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Data and transparency: </a:t>
            </a:r>
            <a:r>
              <a:rPr lang="en-AU" sz="1800" dirty="0">
                <a:solidFill>
                  <a:schemeClr val="tx2"/>
                </a:solidFill>
              </a:rPr>
              <a:t>Our priority is to provide information to consumers, small businesses and financial firms in a way that is accessible and useful.</a:t>
            </a:r>
          </a:p>
          <a:p>
            <a:endParaRPr lang="en-AU" dirty="0"/>
          </a:p>
          <a:p>
            <a:r>
              <a:rPr lang="en-AU" dirty="0"/>
              <a:t>Working with members: </a:t>
            </a:r>
            <a:r>
              <a:rPr lang="en-AU" sz="1800" dirty="0">
                <a:solidFill>
                  <a:schemeClr val="tx2"/>
                </a:solidFill>
              </a:rPr>
              <a:t>We provide clarity and certainty around the complaint resolution processes and support members to develop and strengthen their own internal processes.</a:t>
            </a:r>
          </a:p>
          <a:p>
            <a:endParaRPr lang="en-AU" sz="1800" dirty="0">
              <a:solidFill>
                <a:schemeClr val="tx2"/>
              </a:solidFill>
            </a:endParaRPr>
          </a:p>
          <a:p>
            <a:r>
              <a:rPr lang="en-AU" dirty="0"/>
              <a:t>AFCA recognises that we have a significant role in rebuilding trust in the Australian financial services sector.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BF0D1-920E-47CE-A420-ECA8AE52721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188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BF0D1-920E-47CE-A420-ECA8AE52721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617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BF0D1-920E-47CE-A420-ECA8AE52721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734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BF0D1-920E-47CE-A420-ECA8AE52721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834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BF0D1-920E-47CE-A420-ECA8AE52721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70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507F794D-CFF7-4D61-B913-59A8269F59D4}"/>
              </a:ext>
            </a:extLst>
          </p:cNvPr>
          <p:cNvSpPr>
            <a:spLocks/>
          </p:cNvSpPr>
          <p:nvPr userDrawn="1"/>
        </p:nvSpPr>
        <p:spPr bwMode="auto">
          <a:xfrm rot="10800000" flipV="1">
            <a:off x="-1" y="0"/>
            <a:ext cx="8266112" cy="6858000"/>
          </a:xfrm>
          <a:custGeom>
            <a:avLst/>
            <a:gdLst>
              <a:gd name="connsiteX0" fmla="*/ 8266112 w 8266112"/>
              <a:gd name="connsiteY0" fmla="*/ 0 h 6858000"/>
              <a:gd name="connsiteX1" fmla="*/ 8147085 w 8266112"/>
              <a:gd name="connsiteY1" fmla="*/ 0 h 6858000"/>
              <a:gd name="connsiteX2" fmla="*/ 0 w 8266112"/>
              <a:gd name="connsiteY2" fmla="*/ 0 h 6858000"/>
              <a:gd name="connsiteX3" fmla="*/ 962681 w 8266112"/>
              <a:gd name="connsiteY3" fmla="*/ 1927367 h 6858000"/>
              <a:gd name="connsiteX4" fmla="*/ 5993200 w 8266112"/>
              <a:gd name="connsiteY4" fmla="*/ 6837755 h 6858000"/>
              <a:gd name="connsiteX5" fmla="*/ 6016002 w 8266112"/>
              <a:gd name="connsiteY5" fmla="*/ 6858000 h 6858000"/>
              <a:gd name="connsiteX6" fmla="*/ 8266112 w 826611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6112" h="6858000">
                <a:moveTo>
                  <a:pt x="8266112" y="0"/>
                </a:moveTo>
                <a:lnTo>
                  <a:pt x="8147085" y="0"/>
                </a:lnTo>
                <a:cubicBezTo>
                  <a:pt x="0" y="0"/>
                  <a:pt x="0" y="0"/>
                  <a:pt x="0" y="0"/>
                </a:cubicBezTo>
                <a:cubicBezTo>
                  <a:pt x="90123" y="703769"/>
                  <a:pt x="409651" y="1387545"/>
                  <a:pt x="962681" y="1927367"/>
                </a:cubicBezTo>
                <a:lnTo>
                  <a:pt x="5993200" y="6837755"/>
                </a:lnTo>
                <a:lnTo>
                  <a:pt x="6016002" y="6858000"/>
                </a:lnTo>
                <a:lnTo>
                  <a:pt x="8266112" y="6858000"/>
                </a:lnTo>
                <a:close/>
              </a:path>
            </a:pathLst>
          </a:custGeom>
          <a:solidFill>
            <a:srgbClr val="A2DAD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xmlns="" id="{DA733E7F-5B91-4628-B108-910CCE933619}"/>
              </a:ext>
            </a:extLst>
          </p:cNvPr>
          <p:cNvSpPr>
            <a:spLocks/>
          </p:cNvSpPr>
          <p:nvPr userDrawn="1"/>
        </p:nvSpPr>
        <p:spPr bwMode="auto">
          <a:xfrm>
            <a:off x="9361488" y="4876800"/>
            <a:ext cx="2828925" cy="1981200"/>
          </a:xfrm>
          <a:custGeom>
            <a:avLst/>
            <a:gdLst>
              <a:gd name="T0" fmla="*/ 305 w 1726"/>
              <a:gd name="T1" fmla="*/ 322 h 1239"/>
              <a:gd name="T2" fmla="*/ 134 w 1726"/>
              <a:gd name="T3" fmla="*/ 1239 h 1239"/>
              <a:gd name="T4" fmla="*/ 1726 w 1726"/>
              <a:gd name="T5" fmla="*/ 1239 h 1239"/>
              <a:gd name="T6" fmla="*/ 1726 w 1726"/>
              <a:gd name="T7" fmla="*/ 577 h 1239"/>
              <a:gd name="T8" fmla="*/ 1471 w 1726"/>
              <a:gd name="T9" fmla="*/ 322 h 1239"/>
              <a:gd name="T10" fmla="*/ 305 w 1726"/>
              <a:gd name="T11" fmla="*/ 322 h 1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26" h="1239">
                <a:moveTo>
                  <a:pt x="305" y="322"/>
                </a:moveTo>
                <a:cubicBezTo>
                  <a:pt x="57" y="570"/>
                  <a:pt x="0" y="937"/>
                  <a:pt x="134" y="1239"/>
                </a:cubicBezTo>
                <a:cubicBezTo>
                  <a:pt x="1726" y="1239"/>
                  <a:pt x="1726" y="1239"/>
                  <a:pt x="1726" y="1239"/>
                </a:cubicBezTo>
                <a:cubicBezTo>
                  <a:pt x="1726" y="577"/>
                  <a:pt x="1726" y="577"/>
                  <a:pt x="1726" y="577"/>
                </a:cubicBezTo>
                <a:cubicBezTo>
                  <a:pt x="1471" y="322"/>
                  <a:pt x="1471" y="322"/>
                  <a:pt x="1471" y="322"/>
                </a:cubicBezTo>
                <a:cubicBezTo>
                  <a:pt x="1149" y="0"/>
                  <a:pt x="627" y="0"/>
                  <a:pt x="305" y="3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C49723C-FAAD-407B-9498-E5702E2E14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1312" y="5689602"/>
            <a:ext cx="1558304" cy="667794"/>
          </a:xfrm>
          <a:prstGeom prst="rect">
            <a:avLst/>
          </a:prstGeom>
        </p:spPr>
      </p:pic>
      <p:sp>
        <p:nvSpPr>
          <p:cNvPr id="10" name="Text Placeholder 17">
            <a:extLst>
              <a:ext uri="{FF2B5EF4-FFF2-40B4-BE49-F238E27FC236}">
                <a16:creationId xmlns:a16="http://schemas.microsoft.com/office/drawing/2014/main" xmlns="" id="{FB66B60A-41B7-46CE-BAC9-E6F70B3124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0571" y="3429001"/>
            <a:ext cx="3600000" cy="1035668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 marL="0" indent="0">
              <a:buNone/>
              <a:defRPr sz="1800">
                <a:solidFill>
                  <a:schemeClr val="tx2"/>
                </a:solidFill>
              </a:defRPr>
            </a:lvl2pPr>
            <a:lvl3pPr marL="0" indent="0">
              <a:buNone/>
              <a:defRPr sz="1800">
                <a:solidFill>
                  <a:schemeClr val="tx2"/>
                </a:solidFill>
              </a:defRPr>
            </a:lvl3pPr>
            <a:lvl4pPr marL="0" indent="0">
              <a:buNone/>
              <a:defRPr sz="1800" b="0">
                <a:solidFill>
                  <a:schemeClr val="tx2"/>
                </a:solidFill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1800" b="0">
                <a:solidFill>
                  <a:schemeClr val="tx2"/>
                </a:solidFill>
              </a:defRPr>
            </a:lvl5pPr>
            <a:lvl6pPr>
              <a:defRPr sz="1800">
                <a:solidFill>
                  <a:schemeClr val="tx2"/>
                </a:solidFill>
              </a:defRPr>
            </a:lvl6pPr>
            <a:lvl7pPr>
              <a:defRPr sz="1800">
                <a:solidFill>
                  <a:schemeClr val="tx2"/>
                </a:solidFill>
              </a:defRPr>
            </a:lvl7pPr>
            <a:lvl8pPr>
              <a:defRPr sz="1800">
                <a:solidFill>
                  <a:schemeClr val="tx2"/>
                </a:solidFill>
              </a:defRPr>
            </a:lvl8pPr>
            <a:lvl9pPr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subtitle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xmlns="" id="{A48DCA75-2B8B-415C-820D-4B8CB6209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571" y="2123470"/>
            <a:ext cx="5400000" cy="784830"/>
          </a:xfrm>
        </p:spPr>
        <p:txBody>
          <a:bodyPr anchor="b" anchorCtr="0"/>
          <a:lstStyle>
            <a:lvl1pPr>
              <a:defRPr sz="5000">
                <a:latin typeface="+mj-lt"/>
              </a:defRPr>
            </a:lvl1pPr>
          </a:lstStyle>
          <a:p>
            <a:r>
              <a:rPr lang="en-AU" dirty="0"/>
              <a:t>Click to add Title</a:t>
            </a:r>
            <a:endParaRPr lang="en-GB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8FA717FF-ECD7-4F6D-B73C-3FE8742AADB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74248" y="2616872"/>
            <a:ext cx="6390980" cy="4241128"/>
          </a:xfrm>
          <a:custGeom>
            <a:avLst/>
            <a:gdLst>
              <a:gd name="connsiteX0" fmla="*/ 4555285 w 6390980"/>
              <a:gd name="connsiteY0" fmla="*/ 0 h 4241128"/>
              <a:gd name="connsiteX1" fmla="*/ 5853296 w 6390980"/>
              <a:gd name="connsiteY1" fmla="*/ 524843 h 4241128"/>
              <a:gd name="connsiteX2" fmla="*/ 5853296 w 6390980"/>
              <a:gd name="connsiteY2" fmla="*/ 3058872 h 4241128"/>
              <a:gd name="connsiteX3" fmla="*/ 4642116 w 6390980"/>
              <a:gd name="connsiteY3" fmla="*/ 4241128 h 4241128"/>
              <a:gd name="connsiteX4" fmla="*/ 3824986 w 6390980"/>
              <a:gd name="connsiteY4" fmla="*/ 4241128 h 4241128"/>
              <a:gd name="connsiteX5" fmla="*/ 3741283 w 6390980"/>
              <a:gd name="connsiteY5" fmla="*/ 4241128 h 4241128"/>
              <a:gd name="connsiteX6" fmla="*/ 3455096 w 6390980"/>
              <a:gd name="connsiteY6" fmla="*/ 4241128 h 4241128"/>
              <a:gd name="connsiteX7" fmla="*/ 3109855 w 6390980"/>
              <a:gd name="connsiteY7" fmla="*/ 4241128 h 4241128"/>
              <a:gd name="connsiteX8" fmla="*/ 2984500 w 6390980"/>
              <a:gd name="connsiteY8" fmla="*/ 4241128 h 4241128"/>
              <a:gd name="connsiteX9" fmla="*/ 2788414 w 6390980"/>
              <a:gd name="connsiteY9" fmla="*/ 4241128 h 4241128"/>
              <a:gd name="connsiteX10" fmla="*/ 0 w 6390980"/>
              <a:gd name="connsiteY10" fmla="*/ 4241128 h 4241128"/>
              <a:gd name="connsiteX11" fmla="*/ 523212 w 6390980"/>
              <a:gd name="connsiteY11" fmla="*/ 3193614 h 4241128"/>
              <a:gd name="connsiteX12" fmla="*/ 3257274 w 6390980"/>
              <a:gd name="connsiteY12" fmla="*/ 524843 h 4241128"/>
              <a:gd name="connsiteX13" fmla="*/ 4555285 w 6390980"/>
              <a:gd name="connsiteY13" fmla="*/ 0 h 424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90980" h="4241128">
                <a:moveTo>
                  <a:pt x="4555285" y="0"/>
                </a:moveTo>
                <a:cubicBezTo>
                  <a:pt x="5025062" y="0"/>
                  <a:pt x="5494840" y="174948"/>
                  <a:pt x="5853296" y="524843"/>
                </a:cubicBezTo>
                <a:cubicBezTo>
                  <a:pt x="6570208" y="1224635"/>
                  <a:pt x="6570208" y="2359080"/>
                  <a:pt x="5853296" y="3058872"/>
                </a:cubicBezTo>
                <a:cubicBezTo>
                  <a:pt x="4642116" y="4241128"/>
                  <a:pt x="4642116" y="4241128"/>
                  <a:pt x="4642116" y="4241128"/>
                </a:cubicBezTo>
                <a:cubicBezTo>
                  <a:pt x="4351984" y="4241128"/>
                  <a:pt x="4079985" y="4241128"/>
                  <a:pt x="3824986" y="4241128"/>
                </a:cubicBezTo>
                <a:lnTo>
                  <a:pt x="3741283" y="4241128"/>
                </a:lnTo>
                <a:lnTo>
                  <a:pt x="3455096" y="4241128"/>
                </a:lnTo>
                <a:lnTo>
                  <a:pt x="3109855" y="4241128"/>
                </a:lnTo>
                <a:lnTo>
                  <a:pt x="2984500" y="4241128"/>
                </a:lnTo>
                <a:lnTo>
                  <a:pt x="2788414" y="4241128"/>
                </a:lnTo>
                <a:cubicBezTo>
                  <a:pt x="0" y="4241128"/>
                  <a:pt x="0" y="4241128"/>
                  <a:pt x="0" y="4241128"/>
                </a:cubicBezTo>
                <a:cubicBezTo>
                  <a:pt x="48981" y="3858633"/>
                  <a:pt x="222643" y="3487005"/>
                  <a:pt x="523212" y="3193614"/>
                </a:cubicBezTo>
                <a:lnTo>
                  <a:pt x="3257274" y="524843"/>
                </a:lnTo>
                <a:cubicBezTo>
                  <a:pt x="3615730" y="174948"/>
                  <a:pt x="4085507" y="0"/>
                  <a:pt x="455528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432000" tIns="216000" rIns="216000" bIns="216000" anchor="b" anchorCtr="0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2276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7">
            <a:extLst>
              <a:ext uri="{FF2B5EF4-FFF2-40B4-BE49-F238E27FC236}">
                <a16:creationId xmlns:a16="http://schemas.microsoft.com/office/drawing/2014/main" xmlns="" id="{A1A28BCF-C821-4AE5-A779-CD19A89EA79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451600" y="3519538"/>
            <a:ext cx="5740400" cy="3347999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1" name="Text Placeholder 24">
            <a:extLst>
              <a:ext uri="{FF2B5EF4-FFF2-40B4-BE49-F238E27FC236}">
                <a16:creationId xmlns:a16="http://schemas.microsoft.com/office/drawing/2014/main" xmlns="" id="{5D141AC9-E283-4283-9832-060C7681483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973595" y="5914645"/>
            <a:ext cx="1232691" cy="9505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00">
                <a:noFill/>
              </a:defRPr>
            </a:lvl1pPr>
            <a:lvl2pPr marL="0" indent="0">
              <a:buNone/>
              <a:defRPr sz="400">
                <a:noFill/>
              </a:defRPr>
            </a:lvl2pPr>
            <a:lvl3pPr marL="288000" indent="0">
              <a:buNone/>
              <a:defRPr sz="400">
                <a:noFill/>
              </a:defRPr>
            </a:lvl3pPr>
            <a:lvl4pPr marL="0" indent="0">
              <a:buFont typeface="Arial" panose="020B0604020202020204" pitchFamily="34" charset="0"/>
              <a:buNone/>
              <a:defRPr sz="400">
                <a:noFill/>
              </a:defRPr>
            </a:lvl4pPr>
            <a:lvl5pPr marL="0" indent="0">
              <a:buFont typeface="Arial" panose="020B0604020202020204" pitchFamily="34" charset="0"/>
              <a:buNone/>
              <a:defRPr sz="400">
                <a:noFill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3399DAD4-A874-4EAB-AB3C-820568E6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8768" y="1424654"/>
            <a:ext cx="5341032" cy="29915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text. </a:t>
            </a:r>
            <a:r>
              <a:rPr lang="en-GB" dirty="0"/>
              <a:t>There are five type styles available as List levels. Press the ‘Decrease / Increase’ button under the Home table to move though the styles.</a:t>
            </a:r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77EA4F7-9421-4886-AA6E-B8388B01A69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GB"/>
              <a:t>Slide </a:t>
            </a:r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9E422C-B656-4D29-9D40-BE56B15EECBB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AU"/>
              <a:t>Australian Financial Complaints Authority</a:t>
            </a:r>
            <a:endParaRPr lang="en-GB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xmlns="" id="{BEA32C02-DD03-4EFC-8906-5BDA3B522D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51600" y="0"/>
            <a:ext cx="5740400" cy="3347999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58FE8517-FAEC-48AB-A430-5CDB537058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769" y="365126"/>
            <a:ext cx="5341031" cy="83903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 images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816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only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B31B433-E5C5-4442-BA1F-C62CB24D971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 dirty="0"/>
              <a:t>Australian Financial Complaints Authority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4E9C3D-D1A7-4E7C-99CB-CC497B92F3A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/>
              <a:t>Slide </a:t>
            </a:r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041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B31B433-E5C5-4442-BA1F-C62CB24D971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 dirty="0"/>
              <a:t>Australian Financial Complaints Authority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1A6DEAD-6AFA-47EE-9F70-E2E95958310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/>
              <a:t>Slide </a:t>
            </a:r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714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B31B433-E5C5-4442-BA1F-C62CB24D971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 dirty="0"/>
              <a:t>Australian Financial Complaints Authority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DC9378-FE44-428A-A9CE-2910CDBA1B43}"/>
              </a:ext>
            </a:extLst>
          </p:cNvPr>
          <p:cNvSpPr txBox="1"/>
          <p:nvPr userDrawn="1"/>
        </p:nvSpPr>
        <p:spPr>
          <a:xfrm>
            <a:off x="677661" y="572095"/>
            <a:ext cx="6781800" cy="923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3600" dirty="0">
                <a:solidFill>
                  <a:schemeClr val="accent1"/>
                </a:solidFill>
              </a:rPr>
              <a:t>Brand colours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37486F2-1FD7-442B-B857-F746ACA58119}"/>
              </a:ext>
            </a:extLst>
          </p:cNvPr>
          <p:cNvSpPr/>
          <p:nvPr userDrawn="1"/>
        </p:nvSpPr>
        <p:spPr>
          <a:xfrm rot="16200000">
            <a:off x="1095378" y="1944000"/>
            <a:ext cx="552450" cy="1190625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1000" b="0" dirty="0">
                <a:latin typeface="CoreSansCR-65Bold" panose="020F0603030302020204" pitchFamily="34" charset="0"/>
              </a:rPr>
              <a:t>Midnight</a:t>
            </a:r>
          </a:p>
          <a:p>
            <a:pPr algn="ctr"/>
            <a:r>
              <a:rPr lang="en-GB" sz="1000" b="0" dirty="0"/>
              <a:t>0 /9 /60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F5AA0791-87DB-4295-81A9-973F992BFAC4}"/>
              </a:ext>
            </a:extLst>
          </p:cNvPr>
          <p:cNvSpPr/>
          <p:nvPr userDrawn="1"/>
        </p:nvSpPr>
        <p:spPr>
          <a:xfrm rot="16200000">
            <a:off x="2371729" y="1944001"/>
            <a:ext cx="552450" cy="1190625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1000" b="0" dirty="0">
                <a:latin typeface="CoreSansCR-65Bold" panose="020F0603030302020204" pitchFamily="34" charset="0"/>
              </a:rPr>
              <a:t>Prussian</a:t>
            </a:r>
          </a:p>
          <a:p>
            <a:pPr algn="ctr"/>
            <a:r>
              <a:rPr lang="en-GB" sz="1000" b="0" dirty="0"/>
              <a:t>0 /37 /97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CA645ED5-50DB-453D-BB6D-9E22CB705E00}"/>
              </a:ext>
            </a:extLst>
          </p:cNvPr>
          <p:cNvSpPr/>
          <p:nvPr userDrawn="1"/>
        </p:nvSpPr>
        <p:spPr>
          <a:xfrm rot="16200000">
            <a:off x="3648081" y="1944001"/>
            <a:ext cx="552450" cy="11906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1000" b="0" dirty="0" err="1">
                <a:solidFill>
                  <a:schemeClr val="tx2"/>
                </a:solidFill>
                <a:latin typeface="CoreSansCR-65Bold" panose="020F0603030302020204" pitchFamily="34" charset="0"/>
              </a:rPr>
              <a:t>Picton</a:t>
            </a:r>
            <a:endParaRPr lang="en-GB" sz="1000" b="0" dirty="0">
              <a:solidFill>
                <a:schemeClr val="tx2"/>
              </a:solidFill>
              <a:latin typeface="CoreSansCR-65Bold" panose="020F0603030302020204" pitchFamily="34" charset="0"/>
            </a:endParaRPr>
          </a:p>
          <a:p>
            <a:pPr algn="ctr"/>
            <a:r>
              <a:rPr lang="en-GB" sz="1000" b="0" dirty="0">
                <a:solidFill>
                  <a:schemeClr val="tx2"/>
                </a:solidFill>
              </a:rPr>
              <a:t>74 /199 /233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3A3D7C9D-00D1-40AD-9563-4564BAA44E92}"/>
              </a:ext>
            </a:extLst>
          </p:cNvPr>
          <p:cNvSpPr/>
          <p:nvPr userDrawn="1"/>
        </p:nvSpPr>
        <p:spPr>
          <a:xfrm rot="16200000">
            <a:off x="4924432" y="1944002"/>
            <a:ext cx="552450" cy="1190625"/>
          </a:xfrm>
          <a:prstGeom prst="roundRect">
            <a:avLst>
              <a:gd name="adj" fmla="val 50000"/>
            </a:avLst>
          </a:prstGeom>
          <a:solidFill>
            <a:srgbClr val="8AD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1000" b="0" dirty="0">
                <a:solidFill>
                  <a:schemeClr val="tx2"/>
                </a:solidFill>
                <a:latin typeface="CoreSansCR-65Bold" panose="020F0603030302020204" pitchFamily="34" charset="0"/>
              </a:rPr>
              <a:t>Spray</a:t>
            </a:r>
          </a:p>
          <a:p>
            <a:pPr algn="ctr"/>
            <a:r>
              <a:rPr lang="en-GB" sz="1000" b="0" dirty="0">
                <a:solidFill>
                  <a:schemeClr val="tx2"/>
                </a:solidFill>
              </a:rPr>
              <a:t>138 /213 /238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CA672996-CBEA-4C90-B870-3E9A7101F8A3}"/>
              </a:ext>
            </a:extLst>
          </p:cNvPr>
          <p:cNvSpPr/>
          <p:nvPr userDrawn="1"/>
        </p:nvSpPr>
        <p:spPr>
          <a:xfrm rot="16200000">
            <a:off x="6200783" y="1944001"/>
            <a:ext cx="552450" cy="119062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1000" b="0" dirty="0">
                <a:solidFill>
                  <a:schemeClr val="tx2"/>
                </a:solidFill>
                <a:latin typeface="CoreSansCR-65Bold" panose="020F0603030302020204" pitchFamily="34" charset="0"/>
              </a:rPr>
              <a:t>Jaffa</a:t>
            </a:r>
          </a:p>
          <a:p>
            <a:pPr algn="ctr"/>
            <a:r>
              <a:rPr lang="en-GB" sz="1000" b="0" dirty="0">
                <a:solidFill>
                  <a:schemeClr val="tx2"/>
                </a:solidFill>
              </a:rPr>
              <a:t>245 /130 /50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A115DEAB-D385-4F4F-A7FE-531B28CA95A9}"/>
              </a:ext>
            </a:extLst>
          </p:cNvPr>
          <p:cNvSpPr/>
          <p:nvPr userDrawn="1"/>
        </p:nvSpPr>
        <p:spPr>
          <a:xfrm rot="16200000">
            <a:off x="7477134" y="1944002"/>
            <a:ext cx="552450" cy="119062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1000" b="0" dirty="0">
                <a:solidFill>
                  <a:schemeClr val="tx2"/>
                </a:solidFill>
                <a:latin typeface="CoreSansCR-65Bold" panose="020F0603030302020204" pitchFamily="34" charset="0"/>
              </a:rPr>
              <a:t>Sun</a:t>
            </a:r>
          </a:p>
          <a:p>
            <a:pPr algn="ctr"/>
            <a:r>
              <a:rPr lang="en-GB" sz="1000" b="0" dirty="0">
                <a:solidFill>
                  <a:schemeClr val="tx2"/>
                </a:solidFill>
              </a:rPr>
              <a:t>250 /166 /26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F2A80D4C-FA9B-4C07-B4B1-DB1B5542861F}"/>
              </a:ext>
            </a:extLst>
          </p:cNvPr>
          <p:cNvSpPr/>
          <p:nvPr userDrawn="1"/>
        </p:nvSpPr>
        <p:spPr>
          <a:xfrm rot="16200000">
            <a:off x="8753486" y="1944002"/>
            <a:ext cx="552450" cy="119062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1000" b="0" dirty="0">
                <a:solidFill>
                  <a:schemeClr val="tx2"/>
                </a:solidFill>
                <a:latin typeface="CoreSansCR-65Bold" panose="020F0603030302020204" pitchFamily="34" charset="0"/>
              </a:rPr>
              <a:t>Supernova</a:t>
            </a:r>
          </a:p>
          <a:p>
            <a:pPr algn="ctr"/>
            <a:r>
              <a:rPr lang="en-GB" sz="1000" b="0" dirty="0">
                <a:solidFill>
                  <a:schemeClr val="tx2"/>
                </a:solidFill>
              </a:rPr>
              <a:t>255 /207 /1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C71FC343-C60F-4C16-8063-6A1A0D405C2F}"/>
              </a:ext>
            </a:extLst>
          </p:cNvPr>
          <p:cNvSpPr/>
          <p:nvPr userDrawn="1"/>
        </p:nvSpPr>
        <p:spPr>
          <a:xfrm rot="16200000">
            <a:off x="10029837" y="1944003"/>
            <a:ext cx="552450" cy="1190625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1000" b="0" dirty="0">
                <a:solidFill>
                  <a:schemeClr val="tx2"/>
                </a:solidFill>
                <a:latin typeface="CoreSansCR-65Bold" panose="020F0603030302020204" pitchFamily="34" charset="0"/>
              </a:rPr>
              <a:t>Bright Sun</a:t>
            </a:r>
          </a:p>
          <a:p>
            <a:pPr algn="ctr"/>
            <a:r>
              <a:rPr lang="en-GB" sz="1000" b="0" dirty="0">
                <a:solidFill>
                  <a:schemeClr val="tx2"/>
                </a:solidFill>
              </a:rPr>
              <a:t>255 /223 /79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E2A2A0DD-6679-4DAF-9358-16719D8D9079}"/>
              </a:ext>
            </a:extLst>
          </p:cNvPr>
          <p:cNvSpPr/>
          <p:nvPr userDrawn="1"/>
        </p:nvSpPr>
        <p:spPr>
          <a:xfrm rot="16200000">
            <a:off x="1095380" y="3579838"/>
            <a:ext cx="552450" cy="1190625"/>
          </a:xfrm>
          <a:prstGeom prst="roundRect">
            <a:avLst>
              <a:gd name="adj" fmla="val 50000"/>
            </a:avLst>
          </a:prstGeom>
          <a:solidFill>
            <a:srgbClr val="8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1000" b="0" dirty="0">
                <a:solidFill>
                  <a:schemeClr val="tx2"/>
                </a:solidFill>
                <a:latin typeface="CoreSansCR-65Bold" panose="020F0603030302020204" pitchFamily="34" charset="0"/>
              </a:rPr>
              <a:t>Glacier</a:t>
            </a:r>
          </a:p>
          <a:p>
            <a:pPr algn="ctr"/>
            <a:r>
              <a:rPr lang="en-GB" sz="1000" b="0" dirty="0">
                <a:solidFill>
                  <a:schemeClr val="tx2"/>
                </a:solidFill>
              </a:rPr>
              <a:t>137 /170 /188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0B68CB73-3BD9-4548-B2E7-F9DB2D90B6B9}"/>
              </a:ext>
            </a:extLst>
          </p:cNvPr>
          <p:cNvSpPr/>
          <p:nvPr userDrawn="1"/>
        </p:nvSpPr>
        <p:spPr>
          <a:xfrm rot="16200000">
            <a:off x="2371731" y="3579839"/>
            <a:ext cx="552450" cy="1190625"/>
          </a:xfrm>
          <a:prstGeom prst="roundRect">
            <a:avLst>
              <a:gd name="adj" fmla="val 50000"/>
            </a:avLst>
          </a:prstGeom>
          <a:solidFill>
            <a:srgbClr val="07B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1000" b="0" dirty="0">
                <a:solidFill>
                  <a:schemeClr val="tx2"/>
                </a:solidFill>
                <a:latin typeface="CoreSansCR-65Bold" panose="020F0603030302020204" pitchFamily="34" charset="0"/>
              </a:rPr>
              <a:t>Cerulean</a:t>
            </a:r>
          </a:p>
          <a:p>
            <a:pPr algn="ctr"/>
            <a:r>
              <a:rPr lang="en-GB" sz="1000" b="0" dirty="0">
                <a:solidFill>
                  <a:schemeClr val="tx2"/>
                </a:solidFill>
              </a:rPr>
              <a:t>7 /185 /202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73534EF4-6929-4E04-A973-2F509C5A206D}"/>
              </a:ext>
            </a:extLst>
          </p:cNvPr>
          <p:cNvSpPr/>
          <p:nvPr userDrawn="1"/>
        </p:nvSpPr>
        <p:spPr>
          <a:xfrm rot="16200000">
            <a:off x="3648083" y="3579839"/>
            <a:ext cx="552450" cy="1190625"/>
          </a:xfrm>
          <a:prstGeom prst="roundRect">
            <a:avLst>
              <a:gd name="adj" fmla="val 50000"/>
            </a:avLst>
          </a:prstGeom>
          <a:solidFill>
            <a:srgbClr val="A2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1000" b="0" dirty="0">
                <a:solidFill>
                  <a:schemeClr val="tx2"/>
                </a:solidFill>
                <a:latin typeface="CoreSansCR-65Bold" panose="020F0603030302020204" pitchFamily="34" charset="0"/>
              </a:rPr>
              <a:t>Powder Blue</a:t>
            </a:r>
          </a:p>
          <a:p>
            <a:pPr algn="ctr"/>
            <a:r>
              <a:rPr lang="en-GB" sz="1000" b="0" dirty="0">
                <a:solidFill>
                  <a:schemeClr val="tx2"/>
                </a:solidFill>
              </a:rPr>
              <a:t>162 /218 /222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F42581F4-12EC-459F-AFA2-45A9C81DB38F}"/>
              </a:ext>
            </a:extLst>
          </p:cNvPr>
          <p:cNvSpPr/>
          <p:nvPr userDrawn="1"/>
        </p:nvSpPr>
        <p:spPr>
          <a:xfrm rot="16200000">
            <a:off x="4924434" y="3579840"/>
            <a:ext cx="552450" cy="1190625"/>
          </a:xfrm>
          <a:prstGeom prst="roundRect">
            <a:avLst>
              <a:gd name="adj" fmla="val 50000"/>
            </a:avLst>
          </a:prstGeom>
          <a:solidFill>
            <a:srgbClr val="CBE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1000" b="0" dirty="0">
                <a:solidFill>
                  <a:schemeClr val="tx2"/>
                </a:solidFill>
                <a:latin typeface="CoreSansCR-65Bold" panose="020F0603030302020204" pitchFamily="34" charset="0"/>
              </a:rPr>
              <a:t>Iceberg</a:t>
            </a:r>
          </a:p>
          <a:p>
            <a:pPr algn="ctr"/>
            <a:r>
              <a:rPr lang="en-GB" sz="1000" b="0" dirty="0">
                <a:solidFill>
                  <a:schemeClr val="tx2"/>
                </a:solidFill>
              </a:rPr>
              <a:t>203 /232 /221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A0D2A7FD-49D4-4C34-AF8D-37251DE1D637}"/>
              </a:ext>
            </a:extLst>
          </p:cNvPr>
          <p:cNvSpPr/>
          <p:nvPr userDrawn="1"/>
        </p:nvSpPr>
        <p:spPr>
          <a:xfrm rot="16200000">
            <a:off x="6200785" y="3579839"/>
            <a:ext cx="552450" cy="1190625"/>
          </a:xfrm>
          <a:prstGeom prst="roundRect">
            <a:avLst>
              <a:gd name="adj" fmla="val 50000"/>
            </a:avLst>
          </a:prstGeom>
          <a:solidFill>
            <a:srgbClr val="F04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1000" b="0" dirty="0">
                <a:solidFill>
                  <a:schemeClr val="tx2"/>
                </a:solidFill>
                <a:latin typeface="CoreSansCR-65Bold" panose="020F0603030302020204" pitchFamily="34" charset="0"/>
              </a:rPr>
              <a:t>Carnation</a:t>
            </a:r>
          </a:p>
          <a:p>
            <a:pPr algn="ctr"/>
            <a:r>
              <a:rPr lang="en-GB" sz="1000" b="0" dirty="0">
                <a:solidFill>
                  <a:schemeClr val="tx2"/>
                </a:solidFill>
              </a:rPr>
              <a:t>240 /78 /83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078CE4A5-63FE-43F8-A29C-22703869D95E}"/>
              </a:ext>
            </a:extLst>
          </p:cNvPr>
          <p:cNvSpPr/>
          <p:nvPr userDrawn="1"/>
        </p:nvSpPr>
        <p:spPr>
          <a:xfrm rot="16200000">
            <a:off x="7477136" y="3579840"/>
            <a:ext cx="552450" cy="1190625"/>
          </a:xfrm>
          <a:prstGeom prst="roundRect">
            <a:avLst>
              <a:gd name="adj" fmla="val 50000"/>
            </a:avLst>
          </a:prstGeom>
          <a:solidFill>
            <a:srgbClr val="968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1000" b="0" dirty="0">
                <a:solidFill>
                  <a:schemeClr val="tx2"/>
                </a:solidFill>
                <a:latin typeface="CoreSansCR-65Bold" panose="020F0603030302020204" pitchFamily="34" charset="0"/>
              </a:rPr>
              <a:t>Mt Mist</a:t>
            </a:r>
          </a:p>
          <a:p>
            <a:pPr algn="ctr"/>
            <a:r>
              <a:rPr lang="en-GB" sz="1000" b="0" dirty="0">
                <a:solidFill>
                  <a:schemeClr val="tx2"/>
                </a:solidFill>
              </a:rPr>
              <a:t>150 /143 /163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DFF0C930-7927-44C2-BB8C-C1C84F9ADF9A}"/>
              </a:ext>
            </a:extLst>
          </p:cNvPr>
          <p:cNvSpPr/>
          <p:nvPr userDrawn="1"/>
        </p:nvSpPr>
        <p:spPr>
          <a:xfrm rot="16200000">
            <a:off x="8753488" y="3579840"/>
            <a:ext cx="552450" cy="1190625"/>
          </a:xfrm>
          <a:prstGeom prst="roundRect">
            <a:avLst>
              <a:gd name="adj" fmla="val 50000"/>
            </a:avLst>
          </a:prstGeom>
          <a:solidFill>
            <a:srgbClr val="D8D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1000" b="0" dirty="0">
                <a:solidFill>
                  <a:schemeClr val="tx2"/>
                </a:solidFill>
                <a:latin typeface="CoreSansCR-65Bold" panose="020F0603030302020204" pitchFamily="34" charset="0"/>
              </a:rPr>
              <a:t>Moon Mist</a:t>
            </a:r>
          </a:p>
          <a:p>
            <a:pPr algn="ctr"/>
            <a:r>
              <a:rPr lang="en-GB" sz="1000" b="0" dirty="0">
                <a:solidFill>
                  <a:schemeClr val="tx2"/>
                </a:solidFill>
              </a:rPr>
              <a:t>216 /216 /201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9716B274-232F-4961-8AB9-00AD113290F4}"/>
              </a:ext>
            </a:extLst>
          </p:cNvPr>
          <p:cNvSpPr/>
          <p:nvPr userDrawn="1"/>
        </p:nvSpPr>
        <p:spPr>
          <a:xfrm rot="16200000">
            <a:off x="10029839" y="3579841"/>
            <a:ext cx="552450" cy="1190625"/>
          </a:xfrm>
          <a:prstGeom prst="roundRect">
            <a:avLst>
              <a:gd name="adj" fmla="val 50000"/>
            </a:avLst>
          </a:prstGeom>
          <a:solidFill>
            <a:srgbClr val="E5E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1000" b="0" dirty="0">
                <a:solidFill>
                  <a:schemeClr val="tx2"/>
                </a:solidFill>
                <a:latin typeface="CoreSansCR-65Bold" panose="020F0603030302020204" pitchFamily="34" charset="0"/>
              </a:rPr>
              <a:t>Grey Nurse</a:t>
            </a:r>
          </a:p>
          <a:p>
            <a:pPr algn="ctr"/>
            <a:r>
              <a:rPr lang="en-GB" sz="1000" b="0" dirty="0">
                <a:solidFill>
                  <a:schemeClr val="tx2"/>
                </a:solidFill>
              </a:rPr>
              <a:t>229 /230 /229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E1FEA3E-B55B-4C97-A733-588CEA21535A}"/>
              </a:ext>
            </a:extLst>
          </p:cNvPr>
          <p:cNvSpPr txBox="1"/>
          <p:nvPr userDrawn="1"/>
        </p:nvSpPr>
        <p:spPr>
          <a:xfrm>
            <a:off x="677661" y="1260428"/>
            <a:ext cx="6781800" cy="923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1600" dirty="0">
                <a:solidFill>
                  <a:schemeClr val="accent1"/>
                </a:solidFill>
              </a:rPr>
              <a:t>Primary colour palette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50EB11C-1522-47AB-AFA0-EF04274D2228}"/>
              </a:ext>
            </a:extLst>
          </p:cNvPr>
          <p:cNvSpPr txBox="1"/>
          <p:nvPr userDrawn="1"/>
        </p:nvSpPr>
        <p:spPr>
          <a:xfrm>
            <a:off x="677662" y="3223245"/>
            <a:ext cx="6781800" cy="923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1600" b="0" dirty="0">
                <a:solidFill>
                  <a:schemeClr val="accent1"/>
                </a:solidFill>
              </a:rPr>
              <a:t>Secondary colour palette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27164C1-2616-4FA7-9F59-BE72F938656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/>
              <a:t>Slide </a:t>
            </a:r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8020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01D2DBE-0D41-4F22-908E-C14893FE2D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D491727-CAF4-451D-8D09-700EFDB733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541" t="33316" r="10745" b="239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2317FAF-6FF0-4496-9DAB-197F3B0CE70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F05C70E1-2C7A-4C5D-81F3-D733A1E20990}"/>
              </a:ext>
            </a:extLst>
          </p:cNvPr>
          <p:cNvSpPr/>
          <p:nvPr userDrawn="1"/>
        </p:nvSpPr>
        <p:spPr>
          <a:xfrm>
            <a:off x="8699764" y="4432724"/>
            <a:ext cx="3492236" cy="2425276"/>
          </a:xfrm>
          <a:custGeom>
            <a:avLst/>
            <a:gdLst>
              <a:gd name="connsiteX0" fmla="*/ 1494428 w 3492236"/>
              <a:gd name="connsiteY0" fmla="*/ 0 h 2425276"/>
              <a:gd name="connsiteX1" fmla="*/ 2551095 w 3492236"/>
              <a:gd name="connsiteY1" fmla="*/ 438820 h 2425276"/>
              <a:gd name="connsiteX2" fmla="*/ 3470687 w 3492236"/>
              <a:gd name="connsiteY2" fmla="*/ 1360638 h 2425276"/>
              <a:gd name="connsiteX3" fmla="*/ 3492236 w 3492236"/>
              <a:gd name="connsiteY3" fmla="*/ 1382239 h 2425276"/>
              <a:gd name="connsiteX4" fmla="*/ 3492236 w 3492236"/>
              <a:gd name="connsiteY4" fmla="*/ 2425276 h 2425276"/>
              <a:gd name="connsiteX5" fmla="*/ 321807 w 3492236"/>
              <a:gd name="connsiteY5" fmla="*/ 2425276 h 2425276"/>
              <a:gd name="connsiteX6" fmla="*/ 246241 w 3492236"/>
              <a:gd name="connsiteY6" fmla="*/ 2322253 h 2425276"/>
              <a:gd name="connsiteX7" fmla="*/ 437762 w 3492236"/>
              <a:gd name="connsiteY7" fmla="*/ 438820 h 2425276"/>
              <a:gd name="connsiteX8" fmla="*/ 1494428 w 3492236"/>
              <a:gd name="connsiteY8" fmla="*/ 0 h 242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2236" h="2425276">
                <a:moveTo>
                  <a:pt x="1494428" y="0"/>
                </a:moveTo>
                <a:cubicBezTo>
                  <a:pt x="1876841" y="0"/>
                  <a:pt x="2259254" y="146273"/>
                  <a:pt x="2551095" y="438820"/>
                </a:cubicBezTo>
                <a:cubicBezTo>
                  <a:pt x="2935604" y="824260"/>
                  <a:pt x="3236001" y="1125385"/>
                  <a:pt x="3470687" y="1360638"/>
                </a:cubicBezTo>
                <a:lnTo>
                  <a:pt x="3492236" y="1382239"/>
                </a:lnTo>
                <a:lnTo>
                  <a:pt x="3492236" y="2425276"/>
                </a:lnTo>
                <a:lnTo>
                  <a:pt x="321807" y="2425276"/>
                </a:lnTo>
                <a:lnTo>
                  <a:pt x="246241" y="2322253"/>
                </a:lnTo>
                <a:cubicBezTo>
                  <a:pt x="-136800" y="1740783"/>
                  <a:pt x="-72960" y="950778"/>
                  <a:pt x="437762" y="438820"/>
                </a:cubicBezTo>
                <a:cubicBezTo>
                  <a:pt x="729603" y="146273"/>
                  <a:pt x="1112016" y="0"/>
                  <a:pt x="14944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A41D5F4-8D3C-46F1-A64A-27647AFFA341}"/>
              </a:ext>
            </a:extLst>
          </p:cNvPr>
          <p:cNvSpPr txBox="1"/>
          <p:nvPr userDrawn="1"/>
        </p:nvSpPr>
        <p:spPr>
          <a:xfrm>
            <a:off x="580571" y="2967335"/>
            <a:ext cx="6781800" cy="923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5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8226B31-9C13-413E-BA31-928AA569F7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20977" y="5425243"/>
            <a:ext cx="1558304" cy="66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15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C49723C-FAAD-407B-9498-E5702E2E14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0571" y="570387"/>
            <a:ext cx="1558304" cy="667794"/>
          </a:xfrm>
          <a:prstGeom prst="rect">
            <a:avLst/>
          </a:prstGeom>
        </p:spPr>
      </p:pic>
      <p:sp>
        <p:nvSpPr>
          <p:cNvPr id="10" name="Text Placeholder 17">
            <a:extLst>
              <a:ext uri="{FF2B5EF4-FFF2-40B4-BE49-F238E27FC236}">
                <a16:creationId xmlns:a16="http://schemas.microsoft.com/office/drawing/2014/main" xmlns="" id="{FB66B60A-41B7-46CE-BAC9-E6F70B3124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0569" y="4151086"/>
            <a:ext cx="3960000" cy="1035668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 marL="0" indent="0">
              <a:buNone/>
              <a:defRPr sz="1800">
                <a:solidFill>
                  <a:schemeClr val="tx2"/>
                </a:solidFill>
              </a:defRPr>
            </a:lvl2pPr>
            <a:lvl3pPr marL="0" indent="0">
              <a:buNone/>
              <a:defRPr sz="1800">
                <a:solidFill>
                  <a:schemeClr val="tx2"/>
                </a:solidFill>
              </a:defRPr>
            </a:lvl3pPr>
            <a:lvl4pPr marL="0" indent="0">
              <a:buNone/>
              <a:defRPr sz="1800" b="0">
                <a:solidFill>
                  <a:schemeClr val="tx2"/>
                </a:solidFill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1800" b="0">
                <a:solidFill>
                  <a:schemeClr val="tx2"/>
                </a:solidFill>
              </a:defRPr>
            </a:lvl5pPr>
            <a:lvl6pPr>
              <a:defRPr sz="1800">
                <a:solidFill>
                  <a:schemeClr val="tx2"/>
                </a:solidFill>
              </a:defRPr>
            </a:lvl6pPr>
            <a:lvl7pPr>
              <a:defRPr sz="1800">
                <a:solidFill>
                  <a:schemeClr val="tx2"/>
                </a:solidFill>
              </a:defRPr>
            </a:lvl7pPr>
            <a:lvl8pPr>
              <a:defRPr sz="1800">
                <a:solidFill>
                  <a:schemeClr val="tx2"/>
                </a:solidFill>
              </a:defRPr>
            </a:lvl8pPr>
            <a:lvl9pPr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subtitle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xmlns="" id="{A48DCA75-2B8B-415C-820D-4B8CB6209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571" y="2970121"/>
            <a:ext cx="7200000" cy="784830"/>
          </a:xfrm>
        </p:spPr>
        <p:txBody>
          <a:bodyPr anchor="b" anchorCtr="0"/>
          <a:lstStyle>
            <a:lvl1pPr>
              <a:defRPr sz="5000">
                <a:latin typeface="+mj-lt"/>
              </a:defRPr>
            </a:lvl1pPr>
          </a:lstStyle>
          <a:p>
            <a:r>
              <a:rPr lang="en-AU" dirty="0"/>
              <a:t>Click to add Title</a:t>
            </a:r>
            <a:endParaRPr lang="en-GB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CC727420-4BF7-48BA-B208-59F67994A0D4}"/>
              </a:ext>
            </a:extLst>
          </p:cNvPr>
          <p:cNvSpPr>
            <a:spLocks/>
          </p:cNvSpPr>
          <p:nvPr userDrawn="1"/>
        </p:nvSpPr>
        <p:spPr bwMode="auto">
          <a:xfrm>
            <a:off x="3669159" y="4593359"/>
            <a:ext cx="3267772" cy="2264641"/>
          </a:xfrm>
          <a:custGeom>
            <a:avLst/>
            <a:gdLst>
              <a:gd name="connsiteX0" fmla="*/ 2238943 w 3267772"/>
              <a:gd name="connsiteY0" fmla="*/ 0 h 2264641"/>
              <a:gd name="connsiteX1" fmla="*/ 2966398 w 3267772"/>
              <a:gd name="connsiteY1" fmla="*/ 302202 h 2264641"/>
              <a:gd name="connsiteX2" fmla="*/ 2966398 w 3267772"/>
              <a:gd name="connsiteY2" fmla="*/ 1761106 h 2264641"/>
              <a:gd name="connsiteX3" fmla="*/ 2573170 w 3267772"/>
              <a:gd name="connsiteY3" fmla="*/ 2155414 h 2264641"/>
              <a:gd name="connsiteX4" fmla="*/ 2464242 w 3267772"/>
              <a:gd name="connsiteY4" fmla="*/ 2264641 h 2264641"/>
              <a:gd name="connsiteX5" fmla="*/ 931 w 3267772"/>
              <a:gd name="connsiteY5" fmla="*/ 2264641 h 2264641"/>
              <a:gd name="connsiteX6" fmla="*/ 0 w 3267772"/>
              <a:gd name="connsiteY6" fmla="*/ 2245091 h 2264641"/>
              <a:gd name="connsiteX7" fmla="*/ 301374 w 3267772"/>
              <a:gd name="connsiteY7" fmla="*/ 1515639 h 2264641"/>
              <a:gd name="connsiteX8" fmla="*/ 1511489 w 3267772"/>
              <a:gd name="connsiteY8" fmla="*/ 302202 h 2264641"/>
              <a:gd name="connsiteX9" fmla="*/ 2238943 w 3267772"/>
              <a:gd name="connsiteY9" fmla="*/ 0 h 2264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7772" h="2264641">
                <a:moveTo>
                  <a:pt x="2238943" y="0"/>
                </a:moveTo>
                <a:cubicBezTo>
                  <a:pt x="2502213" y="0"/>
                  <a:pt x="2765482" y="100734"/>
                  <a:pt x="2966398" y="302202"/>
                </a:cubicBezTo>
                <a:cubicBezTo>
                  <a:pt x="3368230" y="705137"/>
                  <a:pt x="3368230" y="1358170"/>
                  <a:pt x="2966398" y="1761106"/>
                </a:cubicBezTo>
                <a:cubicBezTo>
                  <a:pt x="2966398" y="1761106"/>
                  <a:pt x="2966398" y="1761106"/>
                  <a:pt x="2573170" y="2155414"/>
                </a:cubicBezTo>
                <a:lnTo>
                  <a:pt x="2464242" y="2264641"/>
                </a:lnTo>
                <a:lnTo>
                  <a:pt x="931" y="2264641"/>
                </a:lnTo>
                <a:lnTo>
                  <a:pt x="0" y="2245091"/>
                </a:lnTo>
                <a:cubicBezTo>
                  <a:pt x="0" y="1981099"/>
                  <a:pt x="100458" y="1717107"/>
                  <a:pt x="301374" y="1515639"/>
                </a:cubicBezTo>
                <a:cubicBezTo>
                  <a:pt x="301374" y="1515639"/>
                  <a:pt x="301374" y="1515639"/>
                  <a:pt x="1511489" y="302202"/>
                </a:cubicBezTo>
                <a:cubicBezTo>
                  <a:pt x="1712405" y="100734"/>
                  <a:pt x="1975674" y="0"/>
                  <a:pt x="2238943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931EC6D5-A3F1-4F4B-A406-2D59EBD22E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95998" y="3038929"/>
            <a:ext cx="5896003" cy="3819071"/>
          </a:xfrm>
          <a:custGeom>
            <a:avLst/>
            <a:gdLst>
              <a:gd name="connsiteX0" fmla="*/ 4795121 w 5896003"/>
              <a:gd name="connsiteY0" fmla="*/ 0 h 3819071"/>
              <a:gd name="connsiteX1" fmla="*/ 5793887 w 5896003"/>
              <a:gd name="connsiteY1" fmla="*/ 239867 h 3819071"/>
              <a:gd name="connsiteX2" fmla="*/ 5896003 w 5896003"/>
              <a:gd name="connsiteY2" fmla="*/ 298772 h 3819071"/>
              <a:gd name="connsiteX3" fmla="*/ 5896003 w 5896003"/>
              <a:gd name="connsiteY3" fmla="*/ 3819071 h 3819071"/>
              <a:gd name="connsiteX4" fmla="*/ 0 w 5896003"/>
              <a:gd name="connsiteY4" fmla="*/ 3819071 h 3819071"/>
              <a:gd name="connsiteX5" fmla="*/ 77642 w 5896003"/>
              <a:gd name="connsiteY5" fmla="*/ 3736492 h 3819071"/>
              <a:gd name="connsiteX6" fmla="*/ 3276463 w 5896003"/>
              <a:gd name="connsiteY6" fmla="*/ 614060 h 3819071"/>
              <a:gd name="connsiteX7" fmla="*/ 4795121 w 5896003"/>
              <a:gd name="connsiteY7" fmla="*/ 0 h 381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6003" h="3819071">
                <a:moveTo>
                  <a:pt x="4795121" y="0"/>
                </a:moveTo>
                <a:cubicBezTo>
                  <a:pt x="5138642" y="0"/>
                  <a:pt x="5482163" y="79956"/>
                  <a:pt x="5793887" y="239867"/>
                </a:cubicBezTo>
                <a:lnTo>
                  <a:pt x="5896003" y="298772"/>
                </a:lnTo>
                <a:lnTo>
                  <a:pt x="5896003" y="3819071"/>
                </a:lnTo>
                <a:lnTo>
                  <a:pt x="0" y="3819071"/>
                </a:lnTo>
                <a:lnTo>
                  <a:pt x="77642" y="3736492"/>
                </a:lnTo>
                <a:lnTo>
                  <a:pt x="3276463" y="614060"/>
                </a:lnTo>
                <a:cubicBezTo>
                  <a:pt x="3695853" y="204687"/>
                  <a:pt x="4245486" y="0"/>
                  <a:pt x="479512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432000" tIns="216000" rIns="216000" bIns="216000" anchor="b" anchorCtr="0">
            <a:no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412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C49723C-FAAD-407B-9498-E5702E2E14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0569" y="396216"/>
            <a:ext cx="2293260" cy="982751"/>
          </a:xfrm>
          <a:prstGeom prst="rect">
            <a:avLst/>
          </a:prstGeom>
        </p:spPr>
      </p:pic>
      <p:sp>
        <p:nvSpPr>
          <p:cNvPr id="10" name="Text Placeholder 17">
            <a:extLst>
              <a:ext uri="{FF2B5EF4-FFF2-40B4-BE49-F238E27FC236}">
                <a16:creationId xmlns:a16="http://schemas.microsoft.com/office/drawing/2014/main" xmlns="" id="{FB66B60A-41B7-46CE-BAC9-E6F70B3124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0569" y="4151086"/>
            <a:ext cx="3960000" cy="1035668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 marL="0" indent="0">
              <a:buNone/>
              <a:defRPr sz="1800">
                <a:solidFill>
                  <a:schemeClr val="tx2"/>
                </a:solidFill>
              </a:defRPr>
            </a:lvl2pPr>
            <a:lvl3pPr marL="0" indent="0">
              <a:buNone/>
              <a:defRPr sz="1800">
                <a:solidFill>
                  <a:schemeClr val="tx2"/>
                </a:solidFill>
              </a:defRPr>
            </a:lvl3pPr>
            <a:lvl4pPr marL="0" indent="0">
              <a:buNone/>
              <a:defRPr sz="1800" b="0">
                <a:solidFill>
                  <a:schemeClr val="tx2"/>
                </a:solidFill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1800" b="0">
                <a:solidFill>
                  <a:schemeClr val="tx2"/>
                </a:solidFill>
              </a:defRPr>
            </a:lvl5pPr>
            <a:lvl6pPr>
              <a:defRPr sz="1800">
                <a:solidFill>
                  <a:schemeClr val="tx2"/>
                </a:solidFill>
              </a:defRPr>
            </a:lvl6pPr>
            <a:lvl7pPr>
              <a:defRPr sz="1800">
                <a:solidFill>
                  <a:schemeClr val="tx2"/>
                </a:solidFill>
              </a:defRPr>
            </a:lvl7pPr>
            <a:lvl8pPr>
              <a:defRPr sz="1800">
                <a:solidFill>
                  <a:schemeClr val="tx2"/>
                </a:solidFill>
              </a:defRPr>
            </a:lvl8pPr>
            <a:lvl9pPr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subtitle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xmlns="" id="{A48DCA75-2B8B-415C-820D-4B8CB6209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571" y="2970121"/>
            <a:ext cx="5820229" cy="784830"/>
          </a:xfrm>
        </p:spPr>
        <p:txBody>
          <a:bodyPr anchor="b" anchorCtr="0"/>
          <a:lstStyle>
            <a:lvl1pPr>
              <a:defRPr sz="5000">
                <a:latin typeface="+mj-lt"/>
              </a:defRPr>
            </a:lvl1pPr>
          </a:lstStyle>
          <a:p>
            <a:r>
              <a:rPr lang="en-AU" dirty="0"/>
              <a:t>Click to add Title</a:t>
            </a:r>
            <a:endParaRPr lang="en-GB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3B7808EF-E832-4BB3-87E5-BCC23365164D}"/>
              </a:ext>
            </a:extLst>
          </p:cNvPr>
          <p:cNvSpPr>
            <a:spLocks/>
          </p:cNvSpPr>
          <p:nvPr userDrawn="1"/>
        </p:nvSpPr>
        <p:spPr bwMode="auto">
          <a:xfrm>
            <a:off x="7632964" y="0"/>
            <a:ext cx="4559036" cy="3320626"/>
          </a:xfrm>
          <a:custGeom>
            <a:avLst/>
            <a:gdLst>
              <a:gd name="connsiteX0" fmla="*/ 1199278 w 4559036"/>
              <a:gd name="connsiteY0" fmla="*/ 0 h 3320626"/>
              <a:gd name="connsiteX1" fmla="*/ 4559036 w 4559036"/>
              <a:gd name="connsiteY1" fmla="*/ 0 h 3320626"/>
              <a:gd name="connsiteX2" fmla="*/ 4559036 w 4559036"/>
              <a:gd name="connsiteY2" fmla="*/ 783715 h 3320626"/>
              <a:gd name="connsiteX3" fmla="*/ 4539702 w 4559036"/>
              <a:gd name="connsiteY3" fmla="*/ 821705 h 3320626"/>
              <a:gd name="connsiteX4" fmla="*/ 4308850 w 4559036"/>
              <a:gd name="connsiteY4" fmla="*/ 1119796 h 3320626"/>
              <a:gd name="connsiteX5" fmla="*/ 2551095 w 4559036"/>
              <a:gd name="connsiteY5" fmla="*/ 2881806 h 3320626"/>
              <a:gd name="connsiteX6" fmla="*/ 437762 w 4559036"/>
              <a:gd name="connsiteY6" fmla="*/ 2881806 h 3320626"/>
              <a:gd name="connsiteX7" fmla="*/ 437762 w 4559036"/>
              <a:gd name="connsiteY7" fmla="*/ 763358 h 3320626"/>
              <a:gd name="connsiteX8" fmla="*/ 1179316 w 4559036"/>
              <a:gd name="connsiteY8" fmla="*/ 20011 h 332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59036" h="3320626">
                <a:moveTo>
                  <a:pt x="1199278" y="0"/>
                </a:moveTo>
                <a:lnTo>
                  <a:pt x="4559036" y="0"/>
                </a:lnTo>
                <a:lnTo>
                  <a:pt x="4559036" y="783715"/>
                </a:lnTo>
                <a:lnTo>
                  <a:pt x="4539702" y="821705"/>
                </a:lnTo>
                <a:cubicBezTo>
                  <a:pt x="4477002" y="928087"/>
                  <a:pt x="4400051" y="1028375"/>
                  <a:pt x="4308850" y="1119796"/>
                </a:cubicBezTo>
                <a:cubicBezTo>
                  <a:pt x="4308850" y="1119796"/>
                  <a:pt x="4308850" y="1119796"/>
                  <a:pt x="2551095" y="2881806"/>
                </a:cubicBezTo>
                <a:cubicBezTo>
                  <a:pt x="1967413" y="3466900"/>
                  <a:pt x="1021444" y="3466900"/>
                  <a:pt x="437762" y="2881806"/>
                </a:cubicBezTo>
                <a:cubicBezTo>
                  <a:pt x="-145920" y="2296711"/>
                  <a:pt x="-145920" y="1348453"/>
                  <a:pt x="437762" y="763358"/>
                </a:cubicBezTo>
                <a:cubicBezTo>
                  <a:pt x="437762" y="763358"/>
                  <a:pt x="437762" y="763358"/>
                  <a:pt x="1179316" y="2001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B70DD410-384B-4950-8662-C06DE8F12C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45981" y="2676130"/>
            <a:ext cx="5646019" cy="4181870"/>
          </a:xfrm>
          <a:custGeom>
            <a:avLst/>
            <a:gdLst>
              <a:gd name="connsiteX0" fmla="*/ 5056810 w 5646019"/>
              <a:gd name="connsiteY0" fmla="*/ 0 h 4181870"/>
              <a:gd name="connsiteX1" fmla="*/ 5467000 w 5646019"/>
              <a:gd name="connsiteY1" fmla="*/ 38379 h 4181870"/>
              <a:gd name="connsiteX2" fmla="*/ 5646019 w 5646019"/>
              <a:gd name="connsiteY2" fmla="*/ 81047 h 4181870"/>
              <a:gd name="connsiteX3" fmla="*/ 5646019 w 5646019"/>
              <a:gd name="connsiteY3" fmla="*/ 4181870 h 4181870"/>
              <a:gd name="connsiteX4" fmla="*/ 2661519 w 5646019"/>
              <a:gd name="connsiteY4" fmla="*/ 4181870 h 4181870"/>
              <a:gd name="connsiteX5" fmla="*/ 0 w 5646019"/>
              <a:gd name="connsiteY5" fmla="*/ 4181870 h 4181870"/>
              <a:gd name="connsiteX6" fmla="*/ 103384 w 5646019"/>
              <a:gd name="connsiteY6" fmla="*/ 4009872 h 4181870"/>
              <a:gd name="connsiteX7" fmla="*/ 339331 w 5646019"/>
              <a:gd name="connsiteY7" fmla="*/ 3736492 h 4181870"/>
              <a:gd name="connsiteX8" fmla="*/ 3538152 w 5646019"/>
              <a:gd name="connsiteY8" fmla="*/ 614060 h 4181870"/>
              <a:gd name="connsiteX9" fmla="*/ 5056810 w 5646019"/>
              <a:gd name="connsiteY9" fmla="*/ 0 h 418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46019" h="4181870">
                <a:moveTo>
                  <a:pt x="5056810" y="0"/>
                </a:moveTo>
                <a:cubicBezTo>
                  <a:pt x="5194219" y="0"/>
                  <a:pt x="5331627" y="12793"/>
                  <a:pt x="5467000" y="38379"/>
                </a:cubicBezTo>
                <a:lnTo>
                  <a:pt x="5646019" y="81047"/>
                </a:lnTo>
                <a:lnTo>
                  <a:pt x="5646019" y="4181870"/>
                </a:lnTo>
                <a:lnTo>
                  <a:pt x="2661519" y="4181870"/>
                </a:lnTo>
                <a:lnTo>
                  <a:pt x="0" y="4181870"/>
                </a:lnTo>
                <a:lnTo>
                  <a:pt x="103384" y="4009872"/>
                </a:lnTo>
                <a:cubicBezTo>
                  <a:pt x="172780" y="3913845"/>
                  <a:pt x="251416" y="3822308"/>
                  <a:pt x="339331" y="3736492"/>
                </a:cubicBezTo>
                <a:lnTo>
                  <a:pt x="3538152" y="614060"/>
                </a:lnTo>
                <a:cubicBezTo>
                  <a:pt x="3957542" y="204687"/>
                  <a:pt x="4507175" y="0"/>
                  <a:pt x="505681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432000" tIns="216000" rIns="216000" bIns="216000" anchor="b" anchorCtr="0">
            <a:no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015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>
            <a:extLst>
              <a:ext uri="{FF2B5EF4-FFF2-40B4-BE49-F238E27FC236}">
                <a16:creationId xmlns:a16="http://schemas.microsoft.com/office/drawing/2014/main" xmlns="" id="{DA733E7F-5B91-4628-B108-910CCE933619}"/>
              </a:ext>
            </a:extLst>
          </p:cNvPr>
          <p:cNvSpPr>
            <a:spLocks/>
          </p:cNvSpPr>
          <p:nvPr userDrawn="1"/>
        </p:nvSpPr>
        <p:spPr bwMode="auto">
          <a:xfrm>
            <a:off x="9361488" y="4876800"/>
            <a:ext cx="2828925" cy="1981200"/>
          </a:xfrm>
          <a:custGeom>
            <a:avLst/>
            <a:gdLst>
              <a:gd name="T0" fmla="*/ 305 w 1726"/>
              <a:gd name="T1" fmla="*/ 322 h 1239"/>
              <a:gd name="T2" fmla="*/ 134 w 1726"/>
              <a:gd name="T3" fmla="*/ 1239 h 1239"/>
              <a:gd name="T4" fmla="*/ 1726 w 1726"/>
              <a:gd name="T5" fmla="*/ 1239 h 1239"/>
              <a:gd name="T6" fmla="*/ 1726 w 1726"/>
              <a:gd name="T7" fmla="*/ 577 h 1239"/>
              <a:gd name="T8" fmla="*/ 1471 w 1726"/>
              <a:gd name="T9" fmla="*/ 322 h 1239"/>
              <a:gd name="T10" fmla="*/ 305 w 1726"/>
              <a:gd name="T11" fmla="*/ 322 h 1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26" h="1239">
                <a:moveTo>
                  <a:pt x="305" y="322"/>
                </a:moveTo>
                <a:cubicBezTo>
                  <a:pt x="57" y="570"/>
                  <a:pt x="0" y="937"/>
                  <a:pt x="134" y="1239"/>
                </a:cubicBezTo>
                <a:cubicBezTo>
                  <a:pt x="1726" y="1239"/>
                  <a:pt x="1726" y="1239"/>
                  <a:pt x="1726" y="1239"/>
                </a:cubicBezTo>
                <a:cubicBezTo>
                  <a:pt x="1726" y="577"/>
                  <a:pt x="1726" y="577"/>
                  <a:pt x="1726" y="577"/>
                </a:cubicBezTo>
                <a:cubicBezTo>
                  <a:pt x="1471" y="322"/>
                  <a:pt x="1471" y="322"/>
                  <a:pt x="1471" y="322"/>
                </a:cubicBezTo>
                <a:cubicBezTo>
                  <a:pt x="1149" y="0"/>
                  <a:pt x="627" y="0"/>
                  <a:pt x="305" y="3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C49723C-FAAD-407B-9498-E5702E2E14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1312" y="5689602"/>
            <a:ext cx="1558304" cy="667794"/>
          </a:xfrm>
          <a:prstGeom prst="rect">
            <a:avLst/>
          </a:prstGeom>
        </p:spPr>
      </p:pic>
      <p:sp>
        <p:nvSpPr>
          <p:cNvPr id="10" name="Text Placeholder 17">
            <a:extLst>
              <a:ext uri="{FF2B5EF4-FFF2-40B4-BE49-F238E27FC236}">
                <a16:creationId xmlns:a16="http://schemas.microsoft.com/office/drawing/2014/main" xmlns="" id="{FB66B60A-41B7-46CE-BAC9-E6F70B3124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221" y="3429001"/>
            <a:ext cx="3600000" cy="1035668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 marL="0" indent="0">
              <a:buNone/>
              <a:defRPr sz="1800">
                <a:solidFill>
                  <a:schemeClr val="tx2"/>
                </a:solidFill>
              </a:defRPr>
            </a:lvl2pPr>
            <a:lvl3pPr marL="0" indent="0">
              <a:buNone/>
              <a:defRPr sz="1800">
                <a:solidFill>
                  <a:schemeClr val="tx2"/>
                </a:solidFill>
              </a:defRPr>
            </a:lvl3pPr>
            <a:lvl4pPr marL="0" indent="0">
              <a:buNone/>
              <a:defRPr sz="1800" b="0">
                <a:solidFill>
                  <a:schemeClr val="tx2"/>
                </a:solidFill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1800" b="0">
                <a:solidFill>
                  <a:schemeClr val="tx2"/>
                </a:solidFill>
              </a:defRPr>
            </a:lvl5pPr>
            <a:lvl6pPr>
              <a:defRPr sz="1800">
                <a:solidFill>
                  <a:schemeClr val="tx2"/>
                </a:solidFill>
              </a:defRPr>
            </a:lvl6pPr>
            <a:lvl7pPr>
              <a:defRPr sz="1800">
                <a:solidFill>
                  <a:schemeClr val="tx2"/>
                </a:solidFill>
              </a:defRPr>
            </a:lvl7pPr>
            <a:lvl8pPr>
              <a:defRPr sz="1800">
                <a:solidFill>
                  <a:schemeClr val="tx2"/>
                </a:solidFill>
              </a:defRPr>
            </a:lvl8pPr>
            <a:lvl9pPr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subtitle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xmlns="" id="{A48DCA75-2B8B-415C-820D-4B8CB6209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221" y="2123470"/>
            <a:ext cx="5400000" cy="784830"/>
          </a:xfrm>
        </p:spPr>
        <p:txBody>
          <a:bodyPr anchor="b" anchorCtr="0"/>
          <a:lstStyle>
            <a:lvl1pPr>
              <a:defRPr sz="5000">
                <a:latin typeface="+mj-lt"/>
              </a:defRPr>
            </a:lvl1pPr>
          </a:lstStyle>
          <a:p>
            <a:r>
              <a:rPr lang="en-AU" dirty="0"/>
              <a:t>Click to add Title</a:t>
            </a:r>
            <a:endParaRPr lang="en-GB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C26AF995-1D56-4F82-8201-0FA477DDD274}"/>
              </a:ext>
            </a:extLst>
          </p:cNvPr>
          <p:cNvSpPr>
            <a:spLocks/>
          </p:cNvSpPr>
          <p:nvPr userDrawn="1"/>
        </p:nvSpPr>
        <p:spPr bwMode="auto">
          <a:xfrm>
            <a:off x="1" y="624673"/>
            <a:ext cx="1612741" cy="3582269"/>
          </a:xfrm>
          <a:custGeom>
            <a:avLst/>
            <a:gdLst>
              <a:gd name="connsiteX0" fmla="*/ 226119 w 1612741"/>
              <a:gd name="connsiteY0" fmla="*/ 0 h 3582269"/>
              <a:gd name="connsiteX1" fmla="*/ 1206559 w 1612741"/>
              <a:gd name="connsiteY1" fmla="*/ 407165 h 3582269"/>
              <a:gd name="connsiteX2" fmla="*/ 1206559 w 1612741"/>
              <a:gd name="connsiteY2" fmla="*/ 2372790 h 3582269"/>
              <a:gd name="connsiteX3" fmla="*/ 113947 w 1612741"/>
              <a:gd name="connsiteY3" fmla="*/ 3468046 h 3582269"/>
              <a:gd name="connsiteX4" fmla="*/ 0 w 1612741"/>
              <a:gd name="connsiteY4" fmla="*/ 3582269 h 3582269"/>
              <a:gd name="connsiteX5" fmla="*/ 0 w 1612741"/>
              <a:gd name="connsiteY5" fmla="*/ 19850 h 3582269"/>
              <a:gd name="connsiteX6" fmla="*/ 93223 w 1612741"/>
              <a:gd name="connsiteY6" fmla="*/ 6362 h 3582269"/>
              <a:gd name="connsiteX7" fmla="*/ 226119 w 1612741"/>
              <a:gd name="connsiteY7" fmla="*/ 0 h 358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2741" h="3582269">
                <a:moveTo>
                  <a:pt x="226119" y="0"/>
                </a:moveTo>
                <a:cubicBezTo>
                  <a:pt x="580945" y="0"/>
                  <a:pt x="935771" y="135722"/>
                  <a:pt x="1206559" y="407165"/>
                </a:cubicBezTo>
                <a:cubicBezTo>
                  <a:pt x="1748135" y="950052"/>
                  <a:pt x="1748135" y="1829903"/>
                  <a:pt x="1206559" y="2372790"/>
                </a:cubicBezTo>
                <a:cubicBezTo>
                  <a:pt x="1206559" y="2372790"/>
                  <a:pt x="1206559" y="2372790"/>
                  <a:pt x="113947" y="3468046"/>
                </a:cubicBezTo>
                <a:lnTo>
                  <a:pt x="0" y="3582269"/>
                </a:lnTo>
                <a:lnTo>
                  <a:pt x="0" y="19850"/>
                </a:lnTo>
                <a:lnTo>
                  <a:pt x="93223" y="6362"/>
                </a:lnTo>
                <a:cubicBezTo>
                  <a:pt x="137413" y="2120"/>
                  <a:pt x="181766" y="0"/>
                  <a:pt x="22611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DF0663AA-4C0A-44F9-A35A-608542661B81}"/>
              </a:ext>
            </a:extLst>
          </p:cNvPr>
          <p:cNvSpPr>
            <a:spLocks/>
          </p:cNvSpPr>
          <p:nvPr userDrawn="1"/>
        </p:nvSpPr>
        <p:spPr bwMode="auto">
          <a:xfrm>
            <a:off x="1" y="2832099"/>
            <a:ext cx="4846301" cy="4025900"/>
          </a:xfrm>
          <a:custGeom>
            <a:avLst/>
            <a:gdLst>
              <a:gd name="connsiteX0" fmla="*/ 2690207 w 4846301"/>
              <a:gd name="connsiteY0" fmla="*/ 0 h 4025900"/>
              <a:gd name="connsiteX1" fmla="*/ 4214771 w 4846301"/>
              <a:gd name="connsiteY1" fmla="*/ 616449 h 4025900"/>
              <a:gd name="connsiteX2" fmla="*/ 4214771 w 4846301"/>
              <a:gd name="connsiteY2" fmla="*/ 3592763 h 4025900"/>
              <a:gd name="connsiteX3" fmla="*/ 3851008 w 4846301"/>
              <a:gd name="connsiteY3" fmla="*/ 3947839 h 4025900"/>
              <a:gd name="connsiteX4" fmla="*/ 3771037 w 4846301"/>
              <a:gd name="connsiteY4" fmla="*/ 4025900 h 4025900"/>
              <a:gd name="connsiteX5" fmla="*/ 1893739 w 4846301"/>
              <a:gd name="connsiteY5" fmla="*/ 4025900 h 4025900"/>
              <a:gd name="connsiteX6" fmla="*/ 0 w 4846301"/>
              <a:gd name="connsiteY6" fmla="*/ 4025900 h 4025900"/>
              <a:gd name="connsiteX7" fmla="*/ 0 w 4846301"/>
              <a:gd name="connsiteY7" fmla="*/ 1754255 h 4025900"/>
              <a:gd name="connsiteX8" fmla="*/ 1165643 w 4846301"/>
              <a:gd name="connsiteY8" fmla="*/ 616449 h 4025900"/>
              <a:gd name="connsiteX9" fmla="*/ 2690207 w 4846301"/>
              <a:gd name="connsiteY9" fmla="*/ 0 h 402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46301" h="4025900">
                <a:moveTo>
                  <a:pt x="2690207" y="0"/>
                </a:moveTo>
                <a:cubicBezTo>
                  <a:pt x="3241978" y="0"/>
                  <a:pt x="3793750" y="205483"/>
                  <a:pt x="4214771" y="616449"/>
                </a:cubicBezTo>
                <a:cubicBezTo>
                  <a:pt x="5056811" y="1438381"/>
                  <a:pt x="5056811" y="2770830"/>
                  <a:pt x="4214771" y="3592763"/>
                </a:cubicBezTo>
                <a:cubicBezTo>
                  <a:pt x="4081404" y="3722945"/>
                  <a:pt x="3960541" y="3840922"/>
                  <a:pt x="3851008" y="3947839"/>
                </a:cubicBezTo>
                <a:lnTo>
                  <a:pt x="3771037" y="4025900"/>
                </a:lnTo>
                <a:lnTo>
                  <a:pt x="1893739" y="4025900"/>
                </a:lnTo>
                <a:lnTo>
                  <a:pt x="0" y="4025900"/>
                </a:lnTo>
                <a:lnTo>
                  <a:pt x="0" y="1754255"/>
                </a:lnTo>
                <a:lnTo>
                  <a:pt x="1165643" y="616449"/>
                </a:lnTo>
                <a:cubicBezTo>
                  <a:pt x="1586663" y="205483"/>
                  <a:pt x="2138434" y="0"/>
                  <a:pt x="26902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21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>
            <a:extLst>
              <a:ext uri="{FF2B5EF4-FFF2-40B4-BE49-F238E27FC236}">
                <a16:creationId xmlns:a16="http://schemas.microsoft.com/office/drawing/2014/main" xmlns="" id="{DA733E7F-5B91-4628-B108-910CCE933619}"/>
              </a:ext>
            </a:extLst>
          </p:cNvPr>
          <p:cNvSpPr>
            <a:spLocks/>
          </p:cNvSpPr>
          <p:nvPr userDrawn="1"/>
        </p:nvSpPr>
        <p:spPr bwMode="auto">
          <a:xfrm>
            <a:off x="9361488" y="4876800"/>
            <a:ext cx="2828925" cy="1981200"/>
          </a:xfrm>
          <a:custGeom>
            <a:avLst/>
            <a:gdLst>
              <a:gd name="T0" fmla="*/ 305 w 1726"/>
              <a:gd name="T1" fmla="*/ 322 h 1239"/>
              <a:gd name="T2" fmla="*/ 134 w 1726"/>
              <a:gd name="T3" fmla="*/ 1239 h 1239"/>
              <a:gd name="T4" fmla="*/ 1726 w 1726"/>
              <a:gd name="T5" fmla="*/ 1239 h 1239"/>
              <a:gd name="T6" fmla="*/ 1726 w 1726"/>
              <a:gd name="T7" fmla="*/ 577 h 1239"/>
              <a:gd name="T8" fmla="*/ 1471 w 1726"/>
              <a:gd name="T9" fmla="*/ 322 h 1239"/>
              <a:gd name="T10" fmla="*/ 305 w 1726"/>
              <a:gd name="T11" fmla="*/ 322 h 1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26" h="1239">
                <a:moveTo>
                  <a:pt x="305" y="322"/>
                </a:moveTo>
                <a:cubicBezTo>
                  <a:pt x="57" y="570"/>
                  <a:pt x="0" y="937"/>
                  <a:pt x="134" y="1239"/>
                </a:cubicBezTo>
                <a:cubicBezTo>
                  <a:pt x="1726" y="1239"/>
                  <a:pt x="1726" y="1239"/>
                  <a:pt x="1726" y="1239"/>
                </a:cubicBezTo>
                <a:cubicBezTo>
                  <a:pt x="1726" y="577"/>
                  <a:pt x="1726" y="577"/>
                  <a:pt x="1726" y="577"/>
                </a:cubicBezTo>
                <a:cubicBezTo>
                  <a:pt x="1471" y="322"/>
                  <a:pt x="1471" y="322"/>
                  <a:pt x="1471" y="322"/>
                </a:cubicBezTo>
                <a:cubicBezTo>
                  <a:pt x="1149" y="0"/>
                  <a:pt x="627" y="0"/>
                  <a:pt x="305" y="3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C49723C-FAAD-407B-9498-E5702E2E14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1312" y="5689602"/>
            <a:ext cx="1558304" cy="667794"/>
          </a:xfrm>
          <a:prstGeom prst="rect">
            <a:avLst/>
          </a:prstGeom>
        </p:spPr>
      </p:pic>
      <p:sp>
        <p:nvSpPr>
          <p:cNvPr id="10" name="Text Placeholder 17">
            <a:extLst>
              <a:ext uri="{FF2B5EF4-FFF2-40B4-BE49-F238E27FC236}">
                <a16:creationId xmlns:a16="http://schemas.microsoft.com/office/drawing/2014/main" xmlns="" id="{FB66B60A-41B7-46CE-BAC9-E6F70B3124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221" y="3429001"/>
            <a:ext cx="3600000" cy="1035668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 marL="0" indent="0">
              <a:buNone/>
              <a:defRPr sz="1800">
                <a:solidFill>
                  <a:schemeClr val="tx2"/>
                </a:solidFill>
              </a:defRPr>
            </a:lvl2pPr>
            <a:lvl3pPr marL="0" indent="0">
              <a:buNone/>
              <a:defRPr sz="1800">
                <a:solidFill>
                  <a:schemeClr val="tx2"/>
                </a:solidFill>
              </a:defRPr>
            </a:lvl3pPr>
            <a:lvl4pPr marL="0" indent="0">
              <a:buNone/>
              <a:defRPr sz="1800" b="0">
                <a:solidFill>
                  <a:schemeClr val="tx2"/>
                </a:solidFill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1800" b="0">
                <a:solidFill>
                  <a:schemeClr val="tx2"/>
                </a:solidFill>
              </a:defRPr>
            </a:lvl5pPr>
            <a:lvl6pPr>
              <a:defRPr sz="1800">
                <a:solidFill>
                  <a:schemeClr val="tx2"/>
                </a:solidFill>
              </a:defRPr>
            </a:lvl6pPr>
            <a:lvl7pPr>
              <a:defRPr sz="1800">
                <a:solidFill>
                  <a:schemeClr val="tx2"/>
                </a:solidFill>
              </a:defRPr>
            </a:lvl7pPr>
            <a:lvl8pPr>
              <a:defRPr sz="1800">
                <a:solidFill>
                  <a:schemeClr val="tx2"/>
                </a:solidFill>
              </a:defRPr>
            </a:lvl8pPr>
            <a:lvl9pPr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subtitle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xmlns="" id="{A48DCA75-2B8B-415C-820D-4B8CB6209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221" y="2123470"/>
            <a:ext cx="5400000" cy="784830"/>
          </a:xfrm>
        </p:spPr>
        <p:txBody>
          <a:bodyPr anchor="b" anchorCtr="0"/>
          <a:lstStyle>
            <a:lvl1pPr>
              <a:defRPr sz="5000">
                <a:latin typeface="+mj-lt"/>
              </a:defRPr>
            </a:lvl1pPr>
          </a:lstStyle>
          <a:p>
            <a:r>
              <a:rPr lang="en-AU" dirty="0"/>
              <a:t>Click to add Title</a:t>
            </a:r>
            <a:endParaRPr lang="en-GB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A53F8A0F-2F18-4264-9F95-E895BAA24D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2832100"/>
            <a:ext cx="4846301" cy="4025900"/>
          </a:xfrm>
          <a:custGeom>
            <a:avLst/>
            <a:gdLst>
              <a:gd name="connsiteX0" fmla="*/ 2690207 w 4846301"/>
              <a:gd name="connsiteY0" fmla="*/ 0 h 4025900"/>
              <a:gd name="connsiteX1" fmla="*/ 4214771 w 4846301"/>
              <a:gd name="connsiteY1" fmla="*/ 616449 h 4025900"/>
              <a:gd name="connsiteX2" fmla="*/ 4214771 w 4846301"/>
              <a:gd name="connsiteY2" fmla="*/ 3592763 h 4025900"/>
              <a:gd name="connsiteX3" fmla="*/ 3851008 w 4846301"/>
              <a:gd name="connsiteY3" fmla="*/ 3947839 h 4025900"/>
              <a:gd name="connsiteX4" fmla="*/ 3771037 w 4846301"/>
              <a:gd name="connsiteY4" fmla="*/ 4025900 h 4025900"/>
              <a:gd name="connsiteX5" fmla="*/ 0 w 4846301"/>
              <a:gd name="connsiteY5" fmla="*/ 4025900 h 4025900"/>
              <a:gd name="connsiteX6" fmla="*/ 0 w 4846301"/>
              <a:gd name="connsiteY6" fmla="*/ 1754255 h 4025900"/>
              <a:gd name="connsiteX7" fmla="*/ 1165643 w 4846301"/>
              <a:gd name="connsiteY7" fmla="*/ 616449 h 4025900"/>
              <a:gd name="connsiteX8" fmla="*/ 2690207 w 4846301"/>
              <a:gd name="connsiteY8" fmla="*/ 0 h 402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46301" h="4025900">
                <a:moveTo>
                  <a:pt x="2690207" y="0"/>
                </a:moveTo>
                <a:cubicBezTo>
                  <a:pt x="3241978" y="0"/>
                  <a:pt x="3793750" y="205483"/>
                  <a:pt x="4214771" y="616449"/>
                </a:cubicBezTo>
                <a:cubicBezTo>
                  <a:pt x="5056811" y="1438381"/>
                  <a:pt x="5056811" y="2770830"/>
                  <a:pt x="4214771" y="3592763"/>
                </a:cubicBezTo>
                <a:cubicBezTo>
                  <a:pt x="4081404" y="3722945"/>
                  <a:pt x="3960541" y="3840922"/>
                  <a:pt x="3851008" y="3947839"/>
                </a:cubicBezTo>
                <a:lnTo>
                  <a:pt x="3771037" y="4025900"/>
                </a:lnTo>
                <a:lnTo>
                  <a:pt x="0" y="4025900"/>
                </a:lnTo>
                <a:lnTo>
                  <a:pt x="0" y="1754255"/>
                </a:lnTo>
                <a:lnTo>
                  <a:pt x="1165643" y="616449"/>
                </a:lnTo>
                <a:cubicBezTo>
                  <a:pt x="1586663" y="205483"/>
                  <a:pt x="2138434" y="0"/>
                  <a:pt x="269020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432000" tIns="216000" rIns="216000" bIns="216000" anchor="b" anchorCtr="0"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C26AF995-1D56-4F82-8201-0FA477DDD274}"/>
              </a:ext>
            </a:extLst>
          </p:cNvPr>
          <p:cNvSpPr>
            <a:spLocks/>
          </p:cNvSpPr>
          <p:nvPr userDrawn="1"/>
        </p:nvSpPr>
        <p:spPr bwMode="auto">
          <a:xfrm>
            <a:off x="1" y="624673"/>
            <a:ext cx="1612741" cy="3582269"/>
          </a:xfrm>
          <a:custGeom>
            <a:avLst/>
            <a:gdLst>
              <a:gd name="connsiteX0" fmla="*/ 226119 w 1612741"/>
              <a:gd name="connsiteY0" fmla="*/ 0 h 3582269"/>
              <a:gd name="connsiteX1" fmla="*/ 1206559 w 1612741"/>
              <a:gd name="connsiteY1" fmla="*/ 407165 h 3582269"/>
              <a:gd name="connsiteX2" fmla="*/ 1206559 w 1612741"/>
              <a:gd name="connsiteY2" fmla="*/ 2372790 h 3582269"/>
              <a:gd name="connsiteX3" fmla="*/ 113947 w 1612741"/>
              <a:gd name="connsiteY3" fmla="*/ 3468046 h 3582269"/>
              <a:gd name="connsiteX4" fmla="*/ 0 w 1612741"/>
              <a:gd name="connsiteY4" fmla="*/ 3582269 h 3582269"/>
              <a:gd name="connsiteX5" fmla="*/ 0 w 1612741"/>
              <a:gd name="connsiteY5" fmla="*/ 19850 h 3582269"/>
              <a:gd name="connsiteX6" fmla="*/ 93223 w 1612741"/>
              <a:gd name="connsiteY6" fmla="*/ 6362 h 3582269"/>
              <a:gd name="connsiteX7" fmla="*/ 226119 w 1612741"/>
              <a:gd name="connsiteY7" fmla="*/ 0 h 358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2741" h="3582269">
                <a:moveTo>
                  <a:pt x="226119" y="0"/>
                </a:moveTo>
                <a:cubicBezTo>
                  <a:pt x="580945" y="0"/>
                  <a:pt x="935771" y="135722"/>
                  <a:pt x="1206559" y="407165"/>
                </a:cubicBezTo>
                <a:cubicBezTo>
                  <a:pt x="1748135" y="950052"/>
                  <a:pt x="1748135" y="1829903"/>
                  <a:pt x="1206559" y="2372790"/>
                </a:cubicBezTo>
                <a:cubicBezTo>
                  <a:pt x="1206559" y="2372790"/>
                  <a:pt x="1206559" y="2372790"/>
                  <a:pt x="113947" y="3468046"/>
                </a:cubicBezTo>
                <a:lnTo>
                  <a:pt x="0" y="3582269"/>
                </a:lnTo>
                <a:lnTo>
                  <a:pt x="0" y="19850"/>
                </a:lnTo>
                <a:lnTo>
                  <a:pt x="93223" y="6362"/>
                </a:lnTo>
                <a:cubicBezTo>
                  <a:pt x="137413" y="2120"/>
                  <a:pt x="181766" y="0"/>
                  <a:pt x="22611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21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and content slide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B31B433-E5C5-4442-BA1F-C62CB24D971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 dirty="0"/>
              <a:t>Australian Financial Complaints Authority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E7E310D-FACA-4B1D-A555-6E9EF6E7BA5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78768" y="1438107"/>
            <a:ext cx="10835570" cy="248375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Click to add text. </a:t>
            </a:r>
            <a:r>
              <a:rPr lang="en-GB" dirty="0"/>
              <a:t>There are five type styles available as List levels. Press the ‘Increase / Decrease’ button under the Home table to move though the styles.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4E9C3D-D1A7-4E7C-99CB-CC497B92F3A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/>
              <a:t>Slide </a:t>
            </a:r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85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content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8768" y="1438106"/>
            <a:ext cx="4985659" cy="277614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This slide can be used for two text boxes, or text and chart, SmartArt, image or table.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7573" y="1438106"/>
            <a:ext cx="4985659" cy="18220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7F1A9E5-6964-4C5F-9680-C318DDA65F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 </a:t>
            </a:r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4B79B7-2EA3-414B-9F32-13DAFD8D8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Australian Financial Complaints Authority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80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content slide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7572" y="1438106"/>
            <a:ext cx="4985659" cy="18220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82E160AC-370D-43D3-8B22-C6006737B08D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6527572" y="4084397"/>
            <a:ext cx="4985659" cy="18220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E933781-516A-4609-889E-A5189EAFD50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en-GB"/>
              <a:t>Slide </a:t>
            </a:r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A334AD-3C26-4D3E-A294-848D514F4C9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AU"/>
              <a:t>Australian Financial Complaints Authority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4789E9E7-D7A8-43D3-8CE8-F77C257E3F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8768" y="1438106"/>
            <a:ext cx="4985659" cy="277614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This slide can be used for three text boxes, or text and chart, SmartArt, image or table.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582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xmlns="" id="{63261037-D45B-4E11-9F49-85E7F71D81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51600" y="0"/>
            <a:ext cx="5740400" cy="6858000"/>
          </a:xfrm>
          <a:solidFill>
            <a:schemeClr val="bg1">
              <a:lumMod val="75000"/>
            </a:schemeClr>
          </a:solidFill>
        </p:spPr>
        <p:txBody>
          <a:bodyPr lIns="216000" tIns="216000" rIns="216000" bIns="21600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xmlns="" id="{D576AC52-C9E4-4F2E-8DE3-CB80A2B1F6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73595" y="5914645"/>
            <a:ext cx="1232691" cy="9505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00">
                <a:noFill/>
              </a:defRPr>
            </a:lvl1pPr>
            <a:lvl2pPr marL="0" indent="0">
              <a:buNone/>
              <a:defRPr sz="400">
                <a:noFill/>
              </a:defRPr>
            </a:lvl2pPr>
            <a:lvl3pPr marL="288000" indent="0">
              <a:buNone/>
              <a:defRPr sz="400">
                <a:noFill/>
              </a:defRPr>
            </a:lvl3pPr>
            <a:lvl4pPr marL="0" indent="0">
              <a:buFont typeface="Arial" panose="020B0604020202020204" pitchFamily="34" charset="0"/>
              <a:buNone/>
              <a:defRPr sz="400">
                <a:noFill/>
              </a:defRPr>
            </a:lvl4pPr>
            <a:lvl5pPr marL="0" indent="0">
              <a:buFont typeface="Arial" panose="020B0604020202020204" pitchFamily="34" charset="0"/>
              <a:buNone/>
              <a:defRPr sz="400">
                <a:noFill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C1FD9F2-9BBB-4B1A-B4E9-A36C77A465C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AU"/>
              <a:t>Australian Financial Complaints Authority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674D08A-70BF-48F1-932D-AEC9855E64A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/>
              <a:t>Slide </a:t>
            </a:r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85AAFBEC-449B-45DC-87D8-7262DDE8D6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769" y="365126"/>
            <a:ext cx="4985658" cy="83903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One image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80877823-C4FE-46F0-8B6E-AC3E787E55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8768" y="1424654"/>
            <a:ext cx="5341032" cy="29915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text. </a:t>
            </a:r>
            <a:r>
              <a:rPr lang="en-GB" dirty="0"/>
              <a:t>There are five type styles available as List levels. Press the ‘Decrease / Increase’ button under the Home table to move though the styles.</a:t>
            </a:r>
            <a:endParaRPr lang="en-US" dirty="0"/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18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5A697DBF-1860-4DF2-BA98-651F5A5BC724}"/>
              </a:ext>
            </a:extLst>
          </p:cNvPr>
          <p:cNvSpPr>
            <a:spLocks/>
          </p:cNvSpPr>
          <p:nvPr userDrawn="1"/>
        </p:nvSpPr>
        <p:spPr bwMode="auto">
          <a:xfrm>
            <a:off x="10972799" y="5911072"/>
            <a:ext cx="1219199" cy="946928"/>
          </a:xfrm>
          <a:custGeom>
            <a:avLst/>
            <a:gdLst>
              <a:gd name="connsiteX0" fmla="*/ 678842 w 1226938"/>
              <a:gd name="connsiteY0" fmla="*/ 0 h 952939"/>
              <a:gd name="connsiteX1" fmla="*/ 1159258 w 1226938"/>
              <a:gd name="connsiteY1" fmla="*/ 198707 h 952939"/>
              <a:gd name="connsiteX2" fmla="*/ 1210476 w 1226938"/>
              <a:gd name="connsiteY2" fmla="*/ 249828 h 952939"/>
              <a:gd name="connsiteX3" fmla="*/ 1226938 w 1226938"/>
              <a:gd name="connsiteY3" fmla="*/ 266259 h 952939"/>
              <a:gd name="connsiteX4" fmla="*/ 1226938 w 1226938"/>
              <a:gd name="connsiteY4" fmla="*/ 952939 h 952939"/>
              <a:gd name="connsiteX5" fmla="*/ 1205149 w 1226938"/>
              <a:gd name="connsiteY5" fmla="*/ 952939 h 952939"/>
              <a:gd name="connsiteX6" fmla="*/ 57869 w 1226938"/>
              <a:gd name="connsiteY6" fmla="*/ 952939 h 952939"/>
              <a:gd name="connsiteX7" fmla="*/ 198427 w 1226938"/>
              <a:gd name="connsiteY7" fmla="*/ 198707 h 952939"/>
              <a:gd name="connsiteX8" fmla="*/ 678842 w 1226938"/>
              <a:gd name="connsiteY8" fmla="*/ 0 h 952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6938" h="952939">
                <a:moveTo>
                  <a:pt x="678842" y="0"/>
                </a:moveTo>
                <a:cubicBezTo>
                  <a:pt x="852704" y="0"/>
                  <a:pt x="1026566" y="66236"/>
                  <a:pt x="1159258" y="198707"/>
                </a:cubicBezTo>
                <a:cubicBezTo>
                  <a:pt x="1159258" y="198707"/>
                  <a:pt x="1159258" y="198707"/>
                  <a:pt x="1210476" y="249828"/>
                </a:cubicBezTo>
                <a:lnTo>
                  <a:pt x="1226938" y="266259"/>
                </a:lnTo>
                <a:lnTo>
                  <a:pt x="1226938" y="952939"/>
                </a:lnTo>
                <a:lnTo>
                  <a:pt x="1205149" y="952939"/>
                </a:lnTo>
                <a:cubicBezTo>
                  <a:pt x="1041252" y="952939"/>
                  <a:pt x="713458" y="952939"/>
                  <a:pt x="57869" y="952939"/>
                </a:cubicBezTo>
                <a:cubicBezTo>
                  <a:pt x="-52270" y="705090"/>
                  <a:pt x="-5068" y="402756"/>
                  <a:pt x="198427" y="198707"/>
                </a:cubicBezTo>
                <a:cubicBezTo>
                  <a:pt x="331118" y="66236"/>
                  <a:pt x="504980" y="0"/>
                  <a:pt x="67884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BD59604F-F2D4-43CB-A249-F3586C36E5AF}"/>
              </a:ext>
            </a:extLst>
          </p:cNvPr>
          <p:cNvSpPr>
            <a:spLocks/>
          </p:cNvSpPr>
          <p:nvPr userDrawn="1"/>
        </p:nvSpPr>
        <p:spPr bwMode="auto">
          <a:xfrm>
            <a:off x="0" y="6450929"/>
            <a:ext cx="1104140" cy="420304"/>
          </a:xfrm>
          <a:custGeom>
            <a:avLst/>
            <a:gdLst>
              <a:gd name="connsiteX0" fmla="*/ 444688 w 1104140"/>
              <a:gd name="connsiteY0" fmla="*/ 0 h 420304"/>
              <a:gd name="connsiteX1" fmla="*/ 835316 w 1104140"/>
              <a:gd name="connsiteY1" fmla="*/ 158311 h 420304"/>
              <a:gd name="connsiteX2" fmla="*/ 1061772 w 1104140"/>
              <a:gd name="connsiteY2" fmla="*/ 379013 h 420304"/>
              <a:gd name="connsiteX3" fmla="*/ 1104140 w 1104140"/>
              <a:gd name="connsiteY3" fmla="*/ 420304 h 420304"/>
              <a:gd name="connsiteX4" fmla="*/ 0 w 1104140"/>
              <a:gd name="connsiteY4" fmla="*/ 420304 h 420304"/>
              <a:gd name="connsiteX5" fmla="*/ 0 w 1104140"/>
              <a:gd name="connsiteY5" fmla="*/ 222000 h 420304"/>
              <a:gd name="connsiteX6" fmla="*/ 53476 w 1104140"/>
              <a:gd name="connsiteY6" fmla="*/ 158311 h 420304"/>
              <a:gd name="connsiteX7" fmla="*/ 444688 w 1104140"/>
              <a:gd name="connsiteY7" fmla="*/ 0 h 42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4140" h="420304">
                <a:moveTo>
                  <a:pt x="444688" y="0"/>
                </a:moveTo>
                <a:cubicBezTo>
                  <a:pt x="586177" y="0"/>
                  <a:pt x="727570" y="52771"/>
                  <a:pt x="835316" y="158311"/>
                </a:cubicBezTo>
                <a:cubicBezTo>
                  <a:pt x="835316" y="158311"/>
                  <a:pt x="835316" y="158311"/>
                  <a:pt x="1061772" y="379013"/>
                </a:cubicBezTo>
                <a:lnTo>
                  <a:pt x="1104140" y="420304"/>
                </a:lnTo>
                <a:lnTo>
                  <a:pt x="0" y="420304"/>
                </a:lnTo>
                <a:lnTo>
                  <a:pt x="0" y="222000"/>
                </a:lnTo>
                <a:lnTo>
                  <a:pt x="53476" y="158311"/>
                </a:lnTo>
                <a:cubicBezTo>
                  <a:pt x="161611" y="52771"/>
                  <a:pt x="303198" y="0"/>
                  <a:pt x="4446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B0030F1C-E6BA-43BA-AC05-23209F42C6EC}"/>
              </a:ext>
            </a:extLst>
          </p:cNvPr>
          <p:cNvSpPr>
            <a:spLocks/>
          </p:cNvSpPr>
          <p:nvPr userDrawn="1"/>
        </p:nvSpPr>
        <p:spPr bwMode="auto">
          <a:xfrm>
            <a:off x="0" y="4525480"/>
            <a:ext cx="1004331" cy="1763791"/>
          </a:xfrm>
          <a:custGeom>
            <a:avLst/>
            <a:gdLst>
              <a:gd name="connsiteX0" fmla="*/ 0 w 1004331"/>
              <a:gd name="connsiteY0" fmla="*/ 0 h 1763791"/>
              <a:gd name="connsiteX1" fmla="*/ 30948 w 1004331"/>
              <a:gd name="connsiteY1" fmla="*/ 30189 h 1763791"/>
              <a:gd name="connsiteX2" fmla="*/ 838017 w 1004331"/>
              <a:gd name="connsiteY2" fmla="*/ 817485 h 1763791"/>
              <a:gd name="connsiteX3" fmla="*/ 838017 w 1004331"/>
              <a:gd name="connsiteY3" fmla="*/ 1601551 h 1763791"/>
              <a:gd name="connsiteX4" fmla="*/ 34259 w 1004331"/>
              <a:gd name="connsiteY4" fmla="*/ 1601551 h 1763791"/>
              <a:gd name="connsiteX5" fmla="*/ 20946 w 1004331"/>
              <a:gd name="connsiteY5" fmla="*/ 1588565 h 1763791"/>
              <a:gd name="connsiteX6" fmla="*/ 0 w 1004331"/>
              <a:gd name="connsiteY6" fmla="*/ 1568132 h 176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4331" h="1763791">
                <a:moveTo>
                  <a:pt x="0" y="0"/>
                </a:moveTo>
                <a:lnTo>
                  <a:pt x="30948" y="30189"/>
                </a:lnTo>
                <a:cubicBezTo>
                  <a:pt x="105830" y="103237"/>
                  <a:pt x="305518" y="298032"/>
                  <a:pt x="838017" y="817485"/>
                </a:cubicBezTo>
                <a:cubicBezTo>
                  <a:pt x="1059770" y="1033805"/>
                  <a:pt x="1059770" y="1385231"/>
                  <a:pt x="838017" y="1601551"/>
                </a:cubicBezTo>
                <a:cubicBezTo>
                  <a:pt x="616264" y="1817871"/>
                  <a:pt x="256012" y="1817871"/>
                  <a:pt x="34259" y="1601551"/>
                </a:cubicBezTo>
                <a:cubicBezTo>
                  <a:pt x="34259" y="1601551"/>
                  <a:pt x="34259" y="1601551"/>
                  <a:pt x="20946" y="1588565"/>
                </a:cubicBezTo>
                <a:lnTo>
                  <a:pt x="0" y="15681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8769" y="489178"/>
            <a:ext cx="1083557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769" y="1438106"/>
            <a:ext cx="10835569" cy="321164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2346" y="6199470"/>
            <a:ext cx="1167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Slide </a:t>
            </a:r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BE9458F-B935-4C14-BD74-ABF43F492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8768" y="6194726"/>
            <a:ext cx="43868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Australian Financial Complaints Authority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47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1" r:id="rId2"/>
    <p:sldLayoutId id="2147483682" r:id="rId3"/>
    <p:sldLayoutId id="2147483684" r:id="rId4"/>
    <p:sldLayoutId id="2147483685" r:id="rId5"/>
    <p:sldLayoutId id="2147483650" r:id="rId6"/>
    <p:sldLayoutId id="2147483652" r:id="rId7"/>
    <p:sldLayoutId id="2147483668" r:id="rId8"/>
    <p:sldLayoutId id="2147483664" r:id="rId9"/>
    <p:sldLayoutId id="2147483665" r:id="rId10"/>
    <p:sldLayoutId id="2147483686" r:id="rId11"/>
    <p:sldLayoutId id="2147483673" r:id="rId12"/>
    <p:sldLayoutId id="2147483674" r:id="rId13"/>
    <p:sldLayoutId id="2147483683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600"/>
        </a:spcBef>
        <a:buFont typeface="Arial" panose="020B0604020202020204" pitchFamily="34" charset="0"/>
        <a:buNone/>
        <a:defRPr sz="2000" kern="1200">
          <a:solidFill>
            <a:srgbClr val="07B9CA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5000"/>
        </a:lnSpc>
        <a:spcBef>
          <a:spcPts val="1200"/>
        </a:spcBef>
        <a:buClr>
          <a:schemeClr val="accent2"/>
        </a:buClr>
        <a:buFontTx/>
        <a:buNone/>
        <a:defRPr sz="2000" b="1" kern="1200">
          <a:solidFill>
            <a:schemeClr val="accent3"/>
          </a:solidFill>
          <a:latin typeface="+mj-lt"/>
          <a:ea typeface="+mn-ea"/>
          <a:cs typeface="+mn-cs"/>
        </a:defRPr>
      </a:lvl2pPr>
      <a:lvl3pPr marL="0" indent="0" algn="l" defTabSz="914400" rtl="0" eaLnBrk="1" latinLnBrk="0" hangingPunct="1">
        <a:lnSpc>
          <a:spcPct val="95000"/>
        </a:lnSpc>
        <a:spcBef>
          <a:spcPts val="600"/>
        </a:spcBef>
        <a:buClr>
          <a:schemeClr val="accent2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360000" indent="-360000" algn="l" defTabSz="914400" rtl="0" eaLnBrk="1" latinLnBrk="0" hangingPunct="1">
        <a:lnSpc>
          <a:spcPct val="95000"/>
        </a:lnSpc>
        <a:spcBef>
          <a:spcPts val="600"/>
        </a:spcBef>
        <a:buClr>
          <a:srgbClr val="07B9CA"/>
        </a:buClr>
        <a:buFont typeface="CoreSansCR-35Light" panose="020F0603030302020204" pitchFamily="34" charset="0"/>
        <a:buChar char="&gt;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720000" indent="-360000" algn="l" defTabSz="91440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>
          <a:srgbClr val="07B9CA"/>
        </a:buClr>
        <a:buFont typeface="Arial" panose="020B0604020202020204" pitchFamily="34" charset="0"/>
        <a:buChar char="‒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5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5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5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5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smith@afca.org.a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D46BDA-42BB-4770-8EA6-F961AA68E6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568" y="4151086"/>
            <a:ext cx="5515431" cy="1960537"/>
          </a:xfrm>
        </p:spPr>
        <p:txBody>
          <a:bodyPr/>
          <a:lstStyle/>
          <a:p>
            <a:r>
              <a:rPr lang="en-AU" sz="2000" b="1" dirty="0"/>
              <a:t>FCAT Conference </a:t>
            </a:r>
          </a:p>
          <a:p>
            <a:r>
              <a:rPr lang="en-AU" sz="2000" dirty="0"/>
              <a:t>Hobart</a:t>
            </a:r>
            <a:endParaRPr lang="en-AU" dirty="0"/>
          </a:p>
          <a:p>
            <a:r>
              <a:rPr lang="en-AU" dirty="0"/>
              <a:t>31 October 2019</a:t>
            </a:r>
          </a:p>
          <a:p>
            <a:r>
              <a:rPr lang="en-AU" dirty="0"/>
              <a:t>June Smith</a:t>
            </a:r>
            <a:br>
              <a:rPr lang="en-AU" dirty="0"/>
            </a:br>
            <a:r>
              <a:rPr lang="en-AU" dirty="0"/>
              <a:t>Deputy Chief Ombudsman</a:t>
            </a:r>
            <a:br>
              <a:rPr lang="en-AU" dirty="0"/>
            </a:br>
            <a:r>
              <a:rPr lang="en-AU" dirty="0">
                <a:hlinkClick r:id="rId3"/>
              </a:rPr>
              <a:t>jsmith@afca.org.au</a:t>
            </a:r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008CE827-3D85-47E7-9B1E-BBCBA997C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71" y="2970121"/>
            <a:ext cx="6965983" cy="784830"/>
          </a:xfrm>
        </p:spPr>
        <p:txBody>
          <a:bodyPr/>
          <a:lstStyle/>
          <a:p>
            <a:r>
              <a:rPr lang="en-US" dirty="0"/>
              <a:t>AFCA update</a:t>
            </a:r>
            <a:endParaRPr lang="en-AU" dirty="0"/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xmlns="" id="{3B096E35-4036-4C1D-AF07-79C87B41521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" b="138"/>
          <a:stretch/>
        </p:blipFill>
        <p:spPr/>
      </p:pic>
    </p:spTree>
    <p:extLst>
      <p:ext uri="{BB962C8B-B14F-4D97-AF65-F5344CB8AC3E}">
        <p14:creationId xmlns:p14="http://schemas.microsoft.com/office/powerpoint/2010/main" val="1755849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193D9C-0A67-4463-B232-DD83A6EE5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Who lodged complaints in Tasmania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75D286D-8292-4D29-9D06-3D24FE0CA3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Australian Financial Complaints Authority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14351D9-5175-415A-A625-BE63C9FE155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/>
              <a:t>Slide </a:t>
            </a:r>
            <a:fld id="{F5AEA0E0-5CC6-4BD0-905C-A0021E419432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0C36037-D0AB-4110-87BE-5DC7DCC2A8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208"/>
          <a:stretch/>
        </p:blipFill>
        <p:spPr>
          <a:xfrm>
            <a:off x="604479" y="1466738"/>
            <a:ext cx="4958121" cy="18225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78F6A99-E989-4CDC-AE79-252A954A5E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116"/>
          <a:stretch/>
        </p:blipFill>
        <p:spPr>
          <a:xfrm>
            <a:off x="652111" y="4111520"/>
            <a:ext cx="5100989" cy="17140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DE9D2FB-427C-4E77-A740-27E8D1497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698" y="1481026"/>
            <a:ext cx="5790289" cy="362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22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F41C659D-3F2F-4B4B-B052-FB531077B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Areas of concern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CE62C83-D2F4-46F4-919E-AD35D801BD3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Australian Financial Complaints Authority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ABFF6DD-3458-4DD8-B0A5-76A7CBA243E7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3"/>
            <a:r>
              <a:rPr lang="en-US"/>
              <a:t>Growing number of financial difficulty cases</a:t>
            </a:r>
          </a:p>
          <a:p>
            <a:pPr lvl="3"/>
            <a:r>
              <a:rPr lang="en-US"/>
              <a:t>Ensuring awareness of AFCA </a:t>
            </a:r>
          </a:p>
          <a:p>
            <a:pPr lvl="3"/>
            <a:r>
              <a:rPr lang="en-US"/>
              <a:t>Ensuring awareness of legacy jurisdiction back to 1 Jan 2008</a:t>
            </a:r>
          </a:p>
          <a:p>
            <a:pPr lvl="3"/>
            <a:r>
              <a:rPr lang="en-US"/>
              <a:t>Systemic issues and serious misconduct</a:t>
            </a:r>
          </a:p>
          <a:p>
            <a:pPr lvl="3"/>
            <a:r>
              <a:rPr lang="en-US"/>
              <a:t>Members slow to respond to complaints when referred back – timeliness in response to AFCA</a:t>
            </a:r>
          </a:p>
          <a:p>
            <a:pPr lvl="3"/>
            <a:r>
              <a:rPr lang="en-US"/>
              <a:t>Members failing to ensure customers know about EDR (only 1 in 5 are informed at IDR about the ombudsman) </a:t>
            </a:r>
          </a:p>
          <a:p>
            <a:pPr lvl="3"/>
            <a:r>
              <a:rPr lang="en-US"/>
              <a:t>Firm remediation programs – design, reach, approach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572F462-968E-47B3-BAD4-B058F61434E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/>
              <a:t>Slide </a:t>
            </a:r>
            <a:fld id="{F5AEA0E0-5CC6-4BD0-905C-A0021E419432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804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81106B-DD90-42D3-B631-FD5C2AC30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Fairness principles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3CEAB08-621D-4037-B9B8-C4E6B930C6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8768" y="1438106"/>
            <a:ext cx="4985659" cy="2582245"/>
          </a:xfrm>
        </p:spPr>
        <p:txBody>
          <a:bodyPr/>
          <a:lstStyle/>
          <a:p>
            <a:pPr lvl="3"/>
            <a:r>
              <a:rPr lang="en-AU" dirty="0"/>
              <a:t>Play by the rules</a:t>
            </a:r>
          </a:p>
          <a:p>
            <a:pPr lvl="3"/>
            <a:r>
              <a:rPr lang="en-AU" dirty="0"/>
              <a:t>Keep promises made</a:t>
            </a:r>
          </a:p>
          <a:p>
            <a:pPr lvl="3"/>
            <a:r>
              <a:rPr lang="en-AU" dirty="0"/>
              <a:t>Be open and honest</a:t>
            </a:r>
          </a:p>
          <a:p>
            <a:pPr lvl="3"/>
            <a:r>
              <a:rPr lang="en-AU" dirty="0"/>
              <a:t>Do not take unfair advantage</a:t>
            </a:r>
          </a:p>
          <a:p>
            <a:pPr lvl="3"/>
            <a:r>
              <a:rPr lang="en-AU" dirty="0"/>
              <a:t>Be ethical and professional</a:t>
            </a:r>
          </a:p>
          <a:p>
            <a:pPr lvl="3"/>
            <a:r>
              <a:rPr lang="en-AU" dirty="0"/>
              <a:t>Reasonable care and skill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1DFEE356-8B44-494C-9D9A-A3D994617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6247" y="1438106"/>
            <a:ext cx="5306985" cy="2856167"/>
          </a:xfrm>
        </p:spPr>
        <p:txBody>
          <a:bodyPr/>
          <a:lstStyle/>
          <a:p>
            <a:pPr lvl="3"/>
            <a:r>
              <a:rPr lang="en-AU" dirty="0"/>
              <a:t>Ensure services are fit for purpose</a:t>
            </a:r>
          </a:p>
          <a:p>
            <a:pPr lvl="3"/>
            <a:r>
              <a:rPr lang="en-AU" dirty="0"/>
              <a:t>Protect the money of others</a:t>
            </a:r>
          </a:p>
          <a:p>
            <a:pPr lvl="3"/>
            <a:r>
              <a:rPr lang="en-AU" dirty="0"/>
              <a:t>Provide value and benefit</a:t>
            </a:r>
          </a:p>
          <a:p>
            <a:pPr lvl="3"/>
            <a:r>
              <a:rPr lang="en-AU" dirty="0"/>
              <a:t>Service the interests of others</a:t>
            </a:r>
          </a:p>
          <a:p>
            <a:pPr lvl="3"/>
            <a:r>
              <a:rPr lang="en-AU" dirty="0"/>
              <a:t>Consider consequences and impacts of your actions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D4BCFB4-8873-49F3-AD75-CBEA6713D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 </a:t>
            </a:r>
            <a:fld id="{F5AEA0E0-5CC6-4BD0-905C-A0021E419432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CADA6E-E201-4040-A78A-0DDB6CFC5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Australian Financial Complaints Authority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0257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03AEF7-0739-4868-954F-F72916485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Fairness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0753B8-1381-409E-87E5-373C7EB58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8768" y="1438106"/>
            <a:ext cx="5402050" cy="4201150"/>
          </a:xfrm>
        </p:spPr>
        <p:txBody>
          <a:bodyPr/>
          <a:lstStyle/>
          <a:p>
            <a:pPr marL="457200" lvl="2" indent="-457200">
              <a:buFont typeface="+mj-lt"/>
              <a:buAutoNum type="arabicPeriod"/>
            </a:pPr>
            <a:r>
              <a:rPr lang="en-AU" sz="2000" dirty="0"/>
              <a:t>Did the parties obey the law?</a:t>
            </a:r>
          </a:p>
          <a:p>
            <a:pPr marL="457200" lvl="2" indent="-457200">
              <a:buFont typeface="+mj-lt"/>
              <a:buAutoNum type="arabicPeriod"/>
            </a:pPr>
            <a:r>
              <a:rPr lang="en-AU" sz="2000" dirty="0"/>
              <a:t>Did the parties make promises or representations they did not meet?</a:t>
            </a:r>
          </a:p>
          <a:p>
            <a:pPr marL="457200" lvl="2" indent="-457200">
              <a:buFont typeface="+mj-lt"/>
              <a:buAutoNum type="arabicPeriod"/>
            </a:pPr>
            <a:r>
              <a:rPr lang="en-AU" sz="2000" dirty="0"/>
              <a:t>Did the parties act honestly, reasonably and in good faith with their dealings with each other?</a:t>
            </a:r>
          </a:p>
          <a:p>
            <a:pPr marL="457200" lvl="2" indent="-457200">
              <a:buFont typeface="+mj-lt"/>
              <a:buAutoNum type="arabicPeriod"/>
            </a:pPr>
            <a:r>
              <a:rPr lang="en-AU" sz="2000" dirty="0"/>
              <a:t>Did one party take unfair advantage of another? Were specific circumstances or vulnerabilities considered?</a:t>
            </a:r>
          </a:p>
          <a:p>
            <a:pPr marL="457200" lvl="2" indent="-457200">
              <a:buFont typeface="+mj-lt"/>
              <a:buAutoNum type="arabicPeriod"/>
            </a:pPr>
            <a:r>
              <a:rPr lang="en-AU" sz="2000" dirty="0"/>
              <a:t>Did the financial firm provide the product or service ethically, with reasonable care and skill and in accordance with industry and professional practice?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20DCB-BC14-4FBA-AF78-4C13891E0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341" y="1438106"/>
            <a:ext cx="5238892" cy="4785926"/>
          </a:xfrm>
        </p:spPr>
        <p:txBody>
          <a:bodyPr/>
          <a:lstStyle/>
          <a:p>
            <a:pPr marL="457200" lvl="2" indent="-457200">
              <a:buFont typeface="+mj-lt"/>
              <a:buAutoNum type="arabicPeriod" startAt="6"/>
            </a:pPr>
            <a:r>
              <a:rPr lang="en-AU" sz="2000" dirty="0"/>
              <a:t>Did the financial firm meet the consumer’s reasonable expectations about the product or service?</a:t>
            </a:r>
          </a:p>
          <a:p>
            <a:pPr marL="457200" lvl="2" indent="-457200">
              <a:buFont typeface="+mj-lt"/>
              <a:buAutoNum type="arabicPeriod" startAt="6"/>
            </a:pPr>
            <a:r>
              <a:rPr lang="en-AU" sz="2000" dirty="0"/>
              <a:t>Did the product or service perform as expected and provide a fair value or benefit?</a:t>
            </a:r>
          </a:p>
          <a:p>
            <a:pPr marL="457200" lvl="2" indent="-457200">
              <a:buFont typeface="+mj-lt"/>
              <a:buAutoNum type="arabicPeriod" startAt="6"/>
            </a:pPr>
            <a:r>
              <a:rPr lang="en-AU" sz="2000" dirty="0"/>
              <a:t>When acting for a consumer, did the financial firm act in the interests of the consumer or group of consumers as a whole?</a:t>
            </a:r>
          </a:p>
          <a:p>
            <a:pPr marL="457200" lvl="2" indent="-457200">
              <a:buFont typeface="+mj-lt"/>
              <a:buAutoNum type="arabicPeriod" startAt="6"/>
            </a:pPr>
            <a:r>
              <a:rPr lang="en-AU" sz="2000" dirty="0"/>
              <a:t>How did the parties treat each other during their relationship or after concerns were raised?</a:t>
            </a:r>
          </a:p>
          <a:p>
            <a:pPr marL="457200" lvl="2" indent="-457200">
              <a:buFont typeface="+mj-lt"/>
              <a:buAutoNum type="arabicPeriod" startAt="6"/>
            </a:pPr>
            <a:r>
              <a:rPr lang="en-AU" sz="2000" dirty="0"/>
              <a:t>What was the impact on the consumer and their experience of the service?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D58A70E-9BBA-414D-8C6C-6D29FC3102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Slide </a:t>
            </a:r>
            <a:fld id="{F5AEA0E0-5CC6-4BD0-905C-A0021E419432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281C6B-04CD-472F-8254-018B526D9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Australian Financial Complaints Authority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019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xmlns="" id="{14495CF9-4E01-43CF-92E8-2346537B407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8" b="6278"/>
          <a:stretch>
            <a:fillRect/>
          </a:stretch>
        </p:blipFill>
        <p:spPr/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C7CC9A82-AF85-4AD1-A10D-C3C7A9B9119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9F4F1D06-97B5-4431-85B3-4CC969E7E0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/>
              <a:t>80+ Locations across Australia</a:t>
            </a:r>
          </a:p>
          <a:p>
            <a:pPr lvl="2"/>
            <a:r>
              <a:rPr lang="en-AU"/>
              <a:t>September – November 2019</a:t>
            </a:r>
          </a:p>
          <a:p>
            <a:pPr lvl="3"/>
            <a:r>
              <a:rPr lang="en-AU"/>
              <a:t>Tasmania (Hobart, Launceston, Burnie, Devonport)</a:t>
            </a:r>
          </a:p>
          <a:p>
            <a:pPr lvl="3"/>
            <a:r>
              <a:rPr lang="en-AU"/>
              <a:t>Victoria</a:t>
            </a:r>
          </a:p>
          <a:p>
            <a:pPr lvl="3"/>
            <a:r>
              <a:rPr lang="en-AU"/>
              <a:t>Canberra</a:t>
            </a:r>
          </a:p>
          <a:p>
            <a:pPr lvl="3"/>
            <a:r>
              <a:rPr lang="en-AU"/>
              <a:t>Regional NSW</a:t>
            </a:r>
          </a:p>
          <a:p>
            <a:pPr lvl="2"/>
            <a:endParaRPr lang="en-AU"/>
          </a:p>
          <a:p>
            <a:pPr lvl="2"/>
            <a:r>
              <a:rPr lang="en-AU"/>
              <a:t>February – April 2020</a:t>
            </a:r>
          </a:p>
          <a:p>
            <a:pPr lvl="3"/>
            <a:r>
              <a:rPr lang="en-AU"/>
              <a:t>Sydney</a:t>
            </a:r>
          </a:p>
          <a:p>
            <a:pPr lvl="3"/>
            <a:r>
              <a:rPr lang="en-AU"/>
              <a:t>Queensland</a:t>
            </a:r>
          </a:p>
          <a:p>
            <a:pPr lvl="3"/>
            <a:r>
              <a:rPr lang="en-AU"/>
              <a:t>Western Australia</a:t>
            </a:r>
          </a:p>
          <a:p>
            <a:pPr lvl="3"/>
            <a:r>
              <a:rPr lang="en-AU"/>
              <a:t>South Australia</a:t>
            </a:r>
          </a:p>
          <a:p>
            <a:pPr lvl="3"/>
            <a:r>
              <a:rPr lang="en-AU"/>
              <a:t>Northern Territory</a:t>
            </a:r>
            <a:endParaRPr lang="en-AU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xmlns="" id="{B715665E-819A-476B-A169-3F4B5D6505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GB"/>
              <a:t>Slide </a:t>
            </a:r>
            <a:fld id="{F5AEA0E0-5CC6-4BD0-905C-A0021E419432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2D07E193-E30F-4ACE-98AF-5665BCCF08B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5221" b="5221"/>
          <a:stretch>
            <a:fillRect/>
          </a:stretch>
        </p:blipFill>
        <p:spPr/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xmlns="" id="{D9817A96-D76E-4D19-A7B1-1AA491F23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AFCA Financial Fairness Roadshow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445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F41C659D-3F2F-4B4B-B052-FB531077B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Changes ahead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CE62C83-D2F4-46F4-919E-AD35D801BD3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Australian Financial Complaints Authority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ABFF6DD-3458-4DD8-B0A5-76A7CBA243E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78768" y="1438107"/>
            <a:ext cx="10835570" cy="1715854"/>
          </a:xfrm>
        </p:spPr>
        <p:txBody>
          <a:bodyPr/>
          <a:lstStyle/>
          <a:p>
            <a:pPr lvl="3"/>
            <a:r>
              <a:rPr lang="en-US" dirty="0"/>
              <a:t>From 1 October publication of all decisions naming financial firms</a:t>
            </a:r>
          </a:p>
          <a:p>
            <a:pPr lvl="3"/>
            <a:r>
              <a:rPr lang="en-US" dirty="0"/>
              <a:t>Publication of Comparative Tables and data set – 7 November </a:t>
            </a:r>
          </a:p>
          <a:p>
            <a:pPr lvl="3"/>
            <a:r>
              <a:rPr lang="en-US" dirty="0"/>
              <a:t>Focus on data analytics and intelligence</a:t>
            </a:r>
          </a:p>
          <a:p>
            <a:pPr lvl="3"/>
            <a:r>
              <a:rPr lang="en-US" dirty="0"/>
              <a:t>Work with Treasury on Compensation Scheme of Last Resort</a:t>
            </a:r>
          </a:p>
          <a:p>
            <a:pPr lvl="3"/>
            <a:r>
              <a:rPr lang="en-US" dirty="0"/>
              <a:t>Roll out of regular consumer advocate forums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572F462-968E-47B3-BAD4-B058F61434E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/>
              <a:t>Slide </a:t>
            </a:r>
            <a:fld id="{F5AEA0E0-5CC6-4BD0-905C-A0021E419432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775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35EE77-6296-437A-8C6E-9C3CD0C94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More information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B6BC324-241C-4606-AA2A-3A69C7FACE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9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</a:t>
            </a:r>
            <a:fld id="{F5AEA0E0-5CC6-4BD0-905C-A0021E4194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9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93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1EFD18-99F9-4D09-83A4-53D1EF845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0" i="0" u="none" strike="noStrike" kern="1200" cap="none" spc="0" normalizeH="0" baseline="0" noProof="0">
                <a:ln>
                  <a:noFill/>
                </a:ln>
                <a:solidFill>
                  <a:srgbClr val="0009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Australian Financial Complaints Authority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93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04CFB7B-76B6-49B1-AD32-5407110AA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37" y="2026508"/>
            <a:ext cx="5277188" cy="21269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141BF0A-CFB3-46F8-9767-E8191D448D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908" y="1923535"/>
            <a:ext cx="4584258" cy="238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38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43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F55E309C-A958-4E7F-9029-C67FC1B18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AFCA strategy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91E8628-378B-4A20-A86B-DCD5C0D32B5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Australian Financial Complaints Authority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DBAA6BE-248B-4BC6-A497-E708D815C3A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/>
              <a:t>Slide </a:t>
            </a:r>
            <a:fld id="{F5AEA0E0-5CC6-4BD0-905C-A0021E419432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8AF20A-DAE8-4AF7-8118-5B5ECFBAC1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70" y="1351783"/>
            <a:ext cx="2430678" cy="31717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8DB5D0D-0020-42D1-9169-7E960DA463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980" y="1351783"/>
            <a:ext cx="2497373" cy="24232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200B4AB-A9FA-49F3-8DD3-3509560F3C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302" y="1351783"/>
            <a:ext cx="2597416" cy="46501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EEFA615-B4B3-455E-B55C-5910815A02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725" y="4251501"/>
            <a:ext cx="2993884" cy="187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31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xmlns="" id="{D9817A96-D76E-4D19-A7B1-1AA491F23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Eleven months at a glance – national statistics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xmlns="" id="{0EC77ABB-0E9C-47CD-91A8-9F8C6525E59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 dirty="0"/>
              <a:t>Australian Financial Complaints Authority</a:t>
            </a:r>
            <a:endParaRPr lang="en-GB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xmlns="" id="{E9CF73B1-7AD0-40F2-96C1-9CB1194B660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/>
              <a:t>Slide </a:t>
            </a:r>
            <a:fld id="{F5AEA0E0-5CC6-4BD0-905C-A0021E419432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8EBCCAF-70F1-4F56-8D2F-3F5979F66A3C}"/>
              </a:ext>
            </a:extLst>
          </p:cNvPr>
          <p:cNvSpPr txBox="1"/>
          <p:nvPr/>
        </p:nvSpPr>
        <p:spPr>
          <a:xfrm>
            <a:off x="3738426" y="6060510"/>
            <a:ext cx="4715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baseline="30000" dirty="0"/>
              <a:t>1 </a:t>
            </a:r>
            <a:r>
              <a:rPr lang="en-AU" sz="1000" dirty="0"/>
              <a:t>This includes matters previously received by AFCA’s predecessor, Financial Ombudsman Service, and resolved by AFCA since 1 November 2018. </a:t>
            </a:r>
            <a:r>
              <a:rPr lang="en-AU" sz="1000" baseline="30000" dirty="0"/>
              <a:t> </a:t>
            </a:r>
          </a:p>
          <a:p>
            <a:r>
              <a:rPr lang="en-AU" sz="1000" baseline="30000" dirty="0"/>
              <a:t>*</a:t>
            </a:r>
            <a:r>
              <a:rPr lang="en-AU" sz="1000" dirty="0"/>
              <a:t>One complaint can have multiple products and issues.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26614BE-8B39-4837-AC7B-24377162BBC8}"/>
              </a:ext>
            </a:extLst>
          </p:cNvPr>
          <p:cNvSpPr/>
          <p:nvPr/>
        </p:nvSpPr>
        <p:spPr>
          <a:xfrm>
            <a:off x="3221476" y="1369697"/>
            <a:ext cx="5749047" cy="118946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AU" sz="2800" dirty="0">
                <a:solidFill>
                  <a:schemeClr val="accent1"/>
                </a:solidFill>
              </a:rPr>
              <a:t>66,739 complaints received</a:t>
            </a:r>
          </a:p>
          <a:p>
            <a:pPr algn="ctr">
              <a:spcAft>
                <a:spcPts val="600"/>
              </a:spcAft>
            </a:pPr>
            <a:r>
              <a:rPr lang="en-AU" dirty="0">
                <a:solidFill>
                  <a:schemeClr val="accent1"/>
                </a:solidFill>
              </a:rPr>
              <a:t>As at 30 September 77% have been closed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BE925080-1A10-426F-BE3A-5109A8085A6D}"/>
              </a:ext>
            </a:extLst>
          </p:cNvPr>
          <p:cNvSpPr/>
          <p:nvPr/>
        </p:nvSpPr>
        <p:spPr>
          <a:xfrm>
            <a:off x="3221476" y="2726035"/>
            <a:ext cx="5749047" cy="740797"/>
          </a:xfrm>
          <a:prstGeom prst="roundRect">
            <a:avLst/>
          </a:prstGeom>
          <a:solidFill>
            <a:srgbClr val="8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AU" sz="2800" dirty="0">
                <a:solidFill>
                  <a:schemeClr val="accent1"/>
                </a:solidFill>
              </a:rPr>
              <a:t>$170.24 million in compensation</a:t>
            </a:r>
            <a:r>
              <a:rPr lang="en-AU" sz="2800" baseline="30000" dirty="0">
                <a:solidFill>
                  <a:schemeClr val="accent1"/>
                </a:solidFill>
              </a:rPr>
              <a:t>1</a:t>
            </a:r>
            <a:endParaRPr lang="en-AU" baseline="30000" dirty="0">
              <a:solidFill>
                <a:schemeClr val="accent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DBB1A24-9C24-4FCB-8EA8-13BA35726473}"/>
              </a:ext>
            </a:extLst>
          </p:cNvPr>
          <p:cNvSpPr/>
          <p:nvPr/>
        </p:nvSpPr>
        <p:spPr>
          <a:xfrm>
            <a:off x="3221476" y="3633701"/>
            <a:ext cx="5749047" cy="74079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AU" sz="2800" dirty="0">
                <a:solidFill>
                  <a:schemeClr val="bg1"/>
                </a:solidFill>
              </a:rPr>
              <a:t>64% resolved in 60 days or less</a:t>
            </a:r>
            <a:endParaRPr lang="en-AU" baseline="30000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67D53DA1-42AC-4848-88D7-931BAE059E3B}"/>
              </a:ext>
            </a:extLst>
          </p:cNvPr>
          <p:cNvSpPr/>
          <p:nvPr/>
        </p:nvSpPr>
        <p:spPr>
          <a:xfrm>
            <a:off x="3221476" y="4541368"/>
            <a:ext cx="5749047" cy="1189469"/>
          </a:xfrm>
          <a:prstGeom prst="roundRect">
            <a:avLst/>
          </a:prstGeom>
          <a:solidFill>
            <a:srgbClr val="A2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AU" sz="2800" dirty="0">
                <a:solidFill>
                  <a:schemeClr val="accent1"/>
                </a:solidFill>
              </a:rPr>
              <a:t>17%</a:t>
            </a:r>
            <a:r>
              <a:rPr lang="en-AU" sz="3200" dirty="0">
                <a:solidFill>
                  <a:schemeClr val="accent1"/>
                </a:solidFill>
              </a:rPr>
              <a:t> </a:t>
            </a:r>
            <a:r>
              <a:rPr lang="en-AU" sz="2000" dirty="0">
                <a:solidFill>
                  <a:schemeClr val="accent1"/>
                </a:solidFill>
              </a:rPr>
              <a:t>of licensee members had a complaint lodged against them in the first 11 months</a:t>
            </a:r>
          </a:p>
        </p:txBody>
      </p:sp>
    </p:spTree>
    <p:extLst>
      <p:ext uri="{BB962C8B-B14F-4D97-AF65-F5344CB8AC3E}">
        <p14:creationId xmlns:p14="http://schemas.microsoft.com/office/powerpoint/2010/main" val="4206158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xmlns="" id="{D9817A96-D76E-4D19-A7B1-1AA491F23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Eleven months at a glance – national statistics</a:t>
            </a:r>
            <a:endParaRPr lang="en-GB" dirty="0"/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xmlns="" id="{0EC77ABB-0E9C-47CD-91A8-9F8C6525E59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Australian Financial Complaints Authority</a:t>
            </a:r>
            <a:endParaRPr lang="en-GB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xmlns="" id="{E9CF73B1-7AD0-40F2-96C1-9CB1194B660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/>
              <a:t>Slide </a:t>
            </a:r>
            <a:fld id="{F5AEA0E0-5CC6-4BD0-905C-A0021E419432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5102E05-53A7-49E1-8FF2-4C07F6E71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900" y="4829242"/>
            <a:ext cx="2523963" cy="2072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2946891-E9E7-49CD-B793-9A5B1F7CC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039" y="1080109"/>
            <a:ext cx="5420297" cy="41264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705A95B-DD9C-4A10-A780-88A49A2577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6336" y="1083347"/>
            <a:ext cx="5172152" cy="49163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82BAC11-CBBB-4559-B8B5-B8CCB76E6A35}"/>
              </a:ext>
            </a:extLst>
          </p:cNvPr>
          <p:cNvSpPr/>
          <p:nvPr/>
        </p:nvSpPr>
        <p:spPr>
          <a:xfrm>
            <a:off x="8665686" y="6425854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AU" sz="800" dirty="0">
              <a:solidFill>
                <a:srgbClr val="000000"/>
              </a:solidFill>
              <a:latin typeface="Core Sans CR 35 Light"/>
            </a:endParaRPr>
          </a:p>
          <a:p>
            <a:r>
              <a:rPr lang="en-AU" sz="800" dirty="0">
                <a:solidFill>
                  <a:srgbClr val="000000"/>
                </a:solidFill>
                <a:latin typeface="Core Sans CR 35 Light"/>
              </a:rPr>
              <a:t> </a:t>
            </a:r>
            <a:r>
              <a:rPr lang="en-AU" sz="800" dirty="0">
                <a:solidFill>
                  <a:srgbClr val="002360"/>
                </a:solidFill>
                <a:latin typeface="Core Sans CR 35 Light"/>
              </a:rPr>
              <a:t>2 One complaint can have multiple product lines.</a:t>
            </a:r>
            <a:endParaRPr lang="en-AU" sz="800" dirty="0"/>
          </a:p>
        </p:txBody>
      </p:sp>
    </p:spTree>
    <p:extLst>
      <p:ext uri="{BB962C8B-B14F-4D97-AF65-F5344CB8AC3E}">
        <p14:creationId xmlns:p14="http://schemas.microsoft.com/office/powerpoint/2010/main" val="3989763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xmlns="" id="{ED95E458-6A06-4AEA-9BC5-98FFF88E1DC8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3" b="6263"/>
          <a:stretch>
            <a:fillRect/>
          </a:stretch>
        </p:blipFill>
        <p:spPr/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E434995F-1FCA-407A-80AB-ACB589F47BF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69F3D4E-80C8-485D-A8D6-956FD55A39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Since our inception on 1 Nov 2018 we have*:</a:t>
            </a:r>
          </a:p>
          <a:p>
            <a:pPr lvl="3"/>
            <a:r>
              <a:rPr lang="en-AU" dirty="0"/>
              <a:t>Awarded or obtained more than $180 million in compensation</a:t>
            </a:r>
          </a:p>
          <a:p>
            <a:pPr lvl="3"/>
            <a:r>
              <a:rPr lang="en-AU" dirty="0"/>
              <a:t>Received over 71,000 complaints </a:t>
            </a:r>
          </a:p>
          <a:p>
            <a:pPr lvl="4"/>
            <a:r>
              <a:rPr lang="en-AU" dirty="0"/>
              <a:t>7400+ involved financial difficulty</a:t>
            </a:r>
          </a:p>
          <a:p>
            <a:pPr lvl="4"/>
            <a:r>
              <a:rPr lang="en-AU" dirty="0"/>
              <a:t>4660+ about credit reporting</a:t>
            </a:r>
          </a:p>
          <a:p>
            <a:pPr lvl="4"/>
            <a:r>
              <a:rPr lang="en-AU" dirty="0"/>
              <a:t>2900+ about responsible lending </a:t>
            </a:r>
          </a:p>
          <a:p>
            <a:pPr lvl="3"/>
            <a:r>
              <a:rPr lang="en-AU" dirty="0"/>
              <a:t>Resolved or closed over 80% of complaints</a:t>
            </a:r>
          </a:p>
          <a:p>
            <a:pPr lvl="3"/>
            <a:r>
              <a:rPr lang="en-AU" dirty="0"/>
              <a:t>Resolved 63% in 60 days or less</a:t>
            </a:r>
          </a:p>
          <a:p>
            <a:pPr lvl="3"/>
            <a:r>
              <a:rPr lang="en-AU" dirty="0"/>
              <a:t>Closed 70% by agreement or in favour of complainants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4426362-8E2A-4EEA-AFFA-DAC17E8E275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GB"/>
              <a:t>Slide </a:t>
            </a:r>
            <a:fld id="{F5AEA0E0-5CC6-4BD0-905C-A0021E419432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1C2827-6DBA-4F3F-9A7E-4C3227A044ED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AU"/>
          </a:p>
          <a:p>
            <a:endParaRPr lang="en-AU"/>
          </a:p>
          <a:p>
            <a:r>
              <a:rPr lang="en-AU"/>
              <a:t>Australian Financial Complaints Authority</a:t>
            </a:r>
          </a:p>
          <a:p>
            <a:endParaRPr lang="en-GB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xmlns="" id="{373A07CB-A898-4182-86F1-B3247A31DF1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7" b="6257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907A98-6707-4C2C-BEEA-FB115BDE0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 sneak peak at our 1 year birthday results…</a:t>
            </a:r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1452874-836E-474B-8B3E-C6AF62A0D150}"/>
              </a:ext>
            </a:extLst>
          </p:cNvPr>
          <p:cNvSpPr/>
          <p:nvPr/>
        </p:nvSpPr>
        <p:spPr>
          <a:xfrm>
            <a:off x="3673542" y="5433346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>
                <a:solidFill>
                  <a:schemeClr val="accent1"/>
                </a:solidFill>
              </a:rPr>
              <a:t>*data as at 29 October 2019</a:t>
            </a:r>
          </a:p>
        </p:txBody>
      </p:sp>
    </p:spTree>
    <p:extLst>
      <p:ext uri="{BB962C8B-B14F-4D97-AF65-F5344CB8AC3E}">
        <p14:creationId xmlns:p14="http://schemas.microsoft.com/office/powerpoint/2010/main" val="1674369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24E160-3175-44CA-95D7-08D9EF66B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Complaints received from Tasmania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D766775-02B7-4531-972A-ECB74C1937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Australian Financial Complaints Authority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5EE76C5-2563-4052-A087-93744B99463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792346" y="6199470"/>
            <a:ext cx="1167641" cy="365125"/>
          </a:xfrm>
        </p:spPr>
        <p:txBody>
          <a:bodyPr/>
          <a:lstStyle/>
          <a:p>
            <a:r>
              <a:rPr lang="en-GB"/>
              <a:t>Slide </a:t>
            </a:r>
            <a:fld id="{F5AEA0E0-5CC6-4BD0-905C-A0021E419432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C49BCCD2-B2C0-41FC-A7E5-10FCBDD9249D}"/>
              </a:ext>
            </a:extLst>
          </p:cNvPr>
          <p:cNvSpPr/>
          <p:nvPr/>
        </p:nvSpPr>
        <p:spPr>
          <a:xfrm>
            <a:off x="1554378" y="1852411"/>
            <a:ext cx="4146031" cy="1003773"/>
          </a:xfrm>
          <a:prstGeom prst="roundRect">
            <a:avLst>
              <a:gd name="adj" fmla="val 2931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828</a:t>
            </a:r>
            <a:r>
              <a:rPr lang="en-AU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complaints received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E48A5E3-2A1D-4162-AC2D-2920FDB5808B}"/>
              </a:ext>
            </a:extLst>
          </p:cNvPr>
          <p:cNvSpPr/>
          <p:nvPr/>
        </p:nvSpPr>
        <p:spPr>
          <a:xfrm>
            <a:off x="1554379" y="3005699"/>
            <a:ext cx="4146031" cy="1003773"/>
          </a:xfrm>
          <a:prstGeom prst="roundRect">
            <a:avLst>
              <a:gd name="adj" fmla="val 29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83%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closed since</a:t>
            </a:r>
            <a:b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1 November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4529D7B-6DFA-4BF4-A1A9-09EED36B09AF}"/>
              </a:ext>
            </a:extLst>
          </p:cNvPr>
          <p:cNvSpPr/>
          <p:nvPr/>
        </p:nvSpPr>
        <p:spPr>
          <a:xfrm>
            <a:off x="5925272" y="2138552"/>
            <a:ext cx="4867074" cy="1260321"/>
          </a:xfrm>
          <a:prstGeom prst="roundRect">
            <a:avLst>
              <a:gd name="adj" fmla="val 2931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  <a:r>
              <a:rPr lang="en-AU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financial difficulty complaints (11% - same as national)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C409EA3-3CC9-4164-B077-DB95A4416CF0}"/>
              </a:ext>
            </a:extLst>
          </p:cNvPr>
          <p:cNvSpPr/>
          <p:nvPr/>
        </p:nvSpPr>
        <p:spPr>
          <a:xfrm>
            <a:off x="5925272" y="3541117"/>
            <a:ext cx="4867074" cy="1371930"/>
          </a:xfrm>
          <a:prstGeom prst="roundRect">
            <a:avLst>
              <a:gd name="adj" fmla="val 29311"/>
            </a:avLst>
          </a:prstGeom>
          <a:solidFill>
            <a:srgbClr val="F04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 Aboriginal and Torres Strait Islander related complaints</a:t>
            </a:r>
            <a:b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(5% - higher than national 2%)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16794DE7-5488-4723-903A-00E2FD63D67D}"/>
              </a:ext>
            </a:extLst>
          </p:cNvPr>
          <p:cNvSpPr/>
          <p:nvPr/>
        </p:nvSpPr>
        <p:spPr>
          <a:xfrm>
            <a:off x="1554378" y="4158987"/>
            <a:ext cx="4146031" cy="1003773"/>
          </a:xfrm>
          <a:prstGeom prst="roundRect">
            <a:avLst>
              <a:gd name="adj" fmla="val 29311"/>
            </a:avLst>
          </a:prstGeom>
          <a:solidFill>
            <a:srgbClr val="8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AU" sz="2400" dirty="0">
                <a:solidFill>
                  <a:schemeClr val="accent1"/>
                </a:solidFill>
              </a:rPr>
              <a:t>Total compensation awarded or obtained </a:t>
            </a:r>
            <a:r>
              <a:rPr lang="en-AU" sz="2400" b="1" dirty="0">
                <a:solidFill>
                  <a:schemeClr val="accent1"/>
                </a:solidFill>
              </a:rPr>
              <a:t>$2.6M</a:t>
            </a:r>
          </a:p>
        </p:txBody>
      </p:sp>
    </p:spTree>
    <p:extLst>
      <p:ext uri="{BB962C8B-B14F-4D97-AF65-F5344CB8AC3E}">
        <p14:creationId xmlns:p14="http://schemas.microsoft.com/office/powerpoint/2010/main" val="3113345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0BC936-BD38-4160-AA6D-F790A5D8E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Complaint breakdown – Tasmania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62FFA18-C2E9-42C9-B76E-25AE85CA62C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Australian Financial Complaints Authority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DEBBDF-AA17-445D-A71D-CD730F1C801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/>
              <a:t>Slide </a:t>
            </a:r>
            <a:fld id="{F5AEA0E0-5CC6-4BD0-905C-A0021E419432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7997B2B-2A08-49D4-9CBC-46E5FDD168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389"/>
          <a:stretch/>
        </p:blipFill>
        <p:spPr>
          <a:xfrm>
            <a:off x="358038" y="1728561"/>
            <a:ext cx="4707569" cy="30575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30A789-7EAF-48C5-97BA-AB46E2CC9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742" y="1728561"/>
            <a:ext cx="6592220" cy="3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3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464DD7-FD60-40E5-AEFE-800D90CF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Complaint breakdown – Tasmania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C6488F3D-91DC-4C33-BEB5-C95FDFCC3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758896"/>
              </p:ext>
            </p:extLst>
          </p:nvPr>
        </p:nvGraphicFramePr>
        <p:xfrm>
          <a:off x="272385" y="1550102"/>
          <a:ext cx="5686287" cy="223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6298">
                  <a:extLst>
                    <a:ext uri="{9D8B030D-6E8A-4147-A177-3AD203B41FA5}">
                      <a16:colId xmlns:a16="http://schemas.microsoft.com/office/drawing/2014/main" xmlns="" val="3607152466"/>
                    </a:ext>
                  </a:extLst>
                </a:gridCol>
                <a:gridCol w="1459989">
                  <a:extLst>
                    <a:ext uri="{9D8B030D-6E8A-4147-A177-3AD203B41FA5}">
                      <a16:colId xmlns:a16="http://schemas.microsoft.com/office/drawing/2014/main" xmlns="" val="18241415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Complaints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3308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 reporting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3804036"/>
                  </a:ext>
                </a:extLst>
              </a:tr>
              <a:tr h="14598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firm failure to respond to request for assistance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3091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Responsible lending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0324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3270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Unauthorised transactions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512659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4926BC7-9A89-4EF1-9E04-285307BB09C0}"/>
              </a:ext>
            </a:extLst>
          </p:cNvPr>
          <p:cNvSpPr/>
          <p:nvPr/>
        </p:nvSpPr>
        <p:spPr>
          <a:xfrm>
            <a:off x="212096" y="1137097"/>
            <a:ext cx="925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</a:t>
            </a:r>
            <a:endParaRPr lang="en-AU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36D609C6-7BD8-4ABE-A23F-52DBC2A00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524378"/>
              </p:ext>
            </p:extLst>
          </p:nvPr>
        </p:nvGraphicFramePr>
        <p:xfrm>
          <a:off x="272386" y="4309359"/>
          <a:ext cx="5686286" cy="2329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6297">
                  <a:extLst>
                    <a:ext uri="{9D8B030D-6E8A-4147-A177-3AD203B41FA5}">
                      <a16:colId xmlns:a16="http://schemas.microsoft.com/office/drawing/2014/main" xmlns="" val="3607152466"/>
                    </a:ext>
                  </a:extLst>
                </a:gridCol>
                <a:gridCol w="1459989">
                  <a:extLst>
                    <a:ext uri="{9D8B030D-6E8A-4147-A177-3AD203B41FA5}">
                      <a16:colId xmlns:a16="http://schemas.microsoft.com/office/drawing/2014/main" xmlns="" val="18241415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AU" sz="16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AU" sz="16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Complaints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3308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Unauthorised transactions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3804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Dishonoured transactions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091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Failure to follow instructions/agreement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0324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Incorrect fees/costs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3270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Mistaken internet payment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5126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quality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640936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3F9EBD6-49AB-4853-B9B7-A6A361BD9230}"/>
              </a:ext>
            </a:extLst>
          </p:cNvPr>
          <p:cNvSpPr/>
          <p:nvPr/>
        </p:nvSpPr>
        <p:spPr>
          <a:xfrm>
            <a:off x="212096" y="3896354"/>
            <a:ext cx="1951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 taking</a:t>
            </a:r>
            <a:endParaRPr lang="en-AU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69FAB7A3-0C3E-441D-A92D-60A3BA7F0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122251"/>
              </p:ext>
            </p:extLst>
          </p:nvPr>
        </p:nvGraphicFramePr>
        <p:xfrm>
          <a:off x="6156289" y="1550102"/>
          <a:ext cx="5686287" cy="2237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6298">
                  <a:extLst>
                    <a:ext uri="{9D8B030D-6E8A-4147-A177-3AD203B41FA5}">
                      <a16:colId xmlns:a16="http://schemas.microsoft.com/office/drawing/2014/main" xmlns="" val="3607152466"/>
                    </a:ext>
                  </a:extLst>
                </a:gridCol>
                <a:gridCol w="1459989">
                  <a:extLst>
                    <a:ext uri="{9D8B030D-6E8A-4147-A177-3AD203B41FA5}">
                      <a16:colId xmlns:a16="http://schemas.microsoft.com/office/drawing/2014/main" xmlns="" val="1824141550"/>
                    </a:ext>
                  </a:extLst>
                </a:gridCol>
              </a:tblGrid>
              <a:tr h="37295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Complaints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3308835"/>
                  </a:ext>
                </a:extLst>
              </a:tr>
              <a:tr h="37295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Denial of claim – exclusion / condition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3804036"/>
                  </a:ext>
                </a:extLst>
              </a:tr>
              <a:tr h="37295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Claim amount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091129"/>
                  </a:ext>
                </a:extLst>
              </a:tr>
              <a:tr h="37295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Denial of claim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0324161"/>
                  </a:ext>
                </a:extLst>
              </a:tr>
              <a:tr h="37295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Delay in claim handling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3270833"/>
                  </a:ext>
                </a:extLst>
              </a:tr>
              <a:tr h="37295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quality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5126596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4B4B598-F67D-4AC2-B089-53DD59B41E2E}"/>
              </a:ext>
            </a:extLst>
          </p:cNvPr>
          <p:cNvSpPr/>
          <p:nvPr/>
        </p:nvSpPr>
        <p:spPr>
          <a:xfrm>
            <a:off x="6096000" y="1137097"/>
            <a:ext cx="2420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Insurance</a:t>
            </a:r>
            <a:endParaRPr lang="en-AU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470EDF6B-0C32-40CF-8FEA-BFE6820E8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155116"/>
              </p:ext>
            </p:extLst>
          </p:nvPr>
        </p:nvGraphicFramePr>
        <p:xfrm>
          <a:off x="6156290" y="4309358"/>
          <a:ext cx="5686286" cy="2329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6297">
                  <a:extLst>
                    <a:ext uri="{9D8B030D-6E8A-4147-A177-3AD203B41FA5}">
                      <a16:colId xmlns:a16="http://schemas.microsoft.com/office/drawing/2014/main" xmlns="" val="3607152466"/>
                    </a:ext>
                  </a:extLst>
                </a:gridCol>
                <a:gridCol w="1459989">
                  <a:extLst>
                    <a:ext uri="{9D8B030D-6E8A-4147-A177-3AD203B41FA5}">
                      <a16:colId xmlns:a16="http://schemas.microsoft.com/office/drawing/2014/main" xmlns="" val="1824141550"/>
                    </a:ext>
                  </a:extLst>
                </a:gridCol>
              </a:tblGrid>
              <a:tr h="38819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AU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</a:t>
                      </a:r>
                    </a:p>
                  </a:txBody>
                  <a:tcPr>
                    <a:solidFill>
                      <a:srgbClr val="968F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AU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Complaints</a:t>
                      </a:r>
                    </a:p>
                  </a:txBody>
                  <a:tcPr>
                    <a:solidFill>
                      <a:srgbClr val="968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3308835"/>
                  </a:ext>
                </a:extLst>
              </a:tr>
              <a:tr h="388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Denial of claim</a:t>
                      </a:r>
                    </a:p>
                  </a:txBody>
                  <a:tcPr>
                    <a:solidFill>
                      <a:srgbClr val="E1D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1D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3804036"/>
                  </a:ext>
                </a:extLst>
              </a:tr>
              <a:tr h="388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Incorrect premiums</a:t>
                      </a:r>
                    </a:p>
                  </a:txBody>
                  <a:tcPr>
                    <a:solidFill>
                      <a:srgbClr val="BEBA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BEBA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091129"/>
                  </a:ext>
                </a:extLst>
              </a:tr>
              <a:tr h="38819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Inappropriate advice</a:t>
                      </a:r>
                    </a:p>
                  </a:txBody>
                  <a:tcPr>
                    <a:solidFill>
                      <a:srgbClr val="E1D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1D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0324161"/>
                  </a:ext>
                </a:extLst>
              </a:tr>
              <a:tr h="38819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Incorrect fees / costs</a:t>
                      </a:r>
                    </a:p>
                  </a:txBody>
                  <a:tcPr>
                    <a:solidFill>
                      <a:srgbClr val="BEBA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BEBA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3270833"/>
                  </a:ext>
                </a:extLst>
              </a:tr>
              <a:tr h="388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Denial of claim – exclusion/condition</a:t>
                      </a:r>
                    </a:p>
                  </a:txBody>
                  <a:tcPr>
                    <a:solidFill>
                      <a:srgbClr val="E1D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1D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5126596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6641158-8129-449C-BAB6-D45F53587C25}"/>
              </a:ext>
            </a:extLst>
          </p:cNvPr>
          <p:cNvSpPr/>
          <p:nvPr/>
        </p:nvSpPr>
        <p:spPr>
          <a:xfrm>
            <a:off x="6096000" y="3896354"/>
            <a:ext cx="19223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Insurance</a:t>
            </a:r>
            <a:endParaRPr lang="en-AU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57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464DD7-FD60-40E5-AEFE-800D90CF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Complaint breakdown – Tasmania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1F65804-6411-4ED8-83DF-3027E4C2495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/>
              <a:t>Slide </a:t>
            </a:r>
            <a:fld id="{F5AEA0E0-5CC6-4BD0-905C-A0021E419432}" type="slidenum">
              <a:rPr lang="en-GB" smtClean="0"/>
              <a:pPr/>
              <a:t>9</a:t>
            </a:fld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6A8E3EC7-F1C3-4CA4-A258-4D809FF76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374677"/>
              </p:ext>
            </p:extLst>
          </p:nvPr>
        </p:nvGraphicFramePr>
        <p:xfrm>
          <a:off x="272385" y="1550102"/>
          <a:ext cx="5686287" cy="199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6298">
                  <a:extLst>
                    <a:ext uri="{9D8B030D-6E8A-4147-A177-3AD203B41FA5}">
                      <a16:colId xmlns:a16="http://schemas.microsoft.com/office/drawing/2014/main" xmlns="" val="3607152466"/>
                    </a:ext>
                  </a:extLst>
                </a:gridCol>
                <a:gridCol w="1459989">
                  <a:extLst>
                    <a:ext uri="{9D8B030D-6E8A-4147-A177-3AD203B41FA5}">
                      <a16:colId xmlns:a16="http://schemas.microsoft.com/office/drawing/2014/main" xmlns="" val="18241415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</a:t>
                      </a:r>
                    </a:p>
                  </a:txBody>
                  <a:tcPr>
                    <a:solidFill>
                      <a:srgbClr val="89AA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Complaints</a:t>
                      </a:r>
                    </a:p>
                  </a:txBody>
                  <a:tcPr>
                    <a:solidFill>
                      <a:srgbClr val="89A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3308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Inappropriate advice</a:t>
                      </a:r>
                    </a:p>
                  </a:txBody>
                  <a:tcPr>
                    <a:solidFill>
                      <a:srgbClr val="D7E2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rgbClr val="D7E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3804036"/>
                  </a:ext>
                </a:extLst>
              </a:tr>
              <a:tr h="14598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Failure to follow instructions / agreement</a:t>
                      </a:r>
                    </a:p>
                  </a:txBody>
                  <a:tcPr>
                    <a:solidFill>
                      <a:srgbClr val="B4C9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B4C9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091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Failure to act in client’s best interests</a:t>
                      </a:r>
                    </a:p>
                  </a:txBody>
                  <a:tcPr>
                    <a:solidFill>
                      <a:srgbClr val="D7E2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D7E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0324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quality</a:t>
                      </a:r>
                    </a:p>
                  </a:txBody>
                  <a:tcPr>
                    <a:solidFill>
                      <a:srgbClr val="B4C9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B4C9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3270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Incorrect fees / costs</a:t>
                      </a:r>
                    </a:p>
                  </a:txBody>
                  <a:tcPr>
                    <a:solidFill>
                      <a:srgbClr val="D7E2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D7E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5126596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A4E7E4B-9A04-4D7D-AC58-08E5DF724E06}"/>
              </a:ext>
            </a:extLst>
          </p:cNvPr>
          <p:cNvSpPr/>
          <p:nvPr/>
        </p:nvSpPr>
        <p:spPr>
          <a:xfrm>
            <a:off x="212096" y="1137097"/>
            <a:ext cx="16802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</a:t>
            </a:r>
            <a:endParaRPr lang="en-AU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199A6AC4-80F3-42D4-8F57-49BC94955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355423"/>
              </p:ext>
            </p:extLst>
          </p:nvPr>
        </p:nvGraphicFramePr>
        <p:xfrm>
          <a:off x="272386" y="4309359"/>
          <a:ext cx="5686286" cy="199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6297">
                  <a:extLst>
                    <a:ext uri="{9D8B030D-6E8A-4147-A177-3AD203B41FA5}">
                      <a16:colId xmlns:a16="http://schemas.microsoft.com/office/drawing/2014/main" xmlns="" val="3607152466"/>
                    </a:ext>
                  </a:extLst>
                </a:gridCol>
                <a:gridCol w="1459989">
                  <a:extLst>
                    <a:ext uri="{9D8B030D-6E8A-4147-A177-3AD203B41FA5}">
                      <a16:colId xmlns:a16="http://schemas.microsoft.com/office/drawing/2014/main" xmlns="" val="18241415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AU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</a:t>
                      </a:r>
                    </a:p>
                  </a:txBody>
                  <a:tcPr>
                    <a:solidFill>
                      <a:srgbClr val="07B9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AU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Complaints</a:t>
                      </a:r>
                    </a:p>
                  </a:txBody>
                  <a:tcPr>
                    <a:solidFill>
                      <a:srgbClr val="07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3308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Incorrect fees / costs</a:t>
                      </a:r>
                    </a:p>
                  </a:txBody>
                  <a:tcPr>
                    <a:solidFill>
                      <a:srgbClr val="CBF8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>
                    <a:solidFill>
                      <a:srgbClr val="CBF8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3804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Delay in claim handling</a:t>
                      </a:r>
                    </a:p>
                  </a:txBody>
                  <a:tcPr>
                    <a:solidFill>
                      <a:srgbClr val="8DF1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rgbClr val="8D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091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 benefit distribution</a:t>
                      </a:r>
                    </a:p>
                  </a:txBody>
                  <a:tcPr>
                    <a:solidFill>
                      <a:srgbClr val="CBF8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rgbClr val="CBF8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0324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administration error</a:t>
                      </a:r>
                    </a:p>
                  </a:txBody>
                  <a:tcPr>
                    <a:solidFill>
                      <a:srgbClr val="8DF1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8DF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3270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Cancellation of policy</a:t>
                      </a:r>
                    </a:p>
                  </a:txBody>
                  <a:tcPr>
                    <a:solidFill>
                      <a:srgbClr val="CBF8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CBF8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5126596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D6497E1-1610-4139-8DFB-214A7AC4EFC4}"/>
              </a:ext>
            </a:extLst>
          </p:cNvPr>
          <p:cNvSpPr/>
          <p:nvPr/>
        </p:nvSpPr>
        <p:spPr>
          <a:xfrm>
            <a:off x="212096" y="3896354"/>
            <a:ext cx="21387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Superannuation</a:t>
            </a:r>
            <a:endParaRPr lang="en-AU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287B63D3-D9AA-45FB-AFEB-B4C3655B0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915276"/>
              </p:ext>
            </p:extLst>
          </p:nvPr>
        </p:nvGraphicFramePr>
        <p:xfrm>
          <a:off x="6156289" y="1550102"/>
          <a:ext cx="5686287" cy="2237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6298">
                  <a:extLst>
                    <a:ext uri="{9D8B030D-6E8A-4147-A177-3AD203B41FA5}">
                      <a16:colId xmlns:a16="http://schemas.microsoft.com/office/drawing/2014/main" xmlns="" val="3607152466"/>
                    </a:ext>
                  </a:extLst>
                </a:gridCol>
                <a:gridCol w="1459989">
                  <a:extLst>
                    <a:ext uri="{9D8B030D-6E8A-4147-A177-3AD203B41FA5}">
                      <a16:colId xmlns:a16="http://schemas.microsoft.com/office/drawing/2014/main" xmlns="" val="1824141550"/>
                    </a:ext>
                  </a:extLst>
                </a:gridCol>
              </a:tblGrid>
              <a:tr h="37295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</a:t>
                      </a:r>
                    </a:p>
                  </a:txBody>
                  <a:tcPr>
                    <a:solidFill>
                      <a:srgbClr val="F04E5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Complaints</a:t>
                      </a:r>
                    </a:p>
                  </a:txBody>
                  <a:tcPr>
                    <a:solidFill>
                      <a:srgbClr val="F04E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3308835"/>
                  </a:ext>
                </a:extLst>
              </a:tr>
              <a:tr h="37295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Unauthorised transactions</a:t>
                      </a:r>
                    </a:p>
                  </a:txBody>
                  <a:tcPr>
                    <a:solidFill>
                      <a:srgbClr val="FBCD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>
                    <a:solidFill>
                      <a:srgbClr val="FBC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3804036"/>
                  </a:ext>
                </a:extLst>
              </a:tr>
              <a:tr h="37295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Denial of claim</a:t>
                      </a:r>
                    </a:p>
                  </a:txBody>
                  <a:tcPr>
                    <a:solidFill>
                      <a:srgbClr val="F8A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rgbClr val="F8A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3091129"/>
                  </a:ext>
                </a:extLst>
              </a:tr>
              <a:tr h="37295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Mistaken internet payment</a:t>
                      </a:r>
                    </a:p>
                  </a:txBody>
                  <a:tcPr>
                    <a:solidFill>
                      <a:srgbClr val="FBCD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FBC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0324161"/>
                  </a:ext>
                </a:extLst>
              </a:tr>
              <a:tr h="37295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Incorrect fees / costs</a:t>
                      </a:r>
                    </a:p>
                  </a:txBody>
                  <a:tcPr>
                    <a:solidFill>
                      <a:srgbClr val="F8AA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F8A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3270833"/>
                  </a:ext>
                </a:extLst>
              </a:tr>
              <a:tr h="37295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quality</a:t>
                      </a:r>
                    </a:p>
                  </a:txBody>
                  <a:tcPr>
                    <a:solidFill>
                      <a:srgbClr val="FBCD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FBC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5126596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A68F2BB-6056-4999-844F-7E93D086721A}"/>
              </a:ext>
            </a:extLst>
          </p:cNvPr>
          <p:cNvSpPr/>
          <p:nvPr/>
        </p:nvSpPr>
        <p:spPr>
          <a:xfrm>
            <a:off x="6096000" y="1137097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Payments systems</a:t>
            </a:r>
            <a:endParaRPr lang="en-AU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558240"/>
      </p:ext>
    </p:extLst>
  </p:cSld>
  <p:clrMapOvr>
    <a:masterClrMapping/>
  </p:clrMapOvr>
</p:sld>
</file>

<file path=ppt/theme/theme1.xml><?xml version="1.0" encoding="utf-8"?>
<a:theme xmlns:a="http://schemas.openxmlformats.org/drawingml/2006/main" name="Australian Financial Complaints Authority">
  <a:themeElements>
    <a:clrScheme name="AFCA">
      <a:dk1>
        <a:srgbClr val="000000"/>
      </a:dk1>
      <a:lt1>
        <a:sysClr val="window" lastClr="FFFFFF"/>
      </a:lt1>
      <a:dk2>
        <a:srgbClr val="00093C"/>
      </a:dk2>
      <a:lt2>
        <a:srgbClr val="8AD5EE"/>
      </a:lt2>
      <a:accent1>
        <a:srgbClr val="00245F"/>
      </a:accent1>
      <a:accent2>
        <a:srgbClr val="4AC7E9"/>
      </a:accent2>
      <a:accent3>
        <a:srgbClr val="F58233"/>
      </a:accent3>
      <a:accent4>
        <a:srgbClr val="FAA61A"/>
      </a:accent4>
      <a:accent5>
        <a:srgbClr val="FFCF01"/>
      </a:accent5>
      <a:accent6>
        <a:srgbClr val="FFDF4F"/>
      </a:accent6>
      <a:hlink>
        <a:srgbClr val="4AC7E9"/>
      </a:hlink>
      <a:folHlink>
        <a:srgbClr val="00245F"/>
      </a:folHlink>
    </a:clrScheme>
    <a:fontScheme name="Arial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CA-PowerPoint template.potx" id="{4AD3C9A2-435D-4471-A364-E466B56D917E}" vid="{58E4B7DA-5E29-4C76-A871-EB9C98C92D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077B317BB34BA2E9F33EF1423692" ma:contentTypeVersion="7" ma:contentTypeDescription="Create a new document." ma:contentTypeScope="" ma:versionID="ea85e885944bf1292cec467d254541f8">
  <xsd:schema xmlns:xsd="http://www.w3.org/2001/XMLSchema" xmlns:xs="http://www.w3.org/2001/XMLSchema" xmlns:p="http://schemas.microsoft.com/office/2006/metadata/properties" xmlns:ns1="http://schemas.microsoft.com/sharepoint/v3" xmlns:ns2="a2e9beaf-5c4a-43f8-8edb-1f766478a691" xmlns:ns3="74062ae3-8d6b-4a30-9265-9d48ba646f6d" targetNamespace="http://schemas.microsoft.com/office/2006/metadata/properties" ma:root="true" ma:fieldsID="5d3e70ee304aa8b8f3b1a1976d08df8c" ns1:_="" ns2:_="" ns3:_="">
    <xsd:import namespace="http://schemas.microsoft.com/sharepoint/v3"/>
    <xsd:import namespace="a2e9beaf-5c4a-43f8-8edb-1f766478a691"/>
    <xsd:import namespace="74062ae3-8d6b-4a30-9265-9d48ba646f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1:URL" minOccurs="0"/>
                <xsd:element ref="ns3: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9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e9beaf-5c4a-43f8-8edb-1f766478a69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062ae3-8d6b-4a30-9265-9d48ba646f6d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0" nillable="true" ma:displayName="Document Type" ma:format="Dropdown" ma:internalName="Document_x0020_Type">
      <xsd:simpleType>
        <xsd:restriction base="dms:Choice">
          <xsd:enumeration value="Business Scenarios"/>
          <xsd:enumeration value="Business Requirements"/>
          <xsd:enumeration value="Functional Requirements"/>
          <xsd:enumeration value="Flowchart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http://schemas.microsoft.com/sharepoint/v3">
      <Url xsi:nil="true"/>
      <Description xsi:nil="true"/>
    </URL>
    <Document_x0020_Type xmlns="74062ae3-8d6b-4a30-9265-9d48ba646f6d" xsi:nil="true"/>
  </documentManagement>
</p:properties>
</file>

<file path=customXml/itemProps1.xml><?xml version="1.0" encoding="utf-8"?>
<ds:datastoreItem xmlns:ds="http://schemas.openxmlformats.org/officeDocument/2006/customXml" ds:itemID="{E6EEBA00-221C-4764-84BC-B50641F608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50588F-E2F6-413D-AEDD-50EAD686F9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2e9beaf-5c4a-43f8-8edb-1f766478a691"/>
    <ds:schemaRef ds:uri="74062ae3-8d6b-4a30-9265-9d48ba646f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1A1122-B9C5-4ECE-8A19-39230CE0E02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74062ae3-8d6b-4a30-9265-9d48ba646f6d"/>
    <ds:schemaRef ds:uri="http://schemas.openxmlformats.org/package/2006/metadata/core-properties"/>
    <ds:schemaRef ds:uri="a2e9beaf-5c4a-43f8-8edb-1f766478a69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template-wide</Template>
  <TotalTime>4914</TotalTime>
  <Words>1010</Words>
  <Application>Microsoft Office PowerPoint</Application>
  <PresentationFormat>Widescreen</PresentationFormat>
  <Paragraphs>224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Core Sans CR 35 Light</vt:lpstr>
      <vt:lpstr>CoreSansCR-35Light</vt:lpstr>
      <vt:lpstr>CoreSansCR-65Bold</vt:lpstr>
      <vt:lpstr>Australian Financial Complaints Authority</vt:lpstr>
      <vt:lpstr>AFCA update</vt:lpstr>
      <vt:lpstr>The AFCA strategy </vt:lpstr>
      <vt:lpstr>Eleven months at a glance – national statistics</vt:lpstr>
      <vt:lpstr>Eleven months at a glance – national statistics</vt:lpstr>
      <vt:lpstr>A sneak peak at our 1 year birthday results…</vt:lpstr>
      <vt:lpstr>Complaints received from Tasmania</vt:lpstr>
      <vt:lpstr>Complaint breakdown – Tasmania</vt:lpstr>
      <vt:lpstr>Complaint breakdown – Tasmania</vt:lpstr>
      <vt:lpstr>Complaint breakdown – Tasmania</vt:lpstr>
      <vt:lpstr>Who lodged complaints in Tasmania</vt:lpstr>
      <vt:lpstr>Areas of concern</vt:lpstr>
      <vt:lpstr>Fairness principles</vt:lpstr>
      <vt:lpstr>Fairness questions</vt:lpstr>
      <vt:lpstr>AFCA Financial Fairness Roadshow</vt:lpstr>
      <vt:lpstr>Changes ahead</vt:lpstr>
      <vt:lpstr>More information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Australian Financial Complaints Authority: in focus</dc:title>
  <dc:creator>Susie Cotterill</dc:creator>
  <cp:lastModifiedBy>Danielle Slade</cp:lastModifiedBy>
  <cp:revision>121</cp:revision>
  <cp:lastPrinted>2019-10-30T01:11:44Z</cp:lastPrinted>
  <dcterms:created xsi:type="dcterms:W3CDTF">2019-02-11T04:19:18Z</dcterms:created>
  <dcterms:modified xsi:type="dcterms:W3CDTF">2019-10-30T02:30:46Z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0x010100D85B077B317BB34BA2E9F33EF1423692</vt:lpwstr>
  </property>
</Properties>
</file>