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0" r:id="rId5"/>
    <p:sldId id="261" r:id="rId6"/>
    <p:sldId id="262" r:id="rId7"/>
    <p:sldId id="263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407D-3081-4516-986F-D1B4E86ACE4D}" type="datetimeFigureOut">
              <a:rPr lang="en-AU" smtClean="0"/>
              <a:t>16/10/2017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48F1-C111-4C9B-BC97-216B6F1CC9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438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407D-3081-4516-986F-D1B4E86ACE4D}" type="datetimeFigureOut">
              <a:rPr lang="en-AU" smtClean="0"/>
              <a:t>16/10/2017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48F1-C111-4C9B-BC97-216B6F1CC9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498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407D-3081-4516-986F-D1B4E86ACE4D}" type="datetimeFigureOut">
              <a:rPr lang="en-AU" smtClean="0"/>
              <a:t>16/10/2017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48F1-C111-4C9B-BC97-216B6F1CC9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451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407D-3081-4516-986F-D1B4E86ACE4D}" type="datetimeFigureOut">
              <a:rPr lang="en-AU" smtClean="0"/>
              <a:t>16/10/2017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48F1-C111-4C9B-BC97-216B6F1CC9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189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407D-3081-4516-986F-D1B4E86ACE4D}" type="datetimeFigureOut">
              <a:rPr lang="en-AU" smtClean="0"/>
              <a:t>16/10/2017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48F1-C111-4C9B-BC97-216B6F1CC9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5023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407D-3081-4516-986F-D1B4E86ACE4D}" type="datetimeFigureOut">
              <a:rPr lang="en-AU" smtClean="0"/>
              <a:t>16/10/2017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48F1-C111-4C9B-BC97-216B6F1CC9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99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407D-3081-4516-986F-D1B4E86ACE4D}" type="datetimeFigureOut">
              <a:rPr lang="en-AU" smtClean="0"/>
              <a:t>16/10/2017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48F1-C111-4C9B-BC97-216B6F1CC9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355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407D-3081-4516-986F-D1B4E86ACE4D}" type="datetimeFigureOut">
              <a:rPr lang="en-AU" smtClean="0"/>
              <a:t>16/10/2017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48F1-C111-4C9B-BC97-216B6F1CC9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430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407D-3081-4516-986F-D1B4E86ACE4D}" type="datetimeFigureOut">
              <a:rPr lang="en-AU" smtClean="0"/>
              <a:t>16/10/2017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48F1-C111-4C9B-BC97-216B6F1CC9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6228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407D-3081-4516-986F-D1B4E86ACE4D}" type="datetimeFigureOut">
              <a:rPr lang="en-AU" smtClean="0"/>
              <a:t>16/10/2017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48F1-C111-4C9B-BC97-216B6F1CC9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1262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407D-3081-4516-986F-D1B4E86ACE4D}" type="datetimeFigureOut">
              <a:rPr lang="en-AU" smtClean="0"/>
              <a:t>16/10/2017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48F1-C111-4C9B-BC97-216B6F1CC9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520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8407D-3081-4516-986F-D1B4E86ACE4D}" type="datetimeFigureOut">
              <a:rPr lang="en-AU" smtClean="0"/>
              <a:t>16/10/2017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D48F1-C111-4C9B-BC97-216B6F1CC9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14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image003.jpg@01D2A22A.5031C1D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2726" y="5301207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/>
              <a:t>welcomes delegates to our </a:t>
            </a:r>
            <a:r>
              <a:rPr lang="en-AU" sz="3200" dirty="0" smtClean="0"/>
              <a:t>2017 </a:t>
            </a:r>
            <a:r>
              <a:rPr lang="en-AU" sz="3200" dirty="0" smtClean="0"/>
              <a:t>conference</a:t>
            </a:r>
            <a:endParaRPr lang="en-AU" sz="3200" dirty="0"/>
          </a:p>
        </p:txBody>
      </p:sp>
      <p:pic>
        <p:nvPicPr>
          <p:cNvPr id="1028" name="Picture 4" descr="P:\Financial Counselling South\1 - Anglicare Staff Folders\Bert\Financial Counselling Tasmania\FCT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57051"/>
            <a:ext cx="333871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21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836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332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90707"/>
            <a:ext cx="2391692" cy="171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44487" y="1"/>
            <a:ext cx="7988424" cy="1171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 smtClean="0"/>
              <a:t>We would like to thank </a:t>
            </a:r>
            <a:r>
              <a:rPr lang="en-AU" sz="3200" dirty="0" smtClean="0"/>
              <a:t>our </a:t>
            </a:r>
            <a:r>
              <a:rPr lang="en-AU" sz="3200" dirty="0" smtClean="0"/>
              <a:t>sponsors</a:t>
            </a:r>
            <a:endParaRPr lang="en-AU" sz="3200" dirty="0"/>
          </a:p>
        </p:txBody>
      </p:sp>
      <p:pic>
        <p:nvPicPr>
          <p:cNvPr id="13" name="Picture 12" descr="C:\Users\fionam\AppData\Local\Temp\2\wzabde\Westpac-Logo-CMY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88347"/>
            <a:ext cx="2664296" cy="673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25" y="1196752"/>
            <a:ext cx="1825169" cy="86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P:\Financial Counselling South\1 - Anglicare Staff Folders\Fiona\FCT\FCT CONFERENCE 2017\PROGRAM\aurora log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02025"/>
            <a:ext cx="1445895" cy="798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P:\Financial Counselling South\1 - Anglicare Staff Folders\Fiona\FCT\FCT CONFERENCE 2017\PROGRAM\Final_CIO_logo artwork_hi res (2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55" y="4509120"/>
            <a:ext cx="2098040" cy="44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430" y="2492896"/>
            <a:ext cx="272403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CH-Group_Parent-Logo_H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97" y="5445224"/>
            <a:ext cx="2520280" cy="118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:\Users\fionam\AppData\Local\Microsoft\Windows\Temporary Internet Files\Content.Outlook\W0NY0V40\FOS Australia logo horizontal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686" y="5410583"/>
            <a:ext cx="3005449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678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692696"/>
            <a:ext cx="8208912" cy="4368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2400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DAY </a:t>
            </a:r>
            <a:r>
              <a:rPr lang="en-AU" sz="24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THURSDAY 19</a:t>
            </a:r>
            <a:r>
              <a:rPr lang="en-AU" sz="2400" b="1" baseline="300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AU" sz="24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OCTOBER </a:t>
            </a:r>
            <a:r>
              <a:rPr lang="en-AU" sz="2400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MORNING</a:t>
            </a:r>
            <a:endParaRPr lang="en-A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1600" dirty="0" smtClean="0">
                <a:latin typeface="Bodoni MT Black" panose="02070A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8.30</a:t>
            </a:r>
            <a:r>
              <a:rPr lang="en-AU" sz="1600" dirty="0">
                <a:latin typeface="Bodoni MT Black" panose="02070A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r>
              <a:rPr lang="en-AU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REGISTRATION</a:t>
            </a:r>
            <a:r>
              <a:rPr lang="en-AU" sz="1600" dirty="0" smtClean="0">
                <a:latin typeface="Bodoni MT Black" panose="02070A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600" dirty="0">
                <a:latin typeface="Bodoni MT Black" panose="02070A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A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>
              <a:lnSpc>
                <a:spcPct val="115000"/>
              </a:lnSpc>
              <a:spcAft>
                <a:spcPts val="800"/>
              </a:spcAft>
            </a:pPr>
            <a:r>
              <a:rPr lang="en-AU" sz="1600" dirty="0" smtClean="0">
                <a:latin typeface="Bodoni MT Black" panose="02070A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9.00</a:t>
            </a:r>
            <a:r>
              <a:rPr lang="en-AU" sz="1600" dirty="0">
                <a:latin typeface="Bodoni MT Black" panose="02070A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r>
              <a:rPr lang="en-AU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CONFERENCE OPENING: </a:t>
            </a:r>
            <a:r>
              <a:rPr lang="en-AU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600" b="1" dirty="0">
                <a:solidFill>
                  <a:srgbClr val="9933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  <a:r>
              <a:rPr lang="en-AU" sz="1600" b="1" dirty="0" err="1">
                <a:solidFill>
                  <a:srgbClr val="9933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Freshney</a:t>
            </a:r>
            <a:r>
              <a:rPr lang="en-AU" sz="1600" b="1" dirty="0">
                <a:solidFill>
                  <a:srgbClr val="9933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Mayor of Latrobe</a:t>
            </a:r>
            <a:endParaRPr lang="en-A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>
              <a:lnSpc>
                <a:spcPct val="115000"/>
              </a:lnSpc>
              <a:spcAft>
                <a:spcPts val="800"/>
              </a:spcAft>
            </a:pPr>
            <a:r>
              <a:rPr lang="en-AU" sz="1600" dirty="0">
                <a:latin typeface="Bodoni MT Black" panose="02070A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9.05	</a:t>
            </a:r>
            <a:r>
              <a:rPr lang="en-AU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PRESIDENTS WELCOME</a:t>
            </a:r>
            <a:r>
              <a:rPr lang="en-AU" sz="1600" dirty="0">
                <a:solidFill>
                  <a:srgbClr val="FF00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AU" sz="1600" b="1" dirty="0">
                <a:solidFill>
                  <a:srgbClr val="9933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Fiona Moore. FCT President</a:t>
            </a:r>
            <a:endParaRPr lang="en-A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>
              <a:lnSpc>
                <a:spcPct val="115000"/>
              </a:lnSpc>
              <a:spcAft>
                <a:spcPts val="375"/>
              </a:spcAft>
            </a:pPr>
            <a:r>
              <a:rPr lang="en-AU" sz="1600" dirty="0">
                <a:latin typeface="Bodoni MT Black" panose="02070A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9.10:	</a:t>
            </a:r>
            <a:r>
              <a:rPr lang="en-AU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NOTE SPEAKER:    </a:t>
            </a:r>
            <a:r>
              <a:rPr lang="en-AU" sz="1600" b="1" dirty="0">
                <a:solidFill>
                  <a:srgbClr val="9933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  <a:r>
              <a:rPr lang="en-AU" sz="1600" b="1" dirty="0" err="1">
                <a:solidFill>
                  <a:srgbClr val="9933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Freshney</a:t>
            </a:r>
            <a:r>
              <a:rPr lang="en-AU" sz="1600" b="1" dirty="0">
                <a:solidFill>
                  <a:srgbClr val="9933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Mayor of Latrobe</a:t>
            </a:r>
            <a:endParaRPr lang="en-A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1600" dirty="0" smtClean="0">
                <a:latin typeface="Bodoni MT Black" panose="02070A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10.15</a:t>
            </a:r>
            <a:r>
              <a:rPr lang="en-AU" sz="1600" dirty="0">
                <a:latin typeface="Bodoni MT Black" panose="02070A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r>
              <a:rPr lang="en-AU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MONEY MINDED PROGRAM</a:t>
            </a:r>
            <a:r>
              <a:rPr lang="en-AU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AU" sz="1600" b="1" dirty="0">
                <a:solidFill>
                  <a:srgbClr val="9933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Marie Andrews. Financial Counsellor Liaison ANZ</a:t>
            </a:r>
            <a:endParaRPr lang="en-A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1600" dirty="0" smtClean="0">
                <a:latin typeface="Bodoni MT Black" panose="02070A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10.30</a:t>
            </a:r>
            <a:r>
              <a:rPr lang="en-AU" sz="1600" dirty="0">
                <a:latin typeface="Bodoni MT Black" panose="02070A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r>
              <a:rPr lang="en-AU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MORNING TEA</a:t>
            </a:r>
            <a:endParaRPr lang="en-A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>
              <a:lnSpc>
                <a:spcPct val="115000"/>
              </a:lnSpc>
              <a:spcAft>
                <a:spcPts val="800"/>
              </a:spcAft>
            </a:pPr>
            <a:r>
              <a:rPr lang="en-AU" sz="1600" dirty="0" smtClean="0">
                <a:latin typeface="Bodoni MT Black" panose="02070A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11.00</a:t>
            </a:r>
            <a:r>
              <a:rPr lang="en-AU" sz="1600" dirty="0">
                <a:latin typeface="Bodoni MT Black" panose="02070A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r>
              <a:rPr lang="en-AU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FCA UPDATE</a:t>
            </a:r>
            <a:r>
              <a:rPr lang="en-AU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r>
              <a:rPr lang="en-AU" sz="1600" b="1" dirty="0">
                <a:solidFill>
                  <a:srgbClr val="9933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Fiona Guthrie. Chief Executive Officer FCA, Carmel Franklin Chair FCA Board </a:t>
            </a:r>
            <a:r>
              <a:rPr lang="en-AU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A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>
              <a:lnSpc>
                <a:spcPct val="115000"/>
              </a:lnSpc>
              <a:spcAft>
                <a:spcPts val="800"/>
              </a:spcAft>
            </a:pPr>
            <a:r>
              <a:rPr lang="en-AU" sz="1600" dirty="0" smtClean="0">
                <a:latin typeface="Bodoni MT Black" panose="02070A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11.30:  </a:t>
            </a:r>
            <a:r>
              <a:rPr lang="en-A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AU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WILLS AND DECEASED ESTATES: </a:t>
            </a:r>
            <a:r>
              <a:rPr lang="en-AU" sz="1600" b="1" dirty="0" smtClean="0">
                <a:solidFill>
                  <a:srgbClr val="9933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Anne </a:t>
            </a:r>
            <a:r>
              <a:rPr lang="en-AU" sz="1600" b="1" dirty="0" err="1" smtClean="0">
                <a:solidFill>
                  <a:srgbClr val="9933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Gott</a:t>
            </a:r>
            <a:r>
              <a:rPr lang="en-AU" sz="1600" b="1" dirty="0" smtClean="0">
                <a:solidFill>
                  <a:srgbClr val="9933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Solicitor Public Trustee</a:t>
            </a:r>
            <a:endParaRPr lang="en-AU" sz="1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solidFill>
                  <a:srgbClr val="9966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A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1600" dirty="0">
                <a:latin typeface="Bodoni MT Black" panose="02070A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12.30:   	</a:t>
            </a:r>
            <a:r>
              <a:rPr lang="en-AU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LUNCH</a:t>
            </a:r>
            <a:endParaRPr lang="en-A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889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692696"/>
            <a:ext cx="8208912" cy="5131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AU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DAY 1 THURSDAY 19</a:t>
            </a:r>
            <a:r>
              <a:rPr lang="en-AU" b="1" baseline="300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AU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OCTOBER </a:t>
            </a:r>
            <a:r>
              <a:rPr lang="en-AU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AU" b="1" dirty="0" smtClean="0">
                <a:solidFill>
                  <a:srgbClr val="00B050"/>
                </a:solidFill>
                <a:ea typeface="Calibri"/>
                <a:cs typeface="Times New Roman"/>
              </a:rPr>
              <a:t>AFTERNOON</a:t>
            </a:r>
          </a:p>
          <a:p>
            <a:pPr marL="914400" indent="-914400">
              <a:lnSpc>
                <a:spcPct val="115000"/>
              </a:lnSpc>
              <a:spcAft>
                <a:spcPts val="800"/>
              </a:spcAft>
            </a:pPr>
            <a:r>
              <a:rPr lang="en-AU" sz="16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1.30</a:t>
            </a:r>
            <a:r>
              <a:rPr lang="en-AU" sz="1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A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AU" sz="1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LETTER WRITING TO CREDITORS</a:t>
            </a:r>
            <a:r>
              <a:rPr lang="en-A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914400">
              <a:spcAft>
                <a:spcPts val="0"/>
              </a:spcAft>
            </a:pPr>
            <a:r>
              <a:rPr lang="en-AU" sz="1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ANZ</a:t>
            </a:r>
            <a:r>
              <a:rPr lang="en-A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AU" sz="1600" b="1" dirty="0">
                <a:solidFill>
                  <a:srgbClr val="9933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Marie Andrews</a:t>
            </a:r>
            <a:r>
              <a:rPr lang="en-AU" sz="1600" dirty="0">
                <a:solidFill>
                  <a:srgbClr val="9933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1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CREDIT CORP</a:t>
            </a:r>
            <a:r>
              <a:rPr lang="en-A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AU" sz="1600" b="1" dirty="0">
                <a:solidFill>
                  <a:srgbClr val="9933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Laura Pringle,</a:t>
            </a:r>
            <a:r>
              <a:rPr lang="en-AU" sz="1600" dirty="0">
                <a:solidFill>
                  <a:srgbClr val="9933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AU" sz="1600" dirty="0" smtClean="0">
              <a:solidFill>
                <a:srgbClr val="9933FF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>
              <a:spcAft>
                <a:spcPts val="0"/>
              </a:spcAft>
            </a:pPr>
            <a:r>
              <a:rPr lang="en-AU" sz="16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AURORA </a:t>
            </a:r>
            <a:r>
              <a:rPr lang="en-AU" sz="1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ENERGY:</a:t>
            </a:r>
            <a:r>
              <a:rPr lang="en-A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AU" sz="1600" b="1" dirty="0">
                <a:solidFill>
                  <a:srgbClr val="9933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Debbie Shearing</a:t>
            </a:r>
            <a:r>
              <a:rPr lang="en-AU" sz="1600" dirty="0">
                <a:solidFill>
                  <a:srgbClr val="9933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1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CBA: </a:t>
            </a:r>
            <a:r>
              <a:rPr lang="en-AU" sz="1600" b="1" dirty="0">
                <a:solidFill>
                  <a:srgbClr val="9933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Christina </a:t>
            </a:r>
            <a:r>
              <a:rPr lang="en-AU" sz="1600" b="1" dirty="0" err="1">
                <a:solidFill>
                  <a:srgbClr val="9933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Grygiel</a:t>
            </a:r>
            <a:endParaRPr lang="en-AU" sz="16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7200">
              <a:spcAft>
                <a:spcPts val="0"/>
              </a:spcAft>
            </a:pPr>
            <a:r>
              <a:rPr lang="en-AU" sz="1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FACILITATOR</a:t>
            </a:r>
            <a:r>
              <a:rPr lang="en-A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AU" sz="1600" b="1" dirty="0">
                <a:solidFill>
                  <a:srgbClr val="A24DE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Fiona </a:t>
            </a:r>
            <a:r>
              <a:rPr lang="en-AU" sz="1600" b="1" dirty="0" smtClean="0">
                <a:solidFill>
                  <a:srgbClr val="A24DE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Moore </a:t>
            </a:r>
            <a:endParaRPr lang="en-AU" sz="16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7200">
              <a:spcAft>
                <a:spcPts val="0"/>
              </a:spcAft>
            </a:pPr>
            <a:r>
              <a:rPr lang="en-AU" sz="1600" dirty="0">
                <a:solidFill>
                  <a:srgbClr val="365F9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AU" sz="16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16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3.00</a:t>
            </a:r>
            <a:r>
              <a:rPr lang="en-AU" sz="1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A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AU" sz="16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AFTERNOON </a:t>
            </a:r>
            <a:r>
              <a:rPr lang="en-AU" sz="1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TEA</a:t>
            </a:r>
            <a:endParaRPr lang="en-AU" sz="16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>
              <a:lnSpc>
                <a:spcPct val="115000"/>
              </a:lnSpc>
              <a:spcAft>
                <a:spcPts val="800"/>
              </a:spcAft>
            </a:pPr>
            <a:r>
              <a:rPr lang="en-AU" sz="1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3.30:</a:t>
            </a:r>
            <a:r>
              <a:rPr lang="en-A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AU" sz="1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CONCURRENT SESSIONS:</a:t>
            </a:r>
            <a:r>
              <a:rPr lang="en-A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914400">
              <a:spcAft>
                <a:spcPts val="0"/>
              </a:spcAft>
            </a:pPr>
            <a:r>
              <a:rPr lang="en-AU" sz="1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1. BANKRUPTCY 101:</a:t>
            </a:r>
            <a:r>
              <a:rPr lang="en-A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AU" sz="1600" b="1" dirty="0">
                <a:solidFill>
                  <a:srgbClr val="9933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Fiona Moore </a:t>
            </a:r>
            <a:r>
              <a:rPr lang="en-AU" sz="1600" b="1" dirty="0">
                <a:solidFill>
                  <a:srgbClr val="7640C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Financial </a:t>
            </a:r>
            <a:r>
              <a:rPr lang="en-AU" sz="1600" b="1" dirty="0" smtClean="0">
                <a:solidFill>
                  <a:srgbClr val="9933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Counsellor</a:t>
            </a:r>
            <a:endParaRPr lang="en-AU" sz="16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>
              <a:spcAft>
                <a:spcPts val="0"/>
              </a:spcAft>
            </a:pPr>
            <a:r>
              <a:rPr lang="en-AU" sz="16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AU" sz="16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>
              <a:spcAft>
                <a:spcPts val="0"/>
              </a:spcAft>
            </a:pPr>
            <a:r>
              <a:rPr lang="en-AU" sz="1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 DEBT OPTIONS: </a:t>
            </a:r>
            <a:r>
              <a:rPr lang="en-AU" sz="1600" b="1" dirty="0">
                <a:solidFill>
                  <a:srgbClr val="9933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Ross Mackenzie Financial </a:t>
            </a:r>
            <a:r>
              <a:rPr lang="en-AU" sz="1600" b="1" dirty="0" smtClean="0">
                <a:solidFill>
                  <a:srgbClr val="9933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Counsellor</a:t>
            </a:r>
            <a:endParaRPr lang="en-AU" sz="16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7200">
              <a:spcAft>
                <a:spcPts val="0"/>
              </a:spcAft>
            </a:pPr>
            <a:r>
              <a:rPr lang="en-A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914400" indent="-914400">
              <a:lnSpc>
                <a:spcPct val="115000"/>
              </a:lnSpc>
              <a:spcAft>
                <a:spcPts val="800"/>
              </a:spcAft>
            </a:pPr>
            <a:r>
              <a:rPr lang="en-AU" sz="1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5.00:	FINISH</a:t>
            </a:r>
            <a:endParaRPr lang="en-AU" sz="16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>
              <a:lnSpc>
                <a:spcPct val="115000"/>
              </a:lnSpc>
              <a:spcAft>
                <a:spcPts val="800"/>
              </a:spcAft>
            </a:pPr>
            <a:r>
              <a:rPr lang="en-A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914400" indent="-914400">
              <a:lnSpc>
                <a:spcPct val="115000"/>
              </a:lnSpc>
              <a:spcAft>
                <a:spcPts val="800"/>
              </a:spcAft>
            </a:pPr>
            <a:r>
              <a:rPr lang="en-AU" sz="1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7.00 For 7.30:   </a:t>
            </a:r>
            <a:r>
              <a:rPr lang="en-AU" sz="1600" b="1" dirty="0">
                <a:solidFill>
                  <a:srgbClr val="548DD4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CONFERENCE DINNER. RSL DEVONPRT</a:t>
            </a:r>
            <a:endParaRPr lang="en-AU" sz="16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2000" dirty="0">
                <a:solidFill>
                  <a:srgbClr val="262626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AU" sz="6600" dirty="0">
              <a:solidFill>
                <a:srgbClr val="262626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17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476672"/>
            <a:ext cx="8208912" cy="6814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28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DAY 2 FRIDAY 20</a:t>
            </a:r>
            <a:r>
              <a:rPr lang="en-AU" sz="2800" b="1" baseline="300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AU" sz="28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AU" sz="2800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OCTOBER</a:t>
            </a:r>
            <a:r>
              <a:rPr lang="en-A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AU" sz="2800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MORNING</a:t>
            </a:r>
            <a:endParaRPr lang="en-A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1400" dirty="0" smtClean="0">
                <a:latin typeface="Bodoni MT Black" panose="02070A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8.30</a:t>
            </a:r>
            <a:r>
              <a:rPr lang="en-AU" sz="1400" dirty="0">
                <a:latin typeface="Bodoni MT Black" panose="02070A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AU" sz="2000" dirty="0">
                <a:latin typeface="Bodoni MT Black" panose="02070A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AU" sz="1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CHAIR </a:t>
            </a:r>
            <a:r>
              <a:rPr lang="en-AU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YOGA </a:t>
            </a:r>
            <a:r>
              <a:rPr lang="en-AU" sz="1400" b="1" dirty="0">
                <a:solidFill>
                  <a:srgbClr val="A24DE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Christine </a:t>
            </a:r>
            <a:r>
              <a:rPr lang="en-AU" sz="1400" b="1" dirty="0" err="1">
                <a:solidFill>
                  <a:srgbClr val="A24DE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Hiltner</a:t>
            </a:r>
            <a:endParaRPr lang="en-A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7200">
              <a:spcAft>
                <a:spcPts val="0"/>
              </a:spcAft>
            </a:pPr>
            <a:r>
              <a:rPr lang="en-AU" sz="1400" b="1" dirty="0">
                <a:solidFill>
                  <a:srgbClr val="A24DE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A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>
              <a:spcAft>
                <a:spcPts val="0"/>
              </a:spcAft>
            </a:pPr>
            <a:r>
              <a:rPr lang="en-AU" dirty="0">
                <a:latin typeface="Bodoni MT Black" panose="02070A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9.00:</a:t>
            </a:r>
            <a:r>
              <a:rPr lang="en-AU" sz="1400" dirty="0">
                <a:latin typeface="Bodoni MT Black" panose="02070A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A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IDR/EDR ANZ COMPLAINTS </a:t>
            </a:r>
            <a:r>
              <a:rPr lang="en-A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HANDLING PROCESS:</a:t>
            </a:r>
            <a:endParaRPr lang="en-A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>
              <a:spcAft>
                <a:spcPts val="0"/>
              </a:spcAft>
            </a:pPr>
            <a:r>
              <a:rPr lang="en-AU" b="1" dirty="0">
                <a:solidFill>
                  <a:srgbClr val="A24DE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ANZ Customer </a:t>
            </a:r>
            <a:r>
              <a:rPr lang="en-AU" b="1" dirty="0" smtClean="0">
                <a:solidFill>
                  <a:srgbClr val="A24DE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Advocate </a:t>
            </a:r>
            <a:r>
              <a:rPr lang="en-AU" b="1" dirty="0">
                <a:solidFill>
                  <a:srgbClr val="A24DE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 </a:t>
            </a:r>
            <a:r>
              <a:rPr lang="en-AU" b="1" dirty="0" err="1">
                <a:solidFill>
                  <a:srgbClr val="A24DE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McKinstray</a:t>
            </a:r>
            <a:endParaRPr lang="en-A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>
              <a:spcAft>
                <a:spcPts val="0"/>
              </a:spcAft>
            </a:pPr>
            <a:r>
              <a:rPr lang="en-AU" dirty="0">
                <a:solidFill>
                  <a:srgbClr val="A24DE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A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</a:pPr>
            <a:r>
              <a:rPr lang="en-AU" b="1" dirty="0" smtClean="0">
                <a:latin typeface="Bodoni MT Black" panose="02070A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9.25</a:t>
            </a:r>
            <a:r>
              <a:rPr lang="en-AU" b="1" dirty="0">
                <a:latin typeface="Bodoni MT Black" panose="02070A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A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A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FINANCIAL </a:t>
            </a:r>
            <a:r>
              <a:rPr lang="en-A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OMBUDSMAN SERVICE: </a:t>
            </a:r>
            <a:endParaRPr lang="en-A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>
              <a:spcAft>
                <a:spcPts val="0"/>
              </a:spcAft>
            </a:pPr>
            <a:r>
              <a:rPr lang="en-AU" b="1" dirty="0">
                <a:solidFill>
                  <a:srgbClr val="9933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Phillip Field Lead Ombudsman Banking and Finance </a:t>
            </a:r>
            <a:endParaRPr lang="en-A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spcAft>
                <a:spcPts val="0"/>
              </a:spcAft>
            </a:pPr>
            <a:r>
              <a:rPr lang="en-AU" b="1" dirty="0">
                <a:solidFill>
                  <a:srgbClr val="CC66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A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dirty="0">
                <a:latin typeface="Bodoni MT Black" panose="02070A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9.50	</a:t>
            </a:r>
            <a:r>
              <a:rPr lang="en-A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CREDIT </a:t>
            </a:r>
            <a:r>
              <a:rPr lang="en-A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INVESTEMENTS OMBUDSMAN</a:t>
            </a:r>
            <a:endParaRPr lang="en-A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>
              <a:lnSpc>
                <a:spcPct val="115000"/>
              </a:lnSpc>
              <a:spcAft>
                <a:spcPts val="800"/>
              </a:spcAft>
            </a:pPr>
            <a:r>
              <a:rPr lang="en-AU" b="1" dirty="0">
                <a:solidFill>
                  <a:srgbClr val="A24DE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James Beaumont Senior Manager-Financial Hardship</a:t>
            </a:r>
            <a:endParaRPr lang="en-A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dirty="0" smtClean="0">
                <a:latin typeface="Bodoni MT Black" panose="02070A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10.30</a:t>
            </a:r>
            <a:r>
              <a:rPr lang="en-AU" dirty="0">
                <a:latin typeface="Bodoni MT Black" panose="02070A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AU" sz="2000" dirty="0">
                <a:latin typeface="Bodoni MT Black" panose="02070A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A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MORNING TEA</a:t>
            </a:r>
            <a:endParaRPr lang="en-A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b="1" dirty="0">
                <a:latin typeface="Bodoni MT Black" panose="02070A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11.00:  </a:t>
            </a:r>
            <a:r>
              <a:rPr lang="en-A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CONCURRENT </a:t>
            </a:r>
            <a:r>
              <a:rPr lang="en-A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SESSION</a:t>
            </a:r>
            <a:endParaRPr lang="en-A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>
              <a:lnSpc>
                <a:spcPct val="115000"/>
              </a:lnSpc>
              <a:spcAft>
                <a:spcPts val="800"/>
              </a:spcAft>
            </a:pPr>
            <a:r>
              <a:rPr lang="en-A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COUNSELLING SKILLS</a:t>
            </a: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AU" b="1" dirty="0">
                <a:solidFill>
                  <a:srgbClr val="A24DE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Speaker Michelle Knop Program Manager and Educator Life Line Tasmania</a:t>
            </a:r>
            <a:endParaRPr lang="en-A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>
              <a:lnSpc>
                <a:spcPct val="115000"/>
              </a:lnSpc>
              <a:spcAft>
                <a:spcPts val="800"/>
              </a:spcAft>
            </a:pPr>
            <a:r>
              <a:rPr lang="en-A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BOUNDARIES FOR FINANCIAL COUNSELLORS: </a:t>
            </a:r>
            <a:r>
              <a:rPr lang="en-AU" b="1" dirty="0">
                <a:solidFill>
                  <a:srgbClr val="A24DE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Andrew Kelly Anglicare Practice Support Unit</a:t>
            </a:r>
            <a:endParaRPr lang="en-A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b="1" dirty="0">
                <a:latin typeface="Bodoni MT Black" panose="02070A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12.30:</a:t>
            </a:r>
            <a:r>
              <a:rPr lang="en-AU" sz="2000" b="1" dirty="0">
                <a:latin typeface="Bodoni MT Black" panose="02070A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A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LUNCH</a:t>
            </a:r>
            <a:endParaRPr lang="en-A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A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417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692696"/>
            <a:ext cx="8208912" cy="361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lnSpc>
                <a:spcPct val="115000"/>
              </a:lnSpc>
              <a:spcAft>
                <a:spcPts val="800"/>
              </a:spcAft>
            </a:pPr>
            <a:r>
              <a:rPr lang="en-AU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DAY 2 FRIDAY 20</a:t>
            </a:r>
            <a:r>
              <a:rPr lang="en-AU" b="1" baseline="300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AU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OCTOBER</a:t>
            </a:r>
            <a:r>
              <a:rPr lang="en-AU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AU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AFTERNOON</a:t>
            </a:r>
            <a:endParaRPr lang="en-AU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>
              <a:lnSpc>
                <a:spcPct val="115000"/>
              </a:lnSpc>
              <a:spcAft>
                <a:spcPts val="800"/>
              </a:spcAft>
            </a:pPr>
            <a:endParaRPr lang="en-AU" b="1" dirty="0" smtClean="0">
              <a:latin typeface="Bodoni MT Black" panose="02070A030806060202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>
              <a:lnSpc>
                <a:spcPct val="115000"/>
              </a:lnSpc>
              <a:spcAft>
                <a:spcPts val="800"/>
              </a:spcAft>
            </a:pPr>
            <a:r>
              <a:rPr lang="en-AU" b="1" dirty="0" smtClean="0">
                <a:latin typeface="Bodoni MT Black" panose="02070A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1.30</a:t>
            </a:r>
            <a:r>
              <a:rPr lang="en-AU" b="1" dirty="0">
                <a:latin typeface="Bodoni MT Black" panose="02070A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AU" sz="2000" b="1" dirty="0">
                <a:latin typeface="Bodoni MT Black" panose="02070A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A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TALK YOU NEED TO HAVE WITH YOUR CHILDREN AND YOUR PARTNER: </a:t>
            </a: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b="1" dirty="0">
                <a:solidFill>
                  <a:srgbClr val="9933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Phillip Powell</a:t>
            </a:r>
            <a:endParaRPr lang="en-A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>
              <a:lnSpc>
                <a:spcPct val="115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AU" b="1" dirty="0" smtClean="0">
                <a:latin typeface="Bodoni MT Black" panose="02070A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2.00</a:t>
            </a:r>
            <a:r>
              <a:rPr lang="en-AU" b="1" dirty="0">
                <a:latin typeface="Bodoni MT Black" panose="02070A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AU" sz="2000" b="1" dirty="0">
                <a:latin typeface="Bodoni MT Black" panose="02070A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A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TASMANIA COLLECTION SERVICE:   </a:t>
            </a:r>
            <a:r>
              <a:rPr lang="en-AU" b="1" dirty="0">
                <a:solidFill>
                  <a:srgbClr val="9933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Katrina de </a:t>
            </a:r>
            <a:r>
              <a:rPr lang="en-AU" b="1" dirty="0" err="1">
                <a:solidFill>
                  <a:srgbClr val="9933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Kaste</a:t>
            </a:r>
            <a:r>
              <a:rPr lang="en-AU" b="1" dirty="0">
                <a:solidFill>
                  <a:srgbClr val="9933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Business Relationships Manager</a:t>
            </a:r>
            <a:endParaRPr lang="en-A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b="1" dirty="0" smtClean="0">
                <a:latin typeface="Bodoni MT Black" panose="02070A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2.30:</a:t>
            </a:r>
            <a:r>
              <a:rPr lang="en-AU" sz="2000" b="1" dirty="0">
                <a:latin typeface="Bodoni MT Black" panose="02070A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A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CLOSING </a:t>
            </a:r>
            <a:r>
              <a:rPr lang="en-A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REMARKS</a:t>
            </a:r>
            <a:endParaRPr lang="en-A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A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417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71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30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49</Words>
  <Application>Microsoft Office PowerPoint</Application>
  <PresentationFormat>On-screen Show (4:3)</PresentationFormat>
  <Paragraphs>51</Paragraphs>
  <Slides>9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Bodoni MT Black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Anglicare Tasmania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Counselling Tasmania would like to thank our 2015 conference sponsors</dc:title>
  <dc:creator>Bert Aperloo</dc:creator>
  <cp:lastModifiedBy>Ross Mackenzie</cp:lastModifiedBy>
  <cp:revision>35</cp:revision>
  <dcterms:created xsi:type="dcterms:W3CDTF">2015-09-10T02:49:45Z</dcterms:created>
  <dcterms:modified xsi:type="dcterms:W3CDTF">2017-10-16T04:26:11Z</dcterms:modified>
</cp:coreProperties>
</file>