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682" r:id="rId6"/>
    <p:sldMasterId id="2147483694" r:id="rId7"/>
  </p:sldMasterIdLst>
  <p:notesMasterIdLst>
    <p:notesMasterId r:id="rId47"/>
  </p:notesMasterIdLst>
  <p:sldIdLst>
    <p:sldId id="278" r:id="rId8"/>
    <p:sldId id="362" r:id="rId9"/>
    <p:sldId id="424" r:id="rId10"/>
    <p:sldId id="425" r:id="rId11"/>
    <p:sldId id="363" r:id="rId12"/>
    <p:sldId id="413" r:id="rId13"/>
    <p:sldId id="416" r:id="rId14"/>
    <p:sldId id="415" r:id="rId15"/>
    <p:sldId id="333" r:id="rId16"/>
    <p:sldId id="411" r:id="rId17"/>
    <p:sldId id="360" r:id="rId18"/>
    <p:sldId id="359" r:id="rId19"/>
    <p:sldId id="417" r:id="rId20"/>
    <p:sldId id="418" r:id="rId21"/>
    <p:sldId id="365" r:id="rId22"/>
    <p:sldId id="367" r:id="rId23"/>
    <p:sldId id="419" r:id="rId24"/>
    <p:sldId id="420" r:id="rId25"/>
    <p:sldId id="371" r:id="rId26"/>
    <p:sldId id="304" r:id="rId27"/>
    <p:sldId id="351" r:id="rId28"/>
    <p:sldId id="422" r:id="rId29"/>
    <p:sldId id="421" r:id="rId30"/>
    <p:sldId id="345" r:id="rId31"/>
    <p:sldId id="346" r:id="rId32"/>
    <p:sldId id="379" r:id="rId33"/>
    <p:sldId id="380" r:id="rId34"/>
    <p:sldId id="414" r:id="rId35"/>
    <p:sldId id="426" r:id="rId36"/>
    <p:sldId id="256" r:id="rId37"/>
    <p:sldId id="257" r:id="rId38"/>
    <p:sldId id="428" r:id="rId39"/>
    <p:sldId id="427" r:id="rId40"/>
    <p:sldId id="429" r:id="rId41"/>
    <p:sldId id="430" r:id="rId42"/>
    <p:sldId id="431" r:id="rId43"/>
    <p:sldId id="432" r:id="rId44"/>
    <p:sldId id="283" r:id="rId45"/>
    <p:sldId id="423" r:id="rId46"/>
  </p:sldIdLst>
  <p:sldSz cx="12192000" cy="6858000"/>
  <p:notesSz cx="6724650" cy="9774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0D3"/>
    <a:srgbClr val="1D252D"/>
    <a:srgbClr val="E80EBE"/>
    <a:srgbClr val="66A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0670" autoAdjust="0"/>
  </p:normalViewPr>
  <p:slideViewPr>
    <p:cSldViewPr snapToGrid="0" snapToObjects="1">
      <p:cViewPr varScale="1">
        <p:scale>
          <a:sx n="89" d="100"/>
          <a:sy n="89" d="100"/>
        </p:scale>
        <p:origin x="7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beta.moneysmart.gov.au/getting-a-home-loan" TargetMode="External"/><Relationship Id="rId7" Type="http://schemas.openxmlformats.org/officeDocument/2006/relationships/image" Target="../media/image54.svg"/><Relationship Id="rId2" Type="http://schemas.openxmlformats.org/officeDocument/2006/relationships/hyperlink" Target="https://beta.moneysmart.gov.au/starting-to-invest" TargetMode="External"/><Relationship Id="rId1" Type="http://schemas.openxmlformats.org/officeDocument/2006/relationships/hyperlink" Target="https://beta.moneysmart.gov.au/buying-a-car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svg"/><Relationship Id="rId7" Type="http://schemas.openxmlformats.org/officeDocument/2006/relationships/hyperlink" Target="https://beta.moneysmart.gov.au/getting-a-home-loan" TargetMode="External"/><Relationship Id="rId2" Type="http://schemas.openxmlformats.org/officeDocument/2006/relationships/image" Target="../media/image51.png"/><Relationship Id="rId1" Type="http://schemas.openxmlformats.org/officeDocument/2006/relationships/hyperlink" Target="https://beta.moneysmart.gov.au/buying-a-car" TargetMode="Externa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hyperlink" Target="https://beta.moneysmart.gov.au/starting-to-invest" TargetMode="External"/><Relationship Id="rId9" Type="http://schemas.openxmlformats.org/officeDocument/2006/relationships/image" Target="../media/image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904607-88E1-45F4-BEDE-9A3DD2CBACD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4CF3076-4E54-4524-BCE5-D58AF26784FA}">
      <dgm:prSet/>
      <dgm:spPr/>
      <dgm:t>
        <a:bodyPr/>
        <a:lstStyle/>
        <a:p>
          <a:r>
            <a:rPr lang="en-AU" dirty="0"/>
            <a:t>ASIC is the lead Australian Government agency for financial capability, consistent with its strategic priority to promote confident and informed consumers and investors</a:t>
          </a:r>
          <a:endParaRPr lang="en-US" dirty="0"/>
        </a:p>
      </dgm:t>
    </dgm:pt>
    <dgm:pt modelId="{E0CF44B8-4BFB-47D4-8A84-92C49C4A85A5}" type="parTrans" cxnId="{E55DA727-1D20-4DAD-9AE4-CDF4D320D3DB}">
      <dgm:prSet/>
      <dgm:spPr/>
      <dgm:t>
        <a:bodyPr/>
        <a:lstStyle/>
        <a:p>
          <a:endParaRPr lang="en-US"/>
        </a:p>
      </dgm:t>
    </dgm:pt>
    <dgm:pt modelId="{F83F3855-A2DE-464E-9D90-051903F8AE18}" type="sibTrans" cxnId="{E55DA727-1D20-4DAD-9AE4-CDF4D320D3DB}">
      <dgm:prSet/>
      <dgm:spPr/>
      <dgm:t>
        <a:bodyPr/>
        <a:lstStyle/>
        <a:p>
          <a:endParaRPr lang="en-US"/>
        </a:p>
      </dgm:t>
    </dgm:pt>
    <dgm:pt modelId="{AC3F1A3D-77D5-4476-AEE2-271F48FA5226}">
      <dgm:prSet/>
      <dgm:spPr/>
      <dgm:t>
        <a:bodyPr/>
        <a:lstStyle/>
        <a:p>
          <a:r>
            <a:rPr lang="en-AU" dirty="0"/>
            <a:t>ASIC's financial capability program includes:</a:t>
          </a:r>
          <a:endParaRPr lang="en-US" dirty="0"/>
        </a:p>
      </dgm:t>
    </dgm:pt>
    <dgm:pt modelId="{57F29469-A8DD-4AFA-8CEE-43F6F6918F9B}" type="parTrans" cxnId="{E57D45A2-66AD-465A-A5AD-64BD27D3D2EA}">
      <dgm:prSet/>
      <dgm:spPr/>
      <dgm:t>
        <a:bodyPr/>
        <a:lstStyle/>
        <a:p>
          <a:endParaRPr lang="en-US"/>
        </a:p>
      </dgm:t>
    </dgm:pt>
    <dgm:pt modelId="{69A3B07B-BA76-47D6-A77E-673D6C379C60}" type="sibTrans" cxnId="{E57D45A2-66AD-465A-A5AD-64BD27D3D2EA}">
      <dgm:prSet/>
      <dgm:spPr/>
      <dgm:t>
        <a:bodyPr/>
        <a:lstStyle/>
        <a:p>
          <a:endParaRPr lang="en-US"/>
        </a:p>
      </dgm:t>
    </dgm:pt>
    <dgm:pt modelId="{14244FEF-45B6-4195-822C-F1CF82E1785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sz="1400" dirty="0"/>
            <a:t>-Leading the National Financial Capability Strategy</a:t>
          </a:r>
          <a:endParaRPr lang="en-US" sz="1400" dirty="0"/>
        </a:p>
      </dgm:t>
    </dgm:pt>
    <dgm:pt modelId="{C483E368-8BB9-431C-B360-C2BBF3C409FC}" type="parTrans" cxnId="{2CD55494-110C-4B39-981E-D57674A86E42}">
      <dgm:prSet/>
      <dgm:spPr/>
      <dgm:t>
        <a:bodyPr/>
        <a:lstStyle/>
        <a:p>
          <a:endParaRPr lang="en-US"/>
        </a:p>
      </dgm:t>
    </dgm:pt>
    <dgm:pt modelId="{62844779-72E4-4071-A904-BE51CF0E4CD7}" type="sibTrans" cxnId="{2CD55494-110C-4B39-981E-D57674A86E42}">
      <dgm:prSet/>
      <dgm:spPr/>
      <dgm:t>
        <a:bodyPr/>
        <a:lstStyle/>
        <a:p>
          <a:endParaRPr lang="en-US"/>
        </a:p>
      </dgm:t>
    </dgm:pt>
    <dgm:pt modelId="{07D54523-3D8D-430E-ADBC-285C21F9B25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sz="1400" dirty="0"/>
            <a:t>-Providing consumer information via ASIC's MoneySmart</a:t>
          </a:r>
          <a:endParaRPr lang="en-US" sz="1400" dirty="0"/>
        </a:p>
      </dgm:t>
    </dgm:pt>
    <dgm:pt modelId="{A7FA6C6D-8FB7-45B2-BD13-A9A7AFE5B7AF}" type="parTrans" cxnId="{9C3E1BFC-DCC3-4EB6-9739-FF5D1B03744C}">
      <dgm:prSet/>
      <dgm:spPr/>
      <dgm:t>
        <a:bodyPr/>
        <a:lstStyle/>
        <a:p>
          <a:endParaRPr lang="en-US"/>
        </a:p>
      </dgm:t>
    </dgm:pt>
    <dgm:pt modelId="{B8278494-3DA5-46E6-AA22-B1ECA25131FD}" type="sibTrans" cxnId="{9C3E1BFC-DCC3-4EB6-9739-FF5D1B03744C}">
      <dgm:prSet/>
      <dgm:spPr/>
      <dgm:t>
        <a:bodyPr/>
        <a:lstStyle/>
        <a:p>
          <a:endParaRPr lang="en-US"/>
        </a:p>
      </dgm:t>
    </dgm:pt>
    <dgm:pt modelId="{56BED96B-6C55-42D6-82DE-F391F191806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sz="1400" dirty="0"/>
            <a:t>-Delivering ASIC's MoneySmart Teaching Program</a:t>
          </a:r>
          <a:endParaRPr lang="en-US" sz="1400" dirty="0"/>
        </a:p>
      </dgm:t>
    </dgm:pt>
    <dgm:pt modelId="{8284799B-A634-428B-A625-F5AA7715DE39}" type="parTrans" cxnId="{1FC9954B-198D-4695-94FB-FC8883D79BDC}">
      <dgm:prSet/>
      <dgm:spPr/>
      <dgm:t>
        <a:bodyPr/>
        <a:lstStyle/>
        <a:p>
          <a:endParaRPr lang="en-US"/>
        </a:p>
      </dgm:t>
    </dgm:pt>
    <dgm:pt modelId="{A73D73A1-DEB7-4BCC-8FF9-F9EB688C1F12}" type="sibTrans" cxnId="{1FC9954B-198D-4695-94FB-FC8883D79BDC}">
      <dgm:prSet/>
      <dgm:spPr/>
      <dgm:t>
        <a:bodyPr/>
        <a:lstStyle/>
        <a:p>
          <a:endParaRPr lang="en-US"/>
        </a:p>
      </dgm:t>
    </dgm:pt>
    <dgm:pt modelId="{CFA99D47-A6A4-4CFE-ABF5-79BADE4A76A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sz="1400" dirty="0"/>
            <a:t>-Implementing ASIC’s Indigenous Outreach Program.</a:t>
          </a:r>
          <a:endParaRPr lang="en-US" sz="1400" dirty="0"/>
        </a:p>
      </dgm:t>
    </dgm:pt>
    <dgm:pt modelId="{F44E8E4C-DA90-470D-AA90-7DEC544AE492}" type="parTrans" cxnId="{7D0C22DB-C1A6-4065-9527-FBE6BF0CB7AB}">
      <dgm:prSet/>
      <dgm:spPr/>
      <dgm:t>
        <a:bodyPr/>
        <a:lstStyle/>
        <a:p>
          <a:endParaRPr lang="en-US"/>
        </a:p>
      </dgm:t>
    </dgm:pt>
    <dgm:pt modelId="{CB97A404-2457-415E-8759-4861F2665495}" type="sibTrans" cxnId="{7D0C22DB-C1A6-4065-9527-FBE6BF0CB7AB}">
      <dgm:prSet/>
      <dgm:spPr/>
      <dgm:t>
        <a:bodyPr/>
        <a:lstStyle/>
        <a:p>
          <a:endParaRPr lang="en-US"/>
        </a:p>
      </dgm:t>
    </dgm:pt>
    <dgm:pt modelId="{963C62EE-99BA-45C5-8885-1E32E067929D}">
      <dgm:prSet/>
      <dgm:spPr/>
      <dgm:t>
        <a:bodyPr/>
        <a:lstStyle/>
        <a:p>
          <a:r>
            <a:rPr lang="en-AU" dirty="0"/>
            <a:t>The National Financial Capability Strategy seeks to broaden the reach and impact of financial capability initiatives that assist Australians to be in control of their financial lives</a:t>
          </a:r>
          <a:endParaRPr lang="en-US" dirty="0"/>
        </a:p>
      </dgm:t>
    </dgm:pt>
    <dgm:pt modelId="{265BE7D7-93B8-4953-89F2-C5E874418D00}" type="parTrans" cxnId="{B0C8F028-8BBC-4863-873C-6E35EEB03E6E}">
      <dgm:prSet/>
      <dgm:spPr/>
      <dgm:t>
        <a:bodyPr/>
        <a:lstStyle/>
        <a:p>
          <a:endParaRPr lang="en-US"/>
        </a:p>
      </dgm:t>
    </dgm:pt>
    <dgm:pt modelId="{53B51C87-CA04-43A6-BC73-E3305E4299CD}" type="sibTrans" cxnId="{B0C8F028-8BBC-4863-873C-6E35EEB03E6E}">
      <dgm:prSet/>
      <dgm:spPr/>
      <dgm:t>
        <a:bodyPr/>
        <a:lstStyle/>
        <a:p>
          <a:endParaRPr lang="en-US"/>
        </a:p>
      </dgm:t>
    </dgm:pt>
    <dgm:pt modelId="{8A7EC81A-7E4A-4701-B77D-652AAE0874D2}" type="pres">
      <dgm:prSet presAssocID="{25904607-88E1-45F4-BEDE-9A3DD2CBACD0}" presName="root" presStyleCnt="0">
        <dgm:presLayoutVars>
          <dgm:dir/>
          <dgm:resizeHandles val="exact"/>
        </dgm:presLayoutVars>
      </dgm:prSet>
      <dgm:spPr/>
    </dgm:pt>
    <dgm:pt modelId="{E9FFDC83-6E9D-44B6-8074-C97D6921CE4A}" type="pres">
      <dgm:prSet presAssocID="{24CF3076-4E54-4524-BCE5-D58AF26784FA}" presName="compNode" presStyleCnt="0"/>
      <dgm:spPr/>
    </dgm:pt>
    <dgm:pt modelId="{5BA93194-8D8E-4A43-B3E9-6415B4892293}" type="pres">
      <dgm:prSet presAssocID="{24CF3076-4E54-4524-BCE5-D58AF26784FA}" presName="bgRect" presStyleLbl="bgShp" presStyleIdx="0" presStyleCnt="3"/>
      <dgm:spPr/>
    </dgm:pt>
    <dgm:pt modelId="{314C78CE-AADC-4EBD-B12B-8DA000BC882F}" type="pres">
      <dgm:prSet presAssocID="{24CF3076-4E54-4524-BCE5-D58AF26784F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89E28AB-9523-4EAC-AD00-D00B70E2DB1E}" type="pres">
      <dgm:prSet presAssocID="{24CF3076-4E54-4524-BCE5-D58AF26784FA}" presName="spaceRect" presStyleCnt="0"/>
      <dgm:spPr/>
    </dgm:pt>
    <dgm:pt modelId="{08B1DA92-F835-4635-B2F5-DC9712528399}" type="pres">
      <dgm:prSet presAssocID="{24CF3076-4E54-4524-BCE5-D58AF26784FA}" presName="parTx" presStyleLbl="revTx" presStyleIdx="0" presStyleCnt="4">
        <dgm:presLayoutVars>
          <dgm:chMax val="0"/>
          <dgm:chPref val="0"/>
        </dgm:presLayoutVars>
      </dgm:prSet>
      <dgm:spPr/>
    </dgm:pt>
    <dgm:pt modelId="{5E499987-E076-47E6-B91C-CD11A2AC9324}" type="pres">
      <dgm:prSet presAssocID="{F83F3855-A2DE-464E-9D90-051903F8AE18}" presName="sibTrans" presStyleCnt="0"/>
      <dgm:spPr/>
    </dgm:pt>
    <dgm:pt modelId="{EA3CEE84-6B60-4FA0-8D81-C971F070D2A3}" type="pres">
      <dgm:prSet presAssocID="{AC3F1A3D-77D5-4476-AEE2-271F48FA5226}" presName="compNode" presStyleCnt="0"/>
      <dgm:spPr/>
    </dgm:pt>
    <dgm:pt modelId="{624F56D2-BF3B-4F12-9627-48876D1058C9}" type="pres">
      <dgm:prSet presAssocID="{AC3F1A3D-77D5-4476-AEE2-271F48FA5226}" presName="bgRect" presStyleLbl="bgShp" presStyleIdx="1" presStyleCnt="3" custScaleY="170323"/>
      <dgm:spPr/>
    </dgm:pt>
    <dgm:pt modelId="{609361D0-810F-4F6D-BC6D-B28BDCE0BA9F}" type="pres">
      <dgm:prSet presAssocID="{AC3F1A3D-77D5-4476-AEE2-271F48FA522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033A5B3-E66E-40F5-84F5-AAE9E2887B6B}" type="pres">
      <dgm:prSet presAssocID="{AC3F1A3D-77D5-4476-AEE2-271F48FA5226}" presName="spaceRect" presStyleCnt="0"/>
      <dgm:spPr/>
    </dgm:pt>
    <dgm:pt modelId="{375C45FC-8007-460B-B3CF-5E5A19FEE5EE}" type="pres">
      <dgm:prSet presAssocID="{AC3F1A3D-77D5-4476-AEE2-271F48FA5226}" presName="parTx" presStyleLbl="revTx" presStyleIdx="1" presStyleCnt="4">
        <dgm:presLayoutVars>
          <dgm:chMax val="0"/>
          <dgm:chPref val="0"/>
        </dgm:presLayoutVars>
      </dgm:prSet>
      <dgm:spPr/>
    </dgm:pt>
    <dgm:pt modelId="{B928B8D4-B58E-4CE7-9B75-D4D85AE752D5}" type="pres">
      <dgm:prSet presAssocID="{AC3F1A3D-77D5-4476-AEE2-271F48FA5226}" presName="desTx" presStyleLbl="revTx" presStyleIdx="2" presStyleCnt="4" custScaleX="127464" custScaleY="147605">
        <dgm:presLayoutVars/>
      </dgm:prSet>
      <dgm:spPr/>
    </dgm:pt>
    <dgm:pt modelId="{C5BCE631-CF83-4735-84F5-7F2010704B54}" type="pres">
      <dgm:prSet presAssocID="{69A3B07B-BA76-47D6-A77E-673D6C379C60}" presName="sibTrans" presStyleCnt="0"/>
      <dgm:spPr/>
    </dgm:pt>
    <dgm:pt modelId="{E5AF960E-9AD0-41A6-8940-9B1432C5B201}" type="pres">
      <dgm:prSet presAssocID="{963C62EE-99BA-45C5-8885-1E32E067929D}" presName="compNode" presStyleCnt="0"/>
      <dgm:spPr/>
    </dgm:pt>
    <dgm:pt modelId="{FBB5D3E1-F9C4-44F7-B81A-71431BA9029C}" type="pres">
      <dgm:prSet presAssocID="{963C62EE-99BA-45C5-8885-1E32E067929D}" presName="bgRect" presStyleLbl="bgShp" presStyleIdx="2" presStyleCnt="3"/>
      <dgm:spPr/>
    </dgm:pt>
    <dgm:pt modelId="{226F20AB-0EC0-426F-9234-8AA2E441C20C}" type="pres">
      <dgm:prSet presAssocID="{963C62EE-99BA-45C5-8885-1E32E06792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503B9F88-A422-48D1-B702-908836592ACA}" type="pres">
      <dgm:prSet presAssocID="{963C62EE-99BA-45C5-8885-1E32E067929D}" presName="spaceRect" presStyleCnt="0"/>
      <dgm:spPr/>
    </dgm:pt>
    <dgm:pt modelId="{DFDF9463-2D3F-4D35-911A-D6C937B67D3A}" type="pres">
      <dgm:prSet presAssocID="{963C62EE-99BA-45C5-8885-1E32E067929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AC2F501-5383-44E2-9952-EBEA25F90112}" type="presOf" srcId="{CFA99D47-A6A4-4CFE-ABF5-79BADE4A76A0}" destId="{B928B8D4-B58E-4CE7-9B75-D4D85AE752D5}" srcOrd="0" destOrd="3" presId="urn:microsoft.com/office/officeart/2018/2/layout/IconVerticalSolidList"/>
    <dgm:cxn modelId="{E55DA727-1D20-4DAD-9AE4-CDF4D320D3DB}" srcId="{25904607-88E1-45F4-BEDE-9A3DD2CBACD0}" destId="{24CF3076-4E54-4524-BCE5-D58AF26784FA}" srcOrd="0" destOrd="0" parTransId="{E0CF44B8-4BFB-47D4-8A84-92C49C4A85A5}" sibTransId="{F83F3855-A2DE-464E-9D90-051903F8AE18}"/>
    <dgm:cxn modelId="{B0C8F028-8BBC-4863-873C-6E35EEB03E6E}" srcId="{25904607-88E1-45F4-BEDE-9A3DD2CBACD0}" destId="{963C62EE-99BA-45C5-8885-1E32E067929D}" srcOrd="2" destOrd="0" parTransId="{265BE7D7-93B8-4953-89F2-C5E874418D00}" sibTransId="{53B51C87-CA04-43A6-BC73-E3305E4299CD}"/>
    <dgm:cxn modelId="{C423F230-32A0-4BDE-BEDF-D718A4243419}" type="presOf" srcId="{25904607-88E1-45F4-BEDE-9A3DD2CBACD0}" destId="{8A7EC81A-7E4A-4701-B77D-652AAE0874D2}" srcOrd="0" destOrd="0" presId="urn:microsoft.com/office/officeart/2018/2/layout/IconVerticalSolidList"/>
    <dgm:cxn modelId="{64636933-52A5-48DC-935C-89E709AE62F6}" type="presOf" srcId="{56BED96B-6C55-42D6-82DE-F391F1918066}" destId="{B928B8D4-B58E-4CE7-9B75-D4D85AE752D5}" srcOrd="0" destOrd="2" presId="urn:microsoft.com/office/officeart/2018/2/layout/IconVerticalSolidList"/>
    <dgm:cxn modelId="{6D39CD60-FDAE-4AD5-9B1D-2670A6FFCC00}" type="presOf" srcId="{24CF3076-4E54-4524-BCE5-D58AF26784FA}" destId="{08B1DA92-F835-4635-B2F5-DC9712528399}" srcOrd="0" destOrd="0" presId="urn:microsoft.com/office/officeart/2018/2/layout/IconVerticalSolidList"/>
    <dgm:cxn modelId="{1FC9954B-198D-4695-94FB-FC8883D79BDC}" srcId="{AC3F1A3D-77D5-4476-AEE2-271F48FA5226}" destId="{56BED96B-6C55-42D6-82DE-F391F1918066}" srcOrd="2" destOrd="0" parTransId="{8284799B-A634-428B-A625-F5AA7715DE39}" sibTransId="{A73D73A1-DEB7-4BCC-8FF9-F9EB688C1F12}"/>
    <dgm:cxn modelId="{4DCB2871-4F51-4B11-940B-BA8261139B75}" type="presOf" srcId="{AC3F1A3D-77D5-4476-AEE2-271F48FA5226}" destId="{375C45FC-8007-460B-B3CF-5E5A19FEE5EE}" srcOrd="0" destOrd="0" presId="urn:microsoft.com/office/officeart/2018/2/layout/IconVerticalSolidList"/>
    <dgm:cxn modelId="{CB7ED983-02DE-43F3-89FD-5D57A8A31E74}" type="presOf" srcId="{963C62EE-99BA-45C5-8885-1E32E067929D}" destId="{DFDF9463-2D3F-4D35-911A-D6C937B67D3A}" srcOrd="0" destOrd="0" presId="urn:microsoft.com/office/officeart/2018/2/layout/IconVerticalSolidList"/>
    <dgm:cxn modelId="{AED4A78D-12DA-4DDB-966E-7A919DEA2404}" type="presOf" srcId="{14244FEF-45B6-4195-822C-F1CF82E17858}" destId="{B928B8D4-B58E-4CE7-9B75-D4D85AE752D5}" srcOrd="0" destOrd="0" presId="urn:microsoft.com/office/officeart/2018/2/layout/IconVerticalSolidList"/>
    <dgm:cxn modelId="{2CD55494-110C-4B39-981E-D57674A86E42}" srcId="{AC3F1A3D-77D5-4476-AEE2-271F48FA5226}" destId="{14244FEF-45B6-4195-822C-F1CF82E17858}" srcOrd="0" destOrd="0" parTransId="{C483E368-8BB9-431C-B360-C2BBF3C409FC}" sibTransId="{62844779-72E4-4071-A904-BE51CF0E4CD7}"/>
    <dgm:cxn modelId="{E57D45A2-66AD-465A-A5AD-64BD27D3D2EA}" srcId="{25904607-88E1-45F4-BEDE-9A3DD2CBACD0}" destId="{AC3F1A3D-77D5-4476-AEE2-271F48FA5226}" srcOrd="1" destOrd="0" parTransId="{57F29469-A8DD-4AFA-8CEE-43F6F6918F9B}" sibTransId="{69A3B07B-BA76-47D6-A77E-673D6C379C60}"/>
    <dgm:cxn modelId="{B6DC43D7-1AB5-427A-8192-DA5E0989727F}" type="presOf" srcId="{07D54523-3D8D-430E-ADBC-285C21F9B25E}" destId="{B928B8D4-B58E-4CE7-9B75-D4D85AE752D5}" srcOrd="0" destOrd="1" presId="urn:microsoft.com/office/officeart/2018/2/layout/IconVerticalSolidList"/>
    <dgm:cxn modelId="{7D0C22DB-C1A6-4065-9527-FBE6BF0CB7AB}" srcId="{AC3F1A3D-77D5-4476-AEE2-271F48FA5226}" destId="{CFA99D47-A6A4-4CFE-ABF5-79BADE4A76A0}" srcOrd="3" destOrd="0" parTransId="{F44E8E4C-DA90-470D-AA90-7DEC544AE492}" sibTransId="{CB97A404-2457-415E-8759-4861F2665495}"/>
    <dgm:cxn modelId="{9C3E1BFC-DCC3-4EB6-9739-FF5D1B03744C}" srcId="{AC3F1A3D-77D5-4476-AEE2-271F48FA5226}" destId="{07D54523-3D8D-430E-ADBC-285C21F9B25E}" srcOrd="1" destOrd="0" parTransId="{A7FA6C6D-8FB7-45B2-BD13-A9A7AFE5B7AF}" sibTransId="{B8278494-3DA5-46E6-AA22-B1ECA25131FD}"/>
    <dgm:cxn modelId="{EA184CF5-9840-40D3-9464-419E4A0FBB20}" type="presParOf" srcId="{8A7EC81A-7E4A-4701-B77D-652AAE0874D2}" destId="{E9FFDC83-6E9D-44B6-8074-C97D6921CE4A}" srcOrd="0" destOrd="0" presId="urn:microsoft.com/office/officeart/2018/2/layout/IconVerticalSolidList"/>
    <dgm:cxn modelId="{80A13A00-610E-4E86-9781-8CC5FBF0DCCA}" type="presParOf" srcId="{E9FFDC83-6E9D-44B6-8074-C97D6921CE4A}" destId="{5BA93194-8D8E-4A43-B3E9-6415B4892293}" srcOrd="0" destOrd="0" presId="urn:microsoft.com/office/officeart/2018/2/layout/IconVerticalSolidList"/>
    <dgm:cxn modelId="{6CA7EC7B-467B-4C74-9764-C9DD172BFBF8}" type="presParOf" srcId="{E9FFDC83-6E9D-44B6-8074-C97D6921CE4A}" destId="{314C78CE-AADC-4EBD-B12B-8DA000BC882F}" srcOrd="1" destOrd="0" presId="urn:microsoft.com/office/officeart/2018/2/layout/IconVerticalSolidList"/>
    <dgm:cxn modelId="{C319DD90-9E82-44AC-BC1D-1D6A52576116}" type="presParOf" srcId="{E9FFDC83-6E9D-44B6-8074-C97D6921CE4A}" destId="{489E28AB-9523-4EAC-AD00-D00B70E2DB1E}" srcOrd="2" destOrd="0" presId="urn:microsoft.com/office/officeart/2018/2/layout/IconVerticalSolidList"/>
    <dgm:cxn modelId="{E011663C-E8C1-4AF8-94F9-5B7A939345EC}" type="presParOf" srcId="{E9FFDC83-6E9D-44B6-8074-C97D6921CE4A}" destId="{08B1DA92-F835-4635-B2F5-DC9712528399}" srcOrd="3" destOrd="0" presId="urn:microsoft.com/office/officeart/2018/2/layout/IconVerticalSolidList"/>
    <dgm:cxn modelId="{29086437-D5EE-4CF9-9EB8-20127F366FDA}" type="presParOf" srcId="{8A7EC81A-7E4A-4701-B77D-652AAE0874D2}" destId="{5E499987-E076-47E6-B91C-CD11A2AC9324}" srcOrd="1" destOrd="0" presId="urn:microsoft.com/office/officeart/2018/2/layout/IconVerticalSolidList"/>
    <dgm:cxn modelId="{CF3B4874-6338-492B-ADCA-F8D5AE0FF76F}" type="presParOf" srcId="{8A7EC81A-7E4A-4701-B77D-652AAE0874D2}" destId="{EA3CEE84-6B60-4FA0-8D81-C971F070D2A3}" srcOrd="2" destOrd="0" presId="urn:microsoft.com/office/officeart/2018/2/layout/IconVerticalSolidList"/>
    <dgm:cxn modelId="{D59A168E-52BE-4888-81E2-98409F2ACA37}" type="presParOf" srcId="{EA3CEE84-6B60-4FA0-8D81-C971F070D2A3}" destId="{624F56D2-BF3B-4F12-9627-48876D1058C9}" srcOrd="0" destOrd="0" presId="urn:microsoft.com/office/officeart/2018/2/layout/IconVerticalSolidList"/>
    <dgm:cxn modelId="{51C0BEA7-A8A0-4806-9941-B990D78FA38F}" type="presParOf" srcId="{EA3CEE84-6B60-4FA0-8D81-C971F070D2A3}" destId="{609361D0-810F-4F6D-BC6D-B28BDCE0BA9F}" srcOrd="1" destOrd="0" presId="urn:microsoft.com/office/officeart/2018/2/layout/IconVerticalSolidList"/>
    <dgm:cxn modelId="{1BF98781-A4EA-4FA5-ABE6-393D2D452089}" type="presParOf" srcId="{EA3CEE84-6B60-4FA0-8D81-C971F070D2A3}" destId="{4033A5B3-E66E-40F5-84F5-AAE9E2887B6B}" srcOrd="2" destOrd="0" presId="urn:microsoft.com/office/officeart/2018/2/layout/IconVerticalSolidList"/>
    <dgm:cxn modelId="{46CB8839-E74D-4003-880D-120CCFE99F85}" type="presParOf" srcId="{EA3CEE84-6B60-4FA0-8D81-C971F070D2A3}" destId="{375C45FC-8007-460B-B3CF-5E5A19FEE5EE}" srcOrd="3" destOrd="0" presId="urn:microsoft.com/office/officeart/2018/2/layout/IconVerticalSolidList"/>
    <dgm:cxn modelId="{AD629C5F-5C37-4560-AB30-636D3987400D}" type="presParOf" srcId="{EA3CEE84-6B60-4FA0-8D81-C971F070D2A3}" destId="{B928B8D4-B58E-4CE7-9B75-D4D85AE752D5}" srcOrd="4" destOrd="0" presId="urn:microsoft.com/office/officeart/2018/2/layout/IconVerticalSolidList"/>
    <dgm:cxn modelId="{222E7D28-259A-4ED4-B067-ECDD1303B22E}" type="presParOf" srcId="{8A7EC81A-7E4A-4701-B77D-652AAE0874D2}" destId="{C5BCE631-CF83-4735-84F5-7F2010704B54}" srcOrd="3" destOrd="0" presId="urn:microsoft.com/office/officeart/2018/2/layout/IconVerticalSolidList"/>
    <dgm:cxn modelId="{4C5B4B3C-7AA7-49EA-845C-8DBD7AF44424}" type="presParOf" srcId="{8A7EC81A-7E4A-4701-B77D-652AAE0874D2}" destId="{E5AF960E-9AD0-41A6-8940-9B1432C5B201}" srcOrd="4" destOrd="0" presId="urn:microsoft.com/office/officeart/2018/2/layout/IconVerticalSolidList"/>
    <dgm:cxn modelId="{D386D2CC-93D4-4B84-BCA9-E4023BC284A9}" type="presParOf" srcId="{E5AF960E-9AD0-41A6-8940-9B1432C5B201}" destId="{FBB5D3E1-F9C4-44F7-B81A-71431BA9029C}" srcOrd="0" destOrd="0" presId="urn:microsoft.com/office/officeart/2018/2/layout/IconVerticalSolidList"/>
    <dgm:cxn modelId="{2C04F4C9-89AF-4284-AA58-CA7A355FF96F}" type="presParOf" srcId="{E5AF960E-9AD0-41A6-8940-9B1432C5B201}" destId="{226F20AB-0EC0-426F-9234-8AA2E441C20C}" srcOrd="1" destOrd="0" presId="urn:microsoft.com/office/officeart/2018/2/layout/IconVerticalSolidList"/>
    <dgm:cxn modelId="{089E8372-983B-4FC7-B710-779574C72DAF}" type="presParOf" srcId="{E5AF960E-9AD0-41A6-8940-9B1432C5B201}" destId="{503B9F88-A422-48D1-B702-908836592ACA}" srcOrd="2" destOrd="0" presId="urn:microsoft.com/office/officeart/2018/2/layout/IconVerticalSolidList"/>
    <dgm:cxn modelId="{713A4A02-A50E-4AA7-9137-A35863E560B5}" type="presParOf" srcId="{E5AF960E-9AD0-41A6-8940-9B1432C5B201}" destId="{DFDF9463-2D3F-4D35-911A-D6C937B67D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B63A25-4F71-4D21-BFF3-2F721C445A65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6E28986-7851-4229-80E5-12C6BE98DF3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AU" sz="2000" b="1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Buying a car</a:t>
          </a:r>
          <a:endParaRPr lang="en-AU" sz="2000" b="1" dirty="0">
            <a:solidFill>
              <a:schemeClr val="bg1"/>
            </a:solidFill>
          </a:endParaRPr>
        </a:p>
      </dgm:t>
    </dgm:pt>
    <dgm:pt modelId="{B3BDEEA8-4FD2-4237-8C3D-B8F60E193D51}" type="parTrans" cxnId="{DEECA56E-A3E1-4DD7-8BE7-F0C57995AB49}">
      <dgm:prSet/>
      <dgm:spPr/>
      <dgm:t>
        <a:bodyPr/>
        <a:lstStyle/>
        <a:p>
          <a:endParaRPr lang="en-AU"/>
        </a:p>
      </dgm:t>
    </dgm:pt>
    <dgm:pt modelId="{54364679-0568-43BF-8A99-0C3E32862CD5}" type="sibTrans" cxnId="{DEECA56E-A3E1-4DD7-8BE7-F0C57995AB49}">
      <dgm:prSet/>
      <dgm:spPr/>
      <dgm:t>
        <a:bodyPr/>
        <a:lstStyle/>
        <a:p>
          <a:endParaRPr lang="en-AU"/>
        </a:p>
      </dgm:t>
    </dgm:pt>
    <dgm:pt modelId="{A774E7F8-2E2C-4BC2-B020-33D13A41012E}">
      <dgm:prSet phldrT="[Text]"/>
      <dgm:spPr>
        <a:solidFill>
          <a:schemeClr val="accent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sz="1200" dirty="0"/>
            <a:t>Work out a budget</a:t>
          </a:r>
        </a:p>
      </dgm:t>
    </dgm:pt>
    <dgm:pt modelId="{002C212C-9905-4490-A373-097B8D2A04D8}" type="parTrans" cxnId="{54F6B58A-2C0B-4B22-B1D6-4000DC2680E9}">
      <dgm:prSet/>
      <dgm:spPr/>
      <dgm:t>
        <a:bodyPr/>
        <a:lstStyle/>
        <a:p>
          <a:endParaRPr lang="en-AU"/>
        </a:p>
      </dgm:t>
    </dgm:pt>
    <dgm:pt modelId="{015D1161-2D1C-4EA4-8FD6-FA18736AF484}" type="sibTrans" cxnId="{54F6B58A-2C0B-4B22-B1D6-4000DC2680E9}">
      <dgm:prSet/>
      <dgm:spPr/>
      <dgm:t>
        <a:bodyPr/>
        <a:lstStyle/>
        <a:p>
          <a:endParaRPr lang="en-AU"/>
        </a:p>
      </dgm:t>
    </dgm:pt>
    <dgm:pt modelId="{E694E140-DC53-4E41-BF64-D4F3068AC98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AU" sz="2000" b="1" kern="1200" dirty="0">
              <a:solidFill>
                <a:schemeClr val="bg1"/>
              </a:solidFill>
              <a:latin typeface="Century Gothic" panose="020F0302020204030204"/>
              <a:ea typeface="+mn-ea"/>
              <a:cs typeface="+mn-cs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Saving and Investing</a:t>
          </a:r>
          <a:endParaRPr lang="en-AU" sz="2000" b="1" kern="1200" dirty="0">
            <a:solidFill>
              <a:schemeClr val="bg1"/>
            </a:solidFill>
            <a:latin typeface="Century Gothic" panose="020F0302020204030204"/>
            <a:ea typeface="+mn-ea"/>
            <a:cs typeface="+mn-cs"/>
          </a:endParaRPr>
        </a:p>
      </dgm:t>
    </dgm:pt>
    <dgm:pt modelId="{EAEA9183-0ED8-44C6-80F4-0F85C08C7E51}" type="parTrans" cxnId="{6147D0F7-C0E2-4661-B8A5-EC270D81AA28}">
      <dgm:prSet/>
      <dgm:spPr/>
      <dgm:t>
        <a:bodyPr/>
        <a:lstStyle/>
        <a:p>
          <a:endParaRPr lang="en-AU"/>
        </a:p>
      </dgm:t>
    </dgm:pt>
    <dgm:pt modelId="{3956623A-014B-4C97-8B05-2E268BD0E580}" type="sibTrans" cxnId="{6147D0F7-C0E2-4661-B8A5-EC270D81AA28}">
      <dgm:prSet/>
      <dgm:spPr/>
      <dgm:t>
        <a:bodyPr/>
        <a:lstStyle/>
        <a:p>
          <a:endParaRPr lang="en-AU"/>
        </a:p>
      </dgm:t>
    </dgm:pt>
    <dgm:pt modelId="{D229BD2D-49CE-461A-9F06-98DF33BCBCCA}">
      <dgm:prSet phldrT="[Text]"/>
      <dgm:spPr>
        <a:solidFill>
          <a:schemeClr val="accent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sz="1200" kern="1200" dirty="0"/>
            <a:t>Get debt under control</a:t>
          </a:r>
        </a:p>
      </dgm:t>
    </dgm:pt>
    <dgm:pt modelId="{DC866D94-DED7-474B-8A04-8E104DB12BB2}" type="parTrans" cxnId="{3788C01F-FEE1-4919-8A44-870DE9C6E6F0}">
      <dgm:prSet/>
      <dgm:spPr/>
      <dgm:t>
        <a:bodyPr/>
        <a:lstStyle/>
        <a:p>
          <a:endParaRPr lang="en-AU"/>
        </a:p>
      </dgm:t>
    </dgm:pt>
    <dgm:pt modelId="{FDC132B3-BDF0-43E0-91F0-14496EEC7D7B}" type="sibTrans" cxnId="{3788C01F-FEE1-4919-8A44-870DE9C6E6F0}">
      <dgm:prSet/>
      <dgm:spPr/>
      <dgm:t>
        <a:bodyPr/>
        <a:lstStyle/>
        <a:p>
          <a:endParaRPr lang="en-AU"/>
        </a:p>
      </dgm:t>
    </dgm:pt>
    <dgm:pt modelId="{A3F1FF30-4484-4EF2-9F8F-17AB7727E252}">
      <dgm:prSet phldrT="[Text]"/>
      <dgm:spPr>
        <a:solidFill>
          <a:schemeClr val="accent2"/>
        </a:solidFill>
      </dgm:spPr>
      <dgm:t>
        <a:bodyPr/>
        <a:lstStyle/>
        <a:p>
          <a:r>
            <a:rPr lang="en-AU" b="1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Buying a home</a:t>
          </a:r>
          <a:endParaRPr lang="en-AU" b="1" dirty="0">
            <a:solidFill>
              <a:schemeClr val="bg1"/>
            </a:solidFill>
          </a:endParaRPr>
        </a:p>
      </dgm:t>
    </dgm:pt>
    <dgm:pt modelId="{E9198838-C3EA-43F3-86B4-C220D2352548}" type="parTrans" cxnId="{22BC6361-399C-4C19-A1CE-DFD92B6DC303}">
      <dgm:prSet/>
      <dgm:spPr/>
      <dgm:t>
        <a:bodyPr/>
        <a:lstStyle/>
        <a:p>
          <a:endParaRPr lang="en-AU"/>
        </a:p>
      </dgm:t>
    </dgm:pt>
    <dgm:pt modelId="{B640C1F2-4EE0-40F7-AB1E-5C4861172C29}" type="sibTrans" cxnId="{22BC6361-399C-4C19-A1CE-DFD92B6DC303}">
      <dgm:prSet/>
      <dgm:spPr/>
      <dgm:t>
        <a:bodyPr/>
        <a:lstStyle/>
        <a:p>
          <a:endParaRPr lang="en-AU"/>
        </a:p>
      </dgm:t>
    </dgm:pt>
    <dgm:pt modelId="{17A7FBE4-EA8F-4FC3-9B09-C33044002D0E}">
      <dgm:prSet phldrT="[Text]"/>
      <dgm:spPr>
        <a:solidFill>
          <a:schemeClr val="accent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dirty="0"/>
            <a:t>Save for a house deposit</a:t>
          </a:r>
        </a:p>
      </dgm:t>
    </dgm:pt>
    <dgm:pt modelId="{FE74B07B-6585-4D5A-A170-A93FB7F166B5}" type="parTrans" cxnId="{77B22A65-7226-4F45-99B0-34DE6909DBB6}">
      <dgm:prSet/>
      <dgm:spPr/>
      <dgm:t>
        <a:bodyPr/>
        <a:lstStyle/>
        <a:p>
          <a:endParaRPr lang="en-AU"/>
        </a:p>
      </dgm:t>
    </dgm:pt>
    <dgm:pt modelId="{00505037-A065-4F81-8D90-4E12A1D49170}" type="sibTrans" cxnId="{77B22A65-7226-4F45-99B0-34DE6909DBB6}">
      <dgm:prSet/>
      <dgm:spPr/>
      <dgm:t>
        <a:bodyPr/>
        <a:lstStyle/>
        <a:p>
          <a:endParaRPr lang="en-AU"/>
        </a:p>
      </dgm:t>
    </dgm:pt>
    <dgm:pt modelId="{BF064467-3CB7-4CF5-9460-3DE564FE264D}">
      <dgm:prSet/>
      <dgm:spPr>
        <a:solidFill>
          <a:schemeClr val="accent2"/>
        </a:solidFill>
      </dgm:spPr>
      <dgm:t>
        <a:bodyPr/>
        <a:lstStyle/>
        <a:p>
          <a:r>
            <a:rPr lang="en-AU" sz="1200" dirty="0"/>
            <a:t>Start a savings plan</a:t>
          </a:r>
        </a:p>
      </dgm:t>
    </dgm:pt>
    <dgm:pt modelId="{30D3DED4-ACC3-4DAA-85C3-F9F02338BD34}" type="parTrans" cxnId="{9F9E6F5E-6151-498B-93EA-2EE7E3ABE0F3}">
      <dgm:prSet/>
      <dgm:spPr/>
      <dgm:t>
        <a:bodyPr/>
        <a:lstStyle/>
        <a:p>
          <a:endParaRPr lang="en-AU"/>
        </a:p>
      </dgm:t>
    </dgm:pt>
    <dgm:pt modelId="{2011A40D-C29D-4C3E-AAD9-88F247B8E2C5}" type="sibTrans" cxnId="{9F9E6F5E-6151-498B-93EA-2EE7E3ABE0F3}">
      <dgm:prSet/>
      <dgm:spPr/>
      <dgm:t>
        <a:bodyPr/>
        <a:lstStyle/>
        <a:p>
          <a:endParaRPr lang="en-AU"/>
        </a:p>
      </dgm:t>
    </dgm:pt>
    <dgm:pt modelId="{5E378020-3AD4-4CAA-9617-AD71824C69FB}">
      <dgm:prSet/>
      <dgm:spPr>
        <a:solidFill>
          <a:schemeClr val="accent2"/>
        </a:solidFill>
      </dgm:spPr>
      <dgm:t>
        <a:bodyPr/>
        <a:lstStyle/>
        <a:p>
          <a:r>
            <a:rPr lang="en-AU" sz="1200" dirty="0"/>
            <a:t>Research car loans</a:t>
          </a:r>
        </a:p>
      </dgm:t>
    </dgm:pt>
    <dgm:pt modelId="{837A42F7-67B6-409B-8DF8-5FD87BE4F79B}" type="parTrans" cxnId="{6CC9469F-CDC3-461F-8D10-B3B536998661}">
      <dgm:prSet/>
      <dgm:spPr/>
      <dgm:t>
        <a:bodyPr/>
        <a:lstStyle/>
        <a:p>
          <a:endParaRPr lang="en-AU"/>
        </a:p>
      </dgm:t>
    </dgm:pt>
    <dgm:pt modelId="{0AFBA933-1C7F-4AEB-8455-1BDA8A79A798}" type="sibTrans" cxnId="{6CC9469F-CDC3-461F-8D10-B3B536998661}">
      <dgm:prSet/>
      <dgm:spPr/>
      <dgm:t>
        <a:bodyPr/>
        <a:lstStyle/>
        <a:p>
          <a:endParaRPr lang="en-AU"/>
        </a:p>
      </dgm:t>
    </dgm:pt>
    <dgm:pt modelId="{D111D862-F991-4584-A69D-15B757F38AB9}">
      <dgm:prSet/>
      <dgm:spPr>
        <a:solidFill>
          <a:schemeClr val="accent2"/>
        </a:solidFill>
      </dgm:spPr>
      <dgm:t>
        <a:bodyPr/>
        <a:lstStyle/>
        <a:p>
          <a:r>
            <a:rPr lang="en-AU" sz="1200" dirty="0"/>
            <a:t>Download our cars app</a:t>
          </a:r>
        </a:p>
      </dgm:t>
    </dgm:pt>
    <dgm:pt modelId="{117A47FA-ED3D-4936-98AD-9FD81D2EDD83}" type="parTrans" cxnId="{FA2542FC-7C00-47B3-8DD5-D7CABCA11EBA}">
      <dgm:prSet/>
      <dgm:spPr/>
      <dgm:t>
        <a:bodyPr/>
        <a:lstStyle/>
        <a:p>
          <a:endParaRPr lang="en-AU"/>
        </a:p>
      </dgm:t>
    </dgm:pt>
    <dgm:pt modelId="{DA7E16D6-FBEA-4DC3-87A1-7EC4EE8C1C6D}" type="sibTrans" cxnId="{FA2542FC-7C00-47B3-8DD5-D7CABCA11EBA}">
      <dgm:prSet/>
      <dgm:spPr/>
      <dgm:t>
        <a:bodyPr/>
        <a:lstStyle/>
        <a:p>
          <a:endParaRPr lang="en-AU"/>
        </a:p>
      </dgm:t>
    </dgm:pt>
    <dgm:pt modelId="{6AE16ABE-2E95-48E2-BEBA-71D9AF18A5BD}">
      <dgm:prSet/>
      <dgm:spPr>
        <a:solidFill>
          <a:schemeClr val="accent2"/>
        </a:solidFill>
      </dgm:spPr>
      <dgm:t>
        <a:bodyPr/>
        <a:lstStyle/>
        <a:p>
          <a:r>
            <a:rPr lang="en-AU" sz="1200" dirty="0"/>
            <a:t>Choosing car insurance</a:t>
          </a:r>
        </a:p>
      </dgm:t>
    </dgm:pt>
    <dgm:pt modelId="{3E1B97CE-B042-48DE-AF31-9982B555774D}" type="parTrans" cxnId="{F100E62C-E963-41D9-A724-FCBCE911614D}">
      <dgm:prSet/>
      <dgm:spPr/>
      <dgm:t>
        <a:bodyPr/>
        <a:lstStyle/>
        <a:p>
          <a:endParaRPr lang="en-AU"/>
        </a:p>
      </dgm:t>
    </dgm:pt>
    <dgm:pt modelId="{ED9A604D-4FE7-429B-847E-89EC93FA6CFE}" type="sibTrans" cxnId="{F100E62C-E963-41D9-A724-FCBCE911614D}">
      <dgm:prSet/>
      <dgm:spPr/>
      <dgm:t>
        <a:bodyPr/>
        <a:lstStyle/>
        <a:p>
          <a:endParaRPr lang="en-AU"/>
        </a:p>
      </dgm:t>
    </dgm:pt>
    <dgm:pt modelId="{B281CBB4-9536-42EA-B983-324EC0B2F3CE}">
      <dgm:prSet/>
      <dgm:spPr>
        <a:solidFill>
          <a:schemeClr val="accent2"/>
        </a:solidFill>
      </dgm:spPr>
      <dgm:t>
        <a:bodyPr/>
        <a:lstStyle/>
        <a:p>
          <a:r>
            <a:rPr lang="en-AU" sz="1200" dirty="0"/>
            <a:t>Understanding add-on insurance</a:t>
          </a:r>
        </a:p>
      </dgm:t>
    </dgm:pt>
    <dgm:pt modelId="{69695304-B877-4CC3-9FC4-540C70D58C48}" type="parTrans" cxnId="{EA514B84-9863-4D91-8C75-B583ED474748}">
      <dgm:prSet/>
      <dgm:spPr/>
      <dgm:t>
        <a:bodyPr/>
        <a:lstStyle/>
        <a:p>
          <a:endParaRPr lang="en-AU"/>
        </a:p>
      </dgm:t>
    </dgm:pt>
    <dgm:pt modelId="{76E1A794-BA0A-455F-89C9-51B2D9D28A64}" type="sibTrans" cxnId="{EA514B84-9863-4D91-8C75-B583ED474748}">
      <dgm:prSet/>
      <dgm:spPr/>
      <dgm:t>
        <a:bodyPr/>
        <a:lstStyle/>
        <a:p>
          <a:endParaRPr lang="en-AU"/>
        </a:p>
      </dgm:t>
    </dgm:pt>
    <dgm:pt modelId="{14153742-3709-4C5A-9231-D750B2D61B4B}">
      <dgm:prSet/>
      <dgm:spPr>
        <a:solidFill>
          <a:schemeClr val="accent2"/>
        </a:solidFill>
      </dgm:spPr>
      <dgm:t>
        <a:bodyPr/>
        <a:lstStyle/>
        <a:p>
          <a:r>
            <a:rPr lang="en-AU" sz="1200" kern="1200" dirty="0"/>
            <a:t>Save for an emergency fund</a:t>
          </a:r>
        </a:p>
      </dgm:t>
    </dgm:pt>
    <dgm:pt modelId="{20B99D50-C5CB-4D53-8E8A-CA0B48095769}" type="parTrans" cxnId="{1F01BD28-388B-417D-88E0-260B31E50536}">
      <dgm:prSet/>
      <dgm:spPr/>
      <dgm:t>
        <a:bodyPr/>
        <a:lstStyle/>
        <a:p>
          <a:endParaRPr lang="en-AU"/>
        </a:p>
      </dgm:t>
    </dgm:pt>
    <dgm:pt modelId="{2F3C23C4-523D-4D50-B7A6-888EA71DF0ED}" type="sibTrans" cxnId="{1F01BD28-388B-417D-88E0-260B31E50536}">
      <dgm:prSet/>
      <dgm:spPr/>
      <dgm:t>
        <a:bodyPr/>
        <a:lstStyle/>
        <a:p>
          <a:endParaRPr lang="en-AU"/>
        </a:p>
      </dgm:t>
    </dgm:pt>
    <dgm:pt modelId="{E336B472-9784-4578-8752-370B9AA0DD84}">
      <dgm:prSet/>
      <dgm:spPr>
        <a:solidFill>
          <a:schemeClr val="accent2"/>
        </a:solidFill>
      </dgm:spPr>
      <dgm:t>
        <a:bodyPr/>
        <a:lstStyle/>
        <a:p>
          <a:r>
            <a:rPr lang="en-AU" sz="1200" kern="1200" dirty="0"/>
            <a:t>Prepare your budget</a:t>
          </a:r>
        </a:p>
      </dgm:t>
    </dgm:pt>
    <dgm:pt modelId="{AD2A9183-53D9-4BF7-B909-BCFF2BF5EA6E}" type="parTrans" cxnId="{4A77559F-13A9-4AFF-8166-212798194800}">
      <dgm:prSet/>
      <dgm:spPr/>
      <dgm:t>
        <a:bodyPr/>
        <a:lstStyle/>
        <a:p>
          <a:endParaRPr lang="en-AU"/>
        </a:p>
      </dgm:t>
    </dgm:pt>
    <dgm:pt modelId="{9B175066-A25D-4783-84D1-5B5DDB28C86B}" type="sibTrans" cxnId="{4A77559F-13A9-4AFF-8166-212798194800}">
      <dgm:prSet/>
      <dgm:spPr/>
      <dgm:t>
        <a:bodyPr/>
        <a:lstStyle/>
        <a:p>
          <a:endParaRPr lang="en-AU"/>
        </a:p>
      </dgm:t>
    </dgm:pt>
    <dgm:pt modelId="{B1566610-01C0-4AFA-80B2-9B6B2E288F23}">
      <dgm:prSet/>
      <dgm:spPr>
        <a:solidFill>
          <a:schemeClr val="accent2"/>
        </a:solidFill>
      </dgm:spPr>
      <dgm:t>
        <a:bodyPr/>
        <a:lstStyle/>
        <a:p>
          <a:r>
            <a:rPr lang="en-AU" sz="1200" kern="1200" dirty="0"/>
            <a:t>Develop an investing plan</a:t>
          </a:r>
        </a:p>
      </dgm:t>
    </dgm:pt>
    <dgm:pt modelId="{EF585053-19B5-411C-9A41-E1DEDB4A1F44}" type="parTrans" cxnId="{75BD856F-498A-4FDF-BB6A-126BFA3DF097}">
      <dgm:prSet/>
      <dgm:spPr/>
      <dgm:t>
        <a:bodyPr/>
        <a:lstStyle/>
        <a:p>
          <a:endParaRPr lang="en-AU"/>
        </a:p>
      </dgm:t>
    </dgm:pt>
    <dgm:pt modelId="{8884AD50-14E3-43D5-ADE7-BBE1C9624637}" type="sibTrans" cxnId="{75BD856F-498A-4FDF-BB6A-126BFA3DF097}">
      <dgm:prSet/>
      <dgm:spPr/>
      <dgm:t>
        <a:bodyPr/>
        <a:lstStyle/>
        <a:p>
          <a:endParaRPr lang="en-AU"/>
        </a:p>
      </dgm:t>
    </dgm:pt>
    <dgm:pt modelId="{AC108A27-0E8F-4830-B518-E6EA0F134A07}">
      <dgm:prSet/>
      <dgm:spPr>
        <a:solidFill>
          <a:schemeClr val="accent2"/>
        </a:solidFill>
      </dgm:spPr>
      <dgm:t>
        <a:bodyPr/>
        <a:lstStyle/>
        <a:p>
          <a:r>
            <a:rPr lang="en-AU" sz="1200" kern="1200" dirty="0"/>
            <a:t>Consider exchange traded funds</a:t>
          </a:r>
        </a:p>
      </dgm:t>
    </dgm:pt>
    <dgm:pt modelId="{D05B42FE-A784-44EC-89A9-A641E6D65AF4}" type="parTrans" cxnId="{011B4089-56E7-41AC-A3ED-CB94CB78463B}">
      <dgm:prSet/>
      <dgm:spPr/>
      <dgm:t>
        <a:bodyPr/>
        <a:lstStyle/>
        <a:p>
          <a:endParaRPr lang="en-AU"/>
        </a:p>
      </dgm:t>
    </dgm:pt>
    <dgm:pt modelId="{90750464-85B0-4044-8D79-7C9D3724E5EC}" type="sibTrans" cxnId="{011B4089-56E7-41AC-A3ED-CB94CB78463B}">
      <dgm:prSet/>
      <dgm:spPr/>
      <dgm:t>
        <a:bodyPr/>
        <a:lstStyle/>
        <a:p>
          <a:endParaRPr lang="en-AU"/>
        </a:p>
      </dgm:t>
    </dgm:pt>
    <dgm:pt modelId="{6C59D4E0-8DC8-4B00-A14C-AD5CCC356847}">
      <dgm:prSet/>
      <dgm:spPr>
        <a:solidFill>
          <a:schemeClr val="accent2"/>
        </a:solidFill>
      </dgm:spPr>
      <dgm:t>
        <a:bodyPr/>
        <a:lstStyle/>
        <a:p>
          <a:r>
            <a:rPr lang="en-AU" sz="1200" kern="1200" dirty="0"/>
            <a:t>Contribute to your super</a:t>
          </a:r>
        </a:p>
      </dgm:t>
    </dgm:pt>
    <dgm:pt modelId="{31E51BD2-D73C-4BFA-9D01-E3577C0D7B21}" type="parTrans" cxnId="{CE92069C-67ED-4AEB-9720-7BE26DF703C0}">
      <dgm:prSet/>
      <dgm:spPr/>
      <dgm:t>
        <a:bodyPr/>
        <a:lstStyle/>
        <a:p>
          <a:endParaRPr lang="en-AU"/>
        </a:p>
      </dgm:t>
    </dgm:pt>
    <dgm:pt modelId="{53CA32DB-C9BC-46F1-AF2D-F6553F018EAD}" type="sibTrans" cxnId="{CE92069C-67ED-4AEB-9720-7BE26DF703C0}">
      <dgm:prSet/>
      <dgm:spPr/>
      <dgm:t>
        <a:bodyPr/>
        <a:lstStyle/>
        <a:p>
          <a:endParaRPr lang="en-AU"/>
        </a:p>
      </dgm:t>
    </dgm:pt>
    <dgm:pt modelId="{413BFCE5-2C52-4BA9-92FA-8F42DEC83C58}">
      <dgm:prSet/>
      <dgm:spPr>
        <a:solidFill>
          <a:schemeClr val="accent2"/>
        </a:solidFill>
      </dgm:spPr>
      <dgm:t>
        <a:bodyPr/>
        <a:lstStyle/>
        <a:p>
          <a:r>
            <a:rPr lang="en-AU" dirty="0"/>
            <a:t>Choosing a home loan</a:t>
          </a:r>
        </a:p>
      </dgm:t>
    </dgm:pt>
    <dgm:pt modelId="{65AEB4BC-E613-46E4-B94A-C376B6BBC906}" type="parTrans" cxnId="{1CA1B4E4-471E-47B0-9073-3450B067CD81}">
      <dgm:prSet/>
      <dgm:spPr/>
      <dgm:t>
        <a:bodyPr/>
        <a:lstStyle/>
        <a:p>
          <a:endParaRPr lang="en-AU"/>
        </a:p>
      </dgm:t>
    </dgm:pt>
    <dgm:pt modelId="{BFDF8894-C387-479E-B533-0E5EBB71EA92}" type="sibTrans" cxnId="{1CA1B4E4-471E-47B0-9073-3450B067CD81}">
      <dgm:prSet/>
      <dgm:spPr/>
      <dgm:t>
        <a:bodyPr/>
        <a:lstStyle/>
        <a:p>
          <a:endParaRPr lang="en-AU"/>
        </a:p>
      </dgm:t>
    </dgm:pt>
    <dgm:pt modelId="{0E1CCC06-8A4C-4430-BFF6-47076B11021D}">
      <dgm:prSet/>
      <dgm:spPr>
        <a:solidFill>
          <a:schemeClr val="accent2"/>
        </a:solidFill>
      </dgm:spPr>
      <dgm:t>
        <a:bodyPr/>
        <a:lstStyle/>
        <a:p>
          <a:r>
            <a:rPr lang="en-AU" dirty="0"/>
            <a:t>Mortgage calculator</a:t>
          </a:r>
        </a:p>
      </dgm:t>
    </dgm:pt>
    <dgm:pt modelId="{04194CDC-E621-4797-9924-8AF5CA8A6691}" type="parTrans" cxnId="{19A1D0BC-AD8E-4FDC-A582-291C65EB7B6D}">
      <dgm:prSet/>
      <dgm:spPr/>
      <dgm:t>
        <a:bodyPr/>
        <a:lstStyle/>
        <a:p>
          <a:endParaRPr lang="en-AU"/>
        </a:p>
      </dgm:t>
    </dgm:pt>
    <dgm:pt modelId="{AF554761-192A-4F6F-A506-4AD26D2A3B00}" type="sibTrans" cxnId="{19A1D0BC-AD8E-4FDC-A582-291C65EB7B6D}">
      <dgm:prSet/>
      <dgm:spPr/>
      <dgm:t>
        <a:bodyPr/>
        <a:lstStyle/>
        <a:p>
          <a:endParaRPr lang="en-AU"/>
        </a:p>
      </dgm:t>
    </dgm:pt>
    <dgm:pt modelId="{5A2CD60A-F154-4472-9175-86A2D5F4F1A7}">
      <dgm:prSet/>
      <dgm:spPr>
        <a:solidFill>
          <a:schemeClr val="accent2"/>
        </a:solidFill>
      </dgm:spPr>
      <dgm:t>
        <a:bodyPr/>
        <a:lstStyle/>
        <a:p>
          <a:r>
            <a:rPr lang="en-AU" dirty="0"/>
            <a:t>Pay off your mortgage faster</a:t>
          </a:r>
        </a:p>
      </dgm:t>
    </dgm:pt>
    <dgm:pt modelId="{0ED7DA97-8499-4A1A-9F12-90E39EEB23EC}" type="parTrans" cxnId="{1A8EB656-D965-4134-BBBE-F55524C892FE}">
      <dgm:prSet/>
      <dgm:spPr/>
      <dgm:t>
        <a:bodyPr/>
        <a:lstStyle/>
        <a:p>
          <a:endParaRPr lang="en-AU"/>
        </a:p>
      </dgm:t>
    </dgm:pt>
    <dgm:pt modelId="{20786751-62C1-4975-9070-DD10396D6EEE}" type="sibTrans" cxnId="{1A8EB656-D965-4134-BBBE-F55524C892FE}">
      <dgm:prSet/>
      <dgm:spPr/>
      <dgm:t>
        <a:bodyPr/>
        <a:lstStyle/>
        <a:p>
          <a:endParaRPr lang="en-AU"/>
        </a:p>
      </dgm:t>
    </dgm:pt>
    <dgm:pt modelId="{0AD50A88-87C7-473A-B2AF-4047CC6D8472}" type="pres">
      <dgm:prSet presAssocID="{B0B63A25-4F71-4D21-BFF3-2F721C445A65}" presName="linearFlow" presStyleCnt="0">
        <dgm:presLayoutVars>
          <dgm:dir/>
          <dgm:resizeHandles val="exact"/>
        </dgm:presLayoutVars>
      </dgm:prSet>
      <dgm:spPr/>
    </dgm:pt>
    <dgm:pt modelId="{AB5BD6DE-EAD0-494C-B095-B36F1BB39D1E}" type="pres">
      <dgm:prSet presAssocID="{06E28986-7851-4229-80E5-12C6BE98DF3D}" presName="comp" presStyleCnt="0"/>
      <dgm:spPr/>
    </dgm:pt>
    <dgm:pt modelId="{BB3BA3C7-FC28-4C3E-BAFD-3EE8AEF5CB7A}" type="pres">
      <dgm:prSet presAssocID="{06E28986-7851-4229-80E5-12C6BE98DF3D}" presName="rect2" presStyleLbl="node1" presStyleIdx="0" presStyleCnt="3">
        <dgm:presLayoutVars>
          <dgm:bulletEnabled val="1"/>
        </dgm:presLayoutVars>
      </dgm:prSet>
      <dgm:spPr/>
    </dgm:pt>
    <dgm:pt modelId="{ED3829B3-E019-4BD2-9BD3-DF730CCEC53F}" type="pres">
      <dgm:prSet presAssocID="{06E28986-7851-4229-80E5-12C6BE98DF3D}" presName="rect1" presStyleLbl="lnNode1" presStyleIdx="0" presStyleCnt="3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470C075B-359F-4F5A-80C8-7B70132FFEE1}" type="pres">
      <dgm:prSet presAssocID="{54364679-0568-43BF-8A99-0C3E32862CD5}" presName="sibTrans" presStyleCnt="0"/>
      <dgm:spPr/>
    </dgm:pt>
    <dgm:pt modelId="{59A0BCCC-8530-4C35-A626-0DC2D65EC452}" type="pres">
      <dgm:prSet presAssocID="{E694E140-DC53-4E41-BF64-D4F3068AC989}" presName="comp" presStyleCnt="0"/>
      <dgm:spPr/>
    </dgm:pt>
    <dgm:pt modelId="{BD5053C0-8126-462A-8E52-B21A87A4331A}" type="pres">
      <dgm:prSet presAssocID="{E694E140-DC53-4E41-BF64-D4F3068AC989}" presName="rect2" presStyleLbl="node1" presStyleIdx="1" presStyleCnt="3">
        <dgm:presLayoutVars>
          <dgm:bulletEnabled val="1"/>
        </dgm:presLayoutVars>
      </dgm:prSet>
      <dgm:spPr/>
    </dgm:pt>
    <dgm:pt modelId="{AD10C11E-1BDE-4BB1-AAAE-AF09C74A96C0}" type="pres">
      <dgm:prSet presAssocID="{E694E140-DC53-4E41-BF64-D4F3068AC989}" presName="rect1" presStyleLbl="ln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9FE64FC2-C4A2-4DAE-9F71-199C14D2ECC9}" type="pres">
      <dgm:prSet presAssocID="{3956623A-014B-4C97-8B05-2E268BD0E580}" presName="sibTrans" presStyleCnt="0"/>
      <dgm:spPr/>
    </dgm:pt>
    <dgm:pt modelId="{E923A503-ADA1-461F-9658-BF0175EA858C}" type="pres">
      <dgm:prSet presAssocID="{A3F1FF30-4484-4EF2-9F8F-17AB7727E252}" presName="comp" presStyleCnt="0"/>
      <dgm:spPr/>
    </dgm:pt>
    <dgm:pt modelId="{138F46E2-AEA4-4BD1-B7C5-9D47C87C296E}" type="pres">
      <dgm:prSet presAssocID="{A3F1FF30-4484-4EF2-9F8F-17AB7727E252}" presName="rect2" presStyleLbl="node1" presStyleIdx="2" presStyleCnt="3">
        <dgm:presLayoutVars>
          <dgm:bulletEnabled val="1"/>
        </dgm:presLayoutVars>
      </dgm:prSet>
      <dgm:spPr/>
    </dgm:pt>
    <dgm:pt modelId="{F93304D0-4D67-40D6-8A57-19F66D7AA124}" type="pres">
      <dgm:prSet presAssocID="{A3F1FF30-4484-4EF2-9F8F-17AB7727E252}" presName="rect1" presStyleLbl="lnNod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</dgm:ptLst>
  <dgm:cxnLst>
    <dgm:cxn modelId="{3788C01F-FEE1-4919-8A44-870DE9C6E6F0}" srcId="{E694E140-DC53-4E41-BF64-D4F3068AC989}" destId="{D229BD2D-49CE-461A-9F06-98DF33BCBCCA}" srcOrd="0" destOrd="0" parTransId="{DC866D94-DED7-474B-8A04-8E104DB12BB2}" sibTransId="{FDC132B3-BDF0-43E0-91F0-14496EEC7D7B}"/>
    <dgm:cxn modelId="{7FFE0523-AD41-48AC-A208-8CB728EC3E49}" type="presOf" srcId="{B1566610-01C0-4AFA-80B2-9B6B2E288F23}" destId="{BD5053C0-8126-462A-8E52-B21A87A4331A}" srcOrd="0" destOrd="4" presId="urn:microsoft.com/office/officeart/2008/layout/AlternatingPictureBlocks"/>
    <dgm:cxn modelId="{1F01BD28-388B-417D-88E0-260B31E50536}" srcId="{E694E140-DC53-4E41-BF64-D4F3068AC989}" destId="{14153742-3709-4C5A-9231-D750B2D61B4B}" srcOrd="1" destOrd="0" parTransId="{20B99D50-C5CB-4D53-8E8A-CA0B48095769}" sibTransId="{2F3C23C4-523D-4D50-B7A6-888EA71DF0ED}"/>
    <dgm:cxn modelId="{F100E62C-E963-41D9-A724-FCBCE911614D}" srcId="{06E28986-7851-4229-80E5-12C6BE98DF3D}" destId="{6AE16ABE-2E95-48E2-BEBA-71D9AF18A5BD}" srcOrd="4" destOrd="0" parTransId="{3E1B97CE-B042-48DE-AF31-9982B555774D}" sibTransId="{ED9A604D-4FE7-429B-847E-89EC93FA6CFE}"/>
    <dgm:cxn modelId="{58A19B2F-A261-4DD8-9D56-691C0F069056}" type="presOf" srcId="{0E1CCC06-8A4C-4430-BFF6-47076B11021D}" destId="{138F46E2-AEA4-4BD1-B7C5-9D47C87C296E}" srcOrd="0" destOrd="3" presId="urn:microsoft.com/office/officeart/2008/layout/AlternatingPictureBlocks"/>
    <dgm:cxn modelId="{C59AE833-17CC-4438-9488-E4450BBE07DC}" type="presOf" srcId="{06E28986-7851-4229-80E5-12C6BE98DF3D}" destId="{BB3BA3C7-FC28-4C3E-BAFD-3EE8AEF5CB7A}" srcOrd="0" destOrd="0" presId="urn:microsoft.com/office/officeart/2008/layout/AlternatingPictureBlocks"/>
    <dgm:cxn modelId="{00F48A40-5018-4DB5-9CEC-A5F71B256F91}" type="presOf" srcId="{5A2CD60A-F154-4472-9175-86A2D5F4F1A7}" destId="{138F46E2-AEA4-4BD1-B7C5-9D47C87C296E}" srcOrd="0" destOrd="4" presId="urn:microsoft.com/office/officeart/2008/layout/AlternatingPictureBlocks"/>
    <dgm:cxn modelId="{9F9E6F5E-6151-498B-93EA-2EE7E3ABE0F3}" srcId="{06E28986-7851-4229-80E5-12C6BE98DF3D}" destId="{BF064467-3CB7-4CF5-9460-3DE564FE264D}" srcOrd="1" destOrd="0" parTransId="{30D3DED4-ACC3-4DAA-85C3-F9F02338BD34}" sibTransId="{2011A40D-C29D-4C3E-AAD9-88F247B8E2C5}"/>
    <dgm:cxn modelId="{22BC6361-399C-4C19-A1CE-DFD92B6DC303}" srcId="{B0B63A25-4F71-4D21-BFF3-2F721C445A65}" destId="{A3F1FF30-4484-4EF2-9F8F-17AB7727E252}" srcOrd="2" destOrd="0" parTransId="{E9198838-C3EA-43F3-86B4-C220D2352548}" sibTransId="{B640C1F2-4EE0-40F7-AB1E-5C4861172C29}"/>
    <dgm:cxn modelId="{F184FA44-C022-4E93-9018-90778F666C3C}" type="presOf" srcId="{17A7FBE4-EA8F-4FC3-9B09-C33044002D0E}" destId="{138F46E2-AEA4-4BD1-B7C5-9D47C87C296E}" srcOrd="0" destOrd="1" presId="urn:microsoft.com/office/officeart/2008/layout/AlternatingPictureBlocks"/>
    <dgm:cxn modelId="{77B22A65-7226-4F45-99B0-34DE6909DBB6}" srcId="{A3F1FF30-4484-4EF2-9F8F-17AB7727E252}" destId="{17A7FBE4-EA8F-4FC3-9B09-C33044002D0E}" srcOrd="0" destOrd="0" parTransId="{FE74B07B-6585-4D5A-A170-A93FB7F166B5}" sibTransId="{00505037-A065-4F81-8D90-4E12A1D49170}"/>
    <dgm:cxn modelId="{1EC0BF67-4346-4EE7-93A8-490F61548793}" type="presOf" srcId="{A3F1FF30-4484-4EF2-9F8F-17AB7727E252}" destId="{138F46E2-AEA4-4BD1-B7C5-9D47C87C296E}" srcOrd="0" destOrd="0" presId="urn:microsoft.com/office/officeart/2008/layout/AlternatingPictureBlocks"/>
    <dgm:cxn modelId="{0688B868-5DDF-4A85-A69B-E73416C51A1A}" type="presOf" srcId="{B0B63A25-4F71-4D21-BFF3-2F721C445A65}" destId="{0AD50A88-87C7-473A-B2AF-4047CC6D8472}" srcOrd="0" destOrd="0" presId="urn:microsoft.com/office/officeart/2008/layout/AlternatingPictureBlocks"/>
    <dgm:cxn modelId="{DEECA56E-A3E1-4DD7-8BE7-F0C57995AB49}" srcId="{B0B63A25-4F71-4D21-BFF3-2F721C445A65}" destId="{06E28986-7851-4229-80E5-12C6BE98DF3D}" srcOrd="0" destOrd="0" parTransId="{B3BDEEA8-4FD2-4237-8C3D-B8F60E193D51}" sibTransId="{54364679-0568-43BF-8A99-0C3E32862CD5}"/>
    <dgm:cxn modelId="{75BD856F-498A-4FDF-BB6A-126BFA3DF097}" srcId="{E694E140-DC53-4E41-BF64-D4F3068AC989}" destId="{B1566610-01C0-4AFA-80B2-9B6B2E288F23}" srcOrd="3" destOrd="0" parTransId="{EF585053-19B5-411C-9A41-E1DEDB4A1F44}" sibTransId="{8884AD50-14E3-43D5-ADE7-BBE1C9624637}"/>
    <dgm:cxn modelId="{5D768471-1D02-4B98-A2F2-40EA0C94FC16}" type="presOf" srcId="{B281CBB4-9536-42EA-B983-324EC0B2F3CE}" destId="{BB3BA3C7-FC28-4C3E-BAFD-3EE8AEF5CB7A}" srcOrd="0" destOrd="6" presId="urn:microsoft.com/office/officeart/2008/layout/AlternatingPictureBlocks"/>
    <dgm:cxn modelId="{5B70D475-F9AF-45AF-8858-0628F35DCE86}" type="presOf" srcId="{6C59D4E0-8DC8-4B00-A14C-AD5CCC356847}" destId="{BD5053C0-8126-462A-8E52-B21A87A4331A}" srcOrd="0" destOrd="6" presId="urn:microsoft.com/office/officeart/2008/layout/AlternatingPictureBlocks"/>
    <dgm:cxn modelId="{1A8EB656-D965-4134-BBBE-F55524C892FE}" srcId="{A3F1FF30-4484-4EF2-9F8F-17AB7727E252}" destId="{5A2CD60A-F154-4472-9175-86A2D5F4F1A7}" srcOrd="3" destOrd="0" parTransId="{0ED7DA97-8499-4A1A-9F12-90E39EEB23EC}" sibTransId="{20786751-62C1-4975-9070-DD10396D6EEE}"/>
    <dgm:cxn modelId="{62FDD783-F87A-457B-9FF6-49D380C27620}" type="presOf" srcId="{D229BD2D-49CE-461A-9F06-98DF33BCBCCA}" destId="{BD5053C0-8126-462A-8E52-B21A87A4331A}" srcOrd="0" destOrd="1" presId="urn:microsoft.com/office/officeart/2008/layout/AlternatingPictureBlocks"/>
    <dgm:cxn modelId="{EA514B84-9863-4D91-8C75-B583ED474748}" srcId="{06E28986-7851-4229-80E5-12C6BE98DF3D}" destId="{B281CBB4-9536-42EA-B983-324EC0B2F3CE}" srcOrd="5" destOrd="0" parTransId="{69695304-B877-4CC3-9FC4-540C70D58C48}" sibTransId="{76E1A794-BA0A-455F-89C9-51B2D9D28A64}"/>
    <dgm:cxn modelId="{011B4089-56E7-41AC-A3ED-CB94CB78463B}" srcId="{E694E140-DC53-4E41-BF64-D4F3068AC989}" destId="{AC108A27-0E8F-4830-B518-E6EA0F134A07}" srcOrd="4" destOrd="0" parTransId="{D05B42FE-A784-44EC-89A9-A641E6D65AF4}" sibTransId="{90750464-85B0-4044-8D79-7C9D3724E5EC}"/>
    <dgm:cxn modelId="{54F6B58A-2C0B-4B22-B1D6-4000DC2680E9}" srcId="{06E28986-7851-4229-80E5-12C6BE98DF3D}" destId="{A774E7F8-2E2C-4BC2-B020-33D13A41012E}" srcOrd="0" destOrd="0" parTransId="{002C212C-9905-4490-A373-097B8D2A04D8}" sibTransId="{015D1161-2D1C-4EA4-8FD6-FA18736AF484}"/>
    <dgm:cxn modelId="{4998F593-5407-46C6-ABB0-52289ADBB0CF}" type="presOf" srcId="{E336B472-9784-4578-8752-370B9AA0DD84}" destId="{BD5053C0-8126-462A-8E52-B21A87A4331A}" srcOrd="0" destOrd="3" presId="urn:microsoft.com/office/officeart/2008/layout/AlternatingPictureBlocks"/>
    <dgm:cxn modelId="{C5662C98-3AA2-4DFE-B5E8-97C46958395E}" type="presOf" srcId="{14153742-3709-4C5A-9231-D750B2D61B4B}" destId="{BD5053C0-8126-462A-8E52-B21A87A4331A}" srcOrd="0" destOrd="2" presId="urn:microsoft.com/office/officeart/2008/layout/AlternatingPictureBlocks"/>
    <dgm:cxn modelId="{F602FD9A-86C5-49BA-ACBE-5587A4AE8F96}" type="presOf" srcId="{413BFCE5-2C52-4BA9-92FA-8F42DEC83C58}" destId="{138F46E2-AEA4-4BD1-B7C5-9D47C87C296E}" srcOrd="0" destOrd="2" presId="urn:microsoft.com/office/officeart/2008/layout/AlternatingPictureBlocks"/>
    <dgm:cxn modelId="{CE92069C-67ED-4AEB-9720-7BE26DF703C0}" srcId="{E694E140-DC53-4E41-BF64-D4F3068AC989}" destId="{6C59D4E0-8DC8-4B00-A14C-AD5CCC356847}" srcOrd="5" destOrd="0" parTransId="{31E51BD2-D73C-4BFA-9D01-E3577C0D7B21}" sibTransId="{53CA32DB-C9BC-46F1-AF2D-F6553F018EAD}"/>
    <dgm:cxn modelId="{6CC9469F-CDC3-461F-8D10-B3B536998661}" srcId="{06E28986-7851-4229-80E5-12C6BE98DF3D}" destId="{5E378020-3AD4-4CAA-9617-AD71824C69FB}" srcOrd="2" destOrd="0" parTransId="{837A42F7-67B6-409B-8DF8-5FD87BE4F79B}" sibTransId="{0AFBA933-1C7F-4AEB-8455-1BDA8A79A798}"/>
    <dgm:cxn modelId="{4A77559F-13A9-4AFF-8166-212798194800}" srcId="{E694E140-DC53-4E41-BF64-D4F3068AC989}" destId="{E336B472-9784-4578-8752-370B9AA0DD84}" srcOrd="2" destOrd="0" parTransId="{AD2A9183-53D9-4BF7-B909-BCFF2BF5EA6E}" sibTransId="{9B175066-A25D-4783-84D1-5B5DDB28C86B}"/>
    <dgm:cxn modelId="{EDC308BB-8D15-4561-B24A-611730C45B9A}" type="presOf" srcId="{BF064467-3CB7-4CF5-9460-3DE564FE264D}" destId="{BB3BA3C7-FC28-4C3E-BAFD-3EE8AEF5CB7A}" srcOrd="0" destOrd="2" presId="urn:microsoft.com/office/officeart/2008/layout/AlternatingPictureBlocks"/>
    <dgm:cxn modelId="{19A1D0BC-AD8E-4FDC-A582-291C65EB7B6D}" srcId="{A3F1FF30-4484-4EF2-9F8F-17AB7727E252}" destId="{0E1CCC06-8A4C-4430-BFF6-47076B11021D}" srcOrd="2" destOrd="0" parTransId="{04194CDC-E621-4797-9924-8AF5CA8A6691}" sibTransId="{AF554761-192A-4F6F-A506-4AD26D2A3B00}"/>
    <dgm:cxn modelId="{196095C3-A634-4084-BE6F-F5C223DB2FB7}" type="presOf" srcId="{D111D862-F991-4584-A69D-15B757F38AB9}" destId="{BB3BA3C7-FC28-4C3E-BAFD-3EE8AEF5CB7A}" srcOrd="0" destOrd="4" presId="urn:microsoft.com/office/officeart/2008/layout/AlternatingPictureBlocks"/>
    <dgm:cxn modelId="{91761FC4-76C4-4172-8E96-19C79117413C}" type="presOf" srcId="{A774E7F8-2E2C-4BC2-B020-33D13A41012E}" destId="{BB3BA3C7-FC28-4C3E-BAFD-3EE8AEF5CB7A}" srcOrd="0" destOrd="1" presId="urn:microsoft.com/office/officeart/2008/layout/AlternatingPictureBlocks"/>
    <dgm:cxn modelId="{B953A1C4-E3D6-4BE6-A655-9343334749ED}" type="presOf" srcId="{6AE16ABE-2E95-48E2-BEBA-71D9AF18A5BD}" destId="{BB3BA3C7-FC28-4C3E-BAFD-3EE8AEF5CB7A}" srcOrd="0" destOrd="5" presId="urn:microsoft.com/office/officeart/2008/layout/AlternatingPictureBlocks"/>
    <dgm:cxn modelId="{C96C4DC9-B1C9-4FD1-AB21-F7E2A0017698}" type="presOf" srcId="{E694E140-DC53-4E41-BF64-D4F3068AC989}" destId="{BD5053C0-8126-462A-8E52-B21A87A4331A}" srcOrd="0" destOrd="0" presId="urn:microsoft.com/office/officeart/2008/layout/AlternatingPictureBlocks"/>
    <dgm:cxn modelId="{749ECAE1-3AFB-430D-97F1-45828E18CF46}" type="presOf" srcId="{5E378020-3AD4-4CAA-9617-AD71824C69FB}" destId="{BB3BA3C7-FC28-4C3E-BAFD-3EE8AEF5CB7A}" srcOrd="0" destOrd="3" presId="urn:microsoft.com/office/officeart/2008/layout/AlternatingPictureBlocks"/>
    <dgm:cxn modelId="{1CA1B4E4-471E-47B0-9073-3450B067CD81}" srcId="{A3F1FF30-4484-4EF2-9F8F-17AB7727E252}" destId="{413BFCE5-2C52-4BA9-92FA-8F42DEC83C58}" srcOrd="1" destOrd="0" parTransId="{65AEB4BC-E613-46E4-B94A-C376B6BBC906}" sibTransId="{BFDF8894-C387-479E-B533-0E5EBB71EA92}"/>
    <dgm:cxn modelId="{798992F6-9958-459D-88C2-86BCA7482BD3}" type="presOf" srcId="{AC108A27-0E8F-4830-B518-E6EA0F134A07}" destId="{BD5053C0-8126-462A-8E52-B21A87A4331A}" srcOrd="0" destOrd="5" presId="urn:microsoft.com/office/officeart/2008/layout/AlternatingPictureBlocks"/>
    <dgm:cxn modelId="{6147D0F7-C0E2-4661-B8A5-EC270D81AA28}" srcId="{B0B63A25-4F71-4D21-BFF3-2F721C445A65}" destId="{E694E140-DC53-4E41-BF64-D4F3068AC989}" srcOrd="1" destOrd="0" parTransId="{EAEA9183-0ED8-44C6-80F4-0F85C08C7E51}" sibTransId="{3956623A-014B-4C97-8B05-2E268BD0E580}"/>
    <dgm:cxn modelId="{FA2542FC-7C00-47B3-8DD5-D7CABCA11EBA}" srcId="{06E28986-7851-4229-80E5-12C6BE98DF3D}" destId="{D111D862-F991-4584-A69D-15B757F38AB9}" srcOrd="3" destOrd="0" parTransId="{117A47FA-ED3D-4936-98AD-9FD81D2EDD83}" sibTransId="{DA7E16D6-FBEA-4DC3-87A1-7EC4EE8C1C6D}"/>
    <dgm:cxn modelId="{A0EBA4FE-7A57-40A4-B678-CB34E157940E}" type="presParOf" srcId="{0AD50A88-87C7-473A-B2AF-4047CC6D8472}" destId="{AB5BD6DE-EAD0-494C-B095-B36F1BB39D1E}" srcOrd="0" destOrd="0" presId="urn:microsoft.com/office/officeart/2008/layout/AlternatingPictureBlocks"/>
    <dgm:cxn modelId="{114138DE-3E76-4076-B2E8-ADFA32737375}" type="presParOf" srcId="{AB5BD6DE-EAD0-494C-B095-B36F1BB39D1E}" destId="{BB3BA3C7-FC28-4C3E-BAFD-3EE8AEF5CB7A}" srcOrd="0" destOrd="0" presId="urn:microsoft.com/office/officeart/2008/layout/AlternatingPictureBlocks"/>
    <dgm:cxn modelId="{F7C0A495-6329-4DBD-BCA8-7E1369395F47}" type="presParOf" srcId="{AB5BD6DE-EAD0-494C-B095-B36F1BB39D1E}" destId="{ED3829B3-E019-4BD2-9BD3-DF730CCEC53F}" srcOrd="1" destOrd="0" presId="urn:microsoft.com/office/officeart/2008/layout/AlternatingPictureBlocks"/>
    <dgm:cxn modelId="{E5FBF403-ED2F-4D69-B221-941B1A409907}" type="presParOf" srcId="{0AD50A88-87C7-473A-B2AF-4047CC6D8472}" destId="{470C075B-359F-4F5A-80C8-7B70132FFEE1}" srcOrd="1" destOrd="0" presId="urn:microsoft.com/office/officeart/2008/layout/AlternatingPictureBlocks"/>
    <dgm:cxn modelId="{35761525-79E2-4645-84AA-ACE19EE1F3AC}" type="presParOf" srcId="{0AD50A88-87C7-473A-B2AF-4047CC6D8472}" destId="{59A0BCCC-8530-4C35-A626-0DC2D65EC452}" srcOrd="2" destOrd="0" presId="urn:microsoft.com/office/officeart/2008/layout/AlternatingPictureBlocks"/>
    <dgm:cxn modelId="{E3BD2954-7281-4C40-9EDF-AD33E0406FEA}" type="presParOf" srcId="{59A0BCCC-8530-4C35-A626-0DC2D65EC452}" destId="{BD5053C0-8126-462A-8E52-B21A87A4331A}" srcOrd="0" destOrd="0" presId="urn:microsoft.com/office/officeart/2008/layout/AlternatingPictureBlocks"/>
    <dgm:cxn modelId="{01CF1FAF-754C-4079-88F3-39A64702CE34}" type="presParOf" srcId="{59A0BCCC-8530-4C35-A626-0DC2D65EC452}" destId="{AD10C11E-1BDE-4BB1-AAAE-AF09C74A96C0}" srcOrd="1" destOrd="0" presId="urn:microsoft.com/office/officeart/2008/layout/AlternatingPictureBlocks"/>
    <dgm:cxn modelId="{E6CA6DC0-961D-4C36-BCA7-9C852FF0B704}" type="presParOf" srcId="{0AD50A88-87C7-473A-B2AF-4047CC6D8472}" destId="{9FE64FC2-C4A2-4DAE-9F71-199C14D2ECC9}" srcOrd="3" destOrd="0" presId="urn:microsoft.com/office/officeart/2008/layout/AlternatingPictureBlocks"/>
    <dgm:cxn modelId="{C522C21C-ACC4-4C67-8D3F-ACF136394221}" type="presParOf" srcId="{0AD50A88-87C7-473A-B2AF-4047CC6D8472}" destId="{E923A503-ADA1-461F-9658-BF0175EA858C}" srcOrd="4" destOrd="0" presId="urn:microsoft.com/office/officeart/2008/layout/AlternatingPictureBlocks"/>
    <dgm:cxn modelId="{A7277948-9074-4565-B3D2-01440CC8D3C8}" type="presParOf" srcId="{E923A503-ADA1-461F-9658-BF0175EA858C}" destId="{138F46E2-AEA4-4BD1-B7C5-9D47C87C296E}" srcOrd="0" destOrd="0" presId="urn:microsoft.com/office/officeart/2008/layout/AlternatingPictureBlocks"/>
    <dgm:cxn modelId="{141FD5AA-B99C-4B5F-B457-E2BDEE97E7F6}" type="presParOf" srcId="{E923A503-ADA1-461F-9658-BF0175EA858C}" destId="{F93304D0-4D67-40D6-8A57-19F66D7AA12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93194-8D8E-4A43-B3E9-6415B4892293}">
      <dsp:nvSpPr>
        <dsp:cNvPr id="0" name=""/>
        <dsp:cNvSpPr/>
      </dsp:nvSpPr>
      <dsp:spPr>
        <a:xfrm>
          <a:off x="-306320" y="7165"/>
          <a:ext cx="10515600" cy="11264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C78CE-AADC-4EBD-B12B-8DA000BC882F}">
      <dsp:nvSpPr>
        <dsp:cNvPr id="0" name=""/>
        <dsp:cNvSpPr/>
      </dsp:nvSpPr>
      <dsp:spPr>
        <a:xfrm>
          <a:off x="34442" y="260625"/>
          <a:ext cx="619567" cy="619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1DA92-F835-4635-B2F5-DC9712528399}">
      <dsp:nvSpPr>
        <dsp:cNvPr id="0" name=""/>
        <dsp:cNvSpPr/>
      </dsp:nvSpPr>
      <dsp:spPr>
        <a:xfrm>
          <a:off x="994772" y="7165"/>
          <a:ext cx="9211962" cy="112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220" tIns="119220" rIns="119220" bIns="11922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ASIC is the lead Australian Government agency for financial capability, consistent with its strategic priority to promote confident and informed consumers and investors</a:t>
          </a:r>
          <a:endParaRPr lang="en-US" sz="2100" kern="1200" dirty="0"/>
        </a:p>
      </dsp:txBody>
      <dsp:txXfrm>
        <a:off x="994772" y="7165"/>
        <a:ext cx="9211962" cy="1126487"/>
      </dsp:txXfrm>
    </dsp:sp>
    <dsp:sp modelId="{624F56D2-BF3B-4F12-9627-48876D1058C9}">
      <dsp:nvSpPr>
        <dsp:cNvPr id="0" name=""/>
        <dsp:cNvSpPr/>
      </dsp:nvSpPr>
      <dsp:spPr>
        <a:xfrm>
          <a:off x="-306320" y="1415274"/>
          <a:ext cx="10515600" cy="19186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361D0-810F-4F6D-BC6D-B28BDCE0BA9F}">
      <dsp:nvSpPr>
        <dsp:cNvPr id="0" name=""/>
        <dsp:cNvSpPr/>
      </dsp:nvSpPr>
      <dsp:spPr>
        <a:xfrm>
          <a:off x="34442" y="2064824"/>
          <a:ext cx="619567" cy="619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C45FC-8007-460B-B3CF-5E5A19FEE5EE}">
      <dsp:nvSpPr>
        <dsp:cNvPr id="0" name=""/>
        <dsp:cNvSpPr/>
      </dsp:nvSpPr>
      <dsp:spPr>
        <a:xfrm>
          <a:off x="994772" y="1811364"/>
          <a:ext cx="4732020" cy="112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220" tIns="119220" rIns="119220" bIns="11922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ASIC's financial capability program includes:</a:t>
          </a:r>
          <a:endParaRPr lang="en-US" sz="2100" kern="1200" dirty="0"/>
        </a:p>
      </dsp:txBody>
      <dsp:txXfrm>
        <a:off x="994772" y="1811364"/>
        <a:ext cx="4732020" cy="1126487"/>
      </dsp:txXfrm>
    </dsp:sp>
    <dsp:sp modelId="{B928B8D4-B58E-4CE7-9B75-D4D85AE752D5}">
      <dsp:nvSpPr>
        <dsp:cNvPr id="0" name=""/>
        <dsp:cNvSpPr/>
      </dsp:nvSpPr>
      <dsp:spPr>
        <a:xfrm>
          <a:off x="5111606" y="1543232"/>
          <a:ext cx="5710313" cy="1662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220" tIns="119220" rIns="119220" bIns="11922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400" kern="1200" dirty="0"/>
            <a:t>-Leading the National Financial Capability Strategy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400" kern="1200" dirty="0"/>
            <a:t>-Providing consumer information via ASIC's MoneySmart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400" kern="1200" dirty="0"/>
            <a:t>-Delivering ASIC's MoneySmart Teaching Program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400" kern="1200" dirty="0"/>
            <a:t>-Implementing ASIC’s Indigenous Outreach Program.</a:t>
          </a:r>
          <a:endParaRPr lang="en-US" sz="1400" kern="1200" dirty="0"/>
        </a:p>
      </dsp:txBody>
      <dsp:txXfrm>
        <a:off x="5111606" y="1543232"/>
        <a:ext cx="5710313" cy="1662751"/>
      </dsp:txXfrm>
    </dsp:sp>
    <dsp:sp modelId="{FBB5D3E1-F9C4-44F7-B81A-71431BA9029C}">
      <dsp:nvSpPr>
        <dsp:cNvPr id="0" name=""/>
        <dsp:cNvSpPr/>
      </dsp:nvSpPr>
      <dsp:spPr>
        <a:xfrm>
          <a:off x="-306320" y="3615563"/>
          <a:ext cx="10515600" cy="11264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F20AB-0EC0-426F-9234-8AA2E441C20C}">
      <dsp:nvSpPr>
        <dsp:cNvPr id="0" name=""/>
        <dsp:cNvSpPr/>
      </dsp:nvSpPr>
      <dsp:spPr>
        <a:xfrm>
          <a:off x="34442" y="3869022"/>
          <a:ext cx="619567" cy="619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F9463-2D3F-4D35-911A-D6C937B67D3A}">
      <dsp:nvSpPr>
        <dsp:cNvPr id="0" name=""/>
        <dsp:cNvSpPr/>
      </dsp:nvSpPr>
      <dsp:spPr>
        <a:xfrm>
          <a:off x="994772" y="3615563"/>
          <a:ext cx="9211962" cy="112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220" tIns="119220" rIns="119220" bIns="11922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The National Financial Capability Strategy seeks to broaden the reach and impact of financial capability initiatives that assist Australians to be in control of their financial lives</a:t>
          </a:r>
          <a:endParaRPr lang="en-US" sz="2100" kern="1200" dirty="0"/>
        </a:p>
      </dsp:txBody>
      <dsp:txXfrm>
        <a:off x="994772" y="3615563"/>
        <a:ext cx="9211962" cy="1126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BA3C7-FC28-4C3E-BAFD-3EE8AEF5CB7A}">
      <dsp:nvSpPr>
        <dsp:cNvPr id="0" name=""/>
        <dsp:cNvSpPr/>
      </dsp:nvSpPr>
      <dsp:spPr>
        <a:xfrm>
          <a:off x="3973279" y="3565"/>
          <a:ext cx="3655493" cy="165332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Buying a car</a:t>
          </a:r>
          <a:endParaRPr lang="en-AU" sz="20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200" kern="1200" dirty="0"/>
            <a:t>Work out a budget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Start a savings plan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Research car loans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Download our cars app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Choosing car insurance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Understanding add-on insurance</a:t>
          </a:r>
        </a:p>
      </dsp:txBody>
      <dsp:txXfrm>
        <a:off x="3973279" y="3565"/>
        <a:ext cx="3655493" cy="1653321"/>
      </dsp:txXfrm>
    </dsp:sp>
    <dsp:sp modelId="{ED3829B3-E019-4BD2-9BD3-DF730CCEC53F}">
      <dsp:nvSpPr>
        <dsp:cNvPr id="0" name=""/>
        <dsp:cNvSpPr/>
      </dsp:nvSpPr>
      <dsp:spPr>
        <a:xfrm>
          <a:off x="2172812" y="3565"/>
          <a:ext cx="1636788" cy="165332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053C0-8126-462A-8E52-B21A87A4331A}">
      <dsp:nvSpPr>
        <dsp:cNvPr id="0" name=""/>
        <dsp:cNvSpPr/>
      </dsp:nvSpPr>
      <dsp:spPr>
        <a:xfrm>
          <a:off x="2172812" y="1929684"/>
          <a:ext cx="3655493" cy="165332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chemeClr val="bg1"/>
              </a:solidFill>
              <a:latin typeface="Century Gothic" panose="020F0302020204030204"/>
              <a:ea typeface="+mn-ea"/>
              <a:cs typeface="+mn-cs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Saving and Investing</a:t>
          </a:r>
          <a:endParaRPr lang="en-AU" sz="2000" b="1" kern="1200" dirty="0">
            <a:solidFill>
              <a:schemeClr val="bg1"/>
            </a:solidFill>
            <a:latin typeface="Century Gothic" panose="020F030202020403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200" kern="1200" dirty="0"/>
            <a:t>Get debt under control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Save for an emergency fund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Prepare your budget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Develop an investing plan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Consider exchange traded funds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Contribute to your super</a:t>
          </a:r>
        </a:p>
      </dsp:txBody>
      <dsp:txXfrm>
        <a:off x="2172812" y="1929684"/>
        <a:ext cx="3655493" cy="1653321"/>
      </dsp:txXfrm>
    </dsp:sp>
    <dsp:sp modelId="{AD10C11E-1BDE-4BB1-AAAE-AF09C74A96C0}">
      <dsp:nvSpPr>
        <dsp:cNvPr id="0" name=""/>
        <dsp:cNvSpPr/>
      </dsp:nvSpPr>
      <dsp:spPr>
        <a:xfrm>
          <a:off x="5991984" y="1929684"/>
          <a:ext cx="1636788" cy="1653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F46E2-AEA4-4BD1-B7C5-9D47C87C296E}">
      <dsp:nvSpPr>
        <dsp:cNvPr id="0" name=""/>
        <dsp:cNvSpPr/>
      </dsp:nvSpPr>
      <dsp:spPr>
        <a:xfrm>
          <a:off x="3973279" y="3855804"/>
          <a:ext cx="3655493" cy="165332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b="1" kern="120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Buying a home</a:t>
          </a:r>
          <a:endParaRPr lang="en-AU" sz="21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600" kern="1200" dirty="0"/>
            <a:t>Save for a house deposit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 dirty="0"/>
            <a:t>Choosing a home loan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 dirty="0"/>
            <a:t>Mortgage calculator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 dirty="0"/>
            <a:t>Pay off your mortgage faster</a:t>
          </a:r>
        </a:p>
      </dsp:txBody>
      <dsp:txXfrm>
        <a:off x="3973279" y="3855804"/>
        <a:ext cx="3655493" cy="1653321"/>
      </dsp:txXfrm>
    </dsp:sp>
    <dsp:sp modelId="{F93304D0-4D67-40D6-8A57-19F66D7AA124}">
      <dsp:nvSpPr>
        <dsp:cNvPr id="0" name=""/>
        <dsp:cNvSpPr/>
      </dsp:nvSpPr>
      <dsp:spPr>
        <a:xfrm>
          <a:off x="2172812" y="3855804"/>
          <a:ext cx="1636788" cy="165332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4274" tIns="47137" rIns="94274" bIns="47137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4274" tIns="47137" rIns="94274" bIns="47137" rtlCol="0"/>
          <a:lstStyle>
            <a:lvl1pPr algn="r">
              <a:defRPr sz="1200"/>
            </a:lvl1pPr>
          </a:lstStyle>
          <a:p>
            <a:fld id="{23A1DAD7-EE21-9D4E-A62E-234C93494296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74" tIns="47137" rIns="94274" bIns="47137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4274" tIns="47137" rIns="94274" bIns="471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4274" tIns="47137" rIns="94274" bIns="47137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4274" tIns="47137" rIns="94274" bIns="47137" rtlCol="0" anchor="b"/>
          <a:lstStyle>
            <a:lvl1pPr algn="r">
              <a:defRPr sz="1200"/>
            </a:lvl1pPr>
          </a:lstStyle>
          <a:p>
            <a:fld id="{D4552914-4A6F-5444-9C93-C9E9F0392F2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772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AU" sz="1200" dirty="0"/>
              <a:t>According to Google Trends, in 2018 Australians conducted over 205 million Google searches of generic financial terms (this excludes brand related searches)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52914-4A6F-5444-9C93-C9E9F0392F2C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7118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19926-96A1-4A43-9864-2AA49D4189C9}" type="slidenum">
              <a:rPr lang="en-AU" smtClean="0"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1035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52914-4A6F-5444-9C93-C9E9F0392F2C}" type="slidenum">
              <a:rPr lang="en-AU" smtClean="0"/>
              <a:t>35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8483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52914-4A6F-5444-9C93-C9E9F0392F2C}" type="slidenum">
              <a:rPr lang="en-AU" smtClean="0"/>
              <a:t>36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6397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52914-4A6F-5444-9C93-C9E9F0392F2C}" type="slidenum">
              <a:rPr lang="en-AU" smtClean="0"/>
              <a:t>37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870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0326">
              <a:defRPr/>
            </a:pPr>
            <a:fld id="{D4552914-4A6F-5444-9C93-C9E9F0392F2C}" type="slidenum">
              <a:rPr lang="en-AU" sz="1100">
                <a:solidFill>
                  <a:prstClr val="black"/>
                </a:solidFill>
                <a:latin typeface="Calibri" panose="020F0502020204030204"/>
              </a:rPr>
              <a:pPr defTabSz="870326">
                <a:defRPr/>
              </a:pPr>
              <a:t>17</a:t>
            </a:fld>
            <a:endParaRPr lang="en-AU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816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0326">
              <a:defRPr/>
            </a:pPr>
            <a:fld id="{D4552914-4A6F-5444-9C93-C9E9F0392F2C}" type="slidenum">
              <a:rPr lang="en-AU" sz="1100">
                <a:solidFill>
                  <a:prstClr val="black"/>
                </a:solidFill>
                <a:latin typeface="Calibri" panose="020F0502020204030204"/>
              </a:rPr>
              <a:pPr defTabSz="870326">
                <a:defRPr/>
              </a:pPr>
              <a:t>18</a:t>
            </a:fld>
            <a:endParaRPr lang="en-AU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625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dirty="0"/>
              <a:t>The site aims to provide a starting point for people making financial decisions, not every related piece of information on a topic</a:t>
            </a:r>
          </a:p>
          <a:p>
            <a:pPr lvl="0"/>
            <a:r>
              <a:rPr lang="en-AU" dirty="0"/>
              <a:t>MoneySmart has been refreshed with a new logo, design style and tone of voice</a:t>
            </a:r>
          </a:p>
          <a:p>
            <a:pPr lvl="0"/>
            <a:r>
              <a:rPr lang="en-AU" dirty="0"/>
              <a:t>The content has been designed to support specific user objectives</a:t>
            </a:r>
          </a:p>
          <a:p>
            <a:pPr lvl="0"/>
            <a:r>
              <a:rPr lang="en-AU" dirty="0"/>
              <a:t>There’s a new information architecture and simplified navigation</a:t>
            </a:r>
          </a:p>
          <a:p>
            <a:pPr lvl="0"/>
            <a:r>
              <a:rPr lang="en-AU" dirty="0"/>
              <a:t>Certain content is available via search and not the navigation menu.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52914-4A6F-5444-9C93-C9E9F0392F2C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058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0326">
              <a:defRPr/>
            </a:pPr>
            <a:fld id="{D4552914-4A6F-5444-9C93-C9E9F0392F2C}" type="slidenum">
              <a:rPr lang="en-AU" sz="1100">
                <a:solidFill>
                  <a:prstClr val="black"/>
                </a:solidFill>
                <a:latin typeface="Calibri" panose="020F0502020204030204"/>
              </a:rPr>
              <a:pPr defTabSz="870326">
                <a:defRPr/>
              </a:pPr>
              <a:t>23</a:t>
            </a:fld>
            <a:endParaRPr lang="en-AU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292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0326">
              <a:defRPr/>
            </a:pPr>
            <a:fld id="{D4552914-4A6F-5444-9C93-C9E9F0392F2C}" type="slidenum">
              <a:rPr lang="en-AU" sz="1100">
                <a:solidFill>
                  <a:prstClr val="black"/>
                </a:solidFill>
                <a:latin typeface="Calibri" panose="020F0502020204030204"/>
              </a:rPr>
              <a:pPr defTabSz="870326">
                <a:defRPr/>
              </a:pPr>
              <a:t>26</a:t>
            </a:fld>
            <a:endParaRPr lang="en-AU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6972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0326">
              <a:defRPr/>
            </a:pPr>
            <a:fld id="{D4552914-4A6F-5444-9C93-C9E9F0392F2C}" type="slidenum">
              <a:rPr lang="en-AU" sz="1100">
                <a:solidFill>
                  <a:prstClr val="black"/>
                </a:solidFill>
                <a:latin typeface="Calibri" panose="020F0502020204030204"/>
              </a:rPr>
              <a:pPr defTabSz="870326">
                <a:defRPr/>
              </a:pPr>
              <a:t>27</a:t>
            </a:fld>
            <a:endParaRPr lang="en-AU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480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0326">
              <a:defRPr/>
            </a:pPr>
            <a:fld id="{D4552914-4A6F-5444-9C93-C9E9F0392F2C}" type="slidenum">
              <a:rPr lang="en-AU" sz="1100">
                <a:solidFill>
                  <a:prstClr val="black"/>
                </a:solidFill>
                <a:latin typeface="Calibri" panose="020F0502020204030204"/>
              </a:rPr>
              <a:pPr defTabSz="870326">
                <a:defRPr/>
              </a:pPr>
              <a:t>28</a:t>
            </a:fld>
            <a:endParaRPr lang="en-AU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283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52914-4A6F-5444-9C93-C9E9F0392F2C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4437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09F2A-ACE7-3245-B035-04D0AB7EB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DDE87824-654B-DE42-B1BD-C13E3DCD4E9D}"/>
              </a:ext>
            </a:extLst>
          </p:cNvPr>
          <p:cNvSpPr/>
          <p:nvPr userDrawn="1"/>
        </p:nvSpPr>
        <p:spPr>
          <a:xfrm>
            <a:off x="5507149" y="405161"/>
            <a:ext cx="6194198" cy="6047678"/>
          </a:xfrm>
          <a:prstGeom prst="diamon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2F8D4-A953-834C-9B71-DC76CC107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8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8" y="4534828"/>
            <a:ext cx="3865069" cy="11997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29923D-7911-3B42-B761-36368A4A4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4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2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5D857046-EFD3-F140-A02C-665E862B4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327"/>
          <a:stretch/>
        </p:blipFill>
        <p:spPr>
          <a:xfrm>
            <a:off x="6617225" y="551543"/>
            <a:ext cx="5574776" cy="5777215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34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eComme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5FF9FC31-1214-164B-A54D-16CEA6BB8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21"/>
          <a:stretch/>
        </p:blipFill>
        <p:spPr>
          <a:xfrm>
            <a:off x="5762171" y="558799"/>
            <a:ext cx="6429829" cy="5741007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0656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11FE-3646-7949-A9CB-73B5DC01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EC33-597F-1A48-907B-C9BBE9507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2544A-8BBF-DB4E-8F9D-C214A193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6051-E7B5-DC48-A9F5-3D444E36AFF0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6CD15-0F1E-8A43-9F1C-4C17D3D9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17FA9-8D36-5C4E-ACAE-3EB5A6B3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661EC-FC1C-A04F-887E-4952EA44D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3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11FE-3646-7949-A9CB-73B5DC01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EC33-597F-1A48-907B-C9BBE9507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/>
            </a:lvl2pPr>
            <a:lvl3pPr marL="684000">
              <a:defRPr/>
            </a:lvl3pPr>
            <a:lvl4pPr marL="1144800">
              <a:defRPr/>
            </a:lvl4pPr>
            <a:lvl5pPr marL="15984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2544A-8BBF-DB4E-8F9D-C214A193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6051-E7B5-DC48-A9F5-3D444E36AFF0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6CD15-0F1E-8A43-9F1C-4C17D3D9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17FA9-8D36-5C4E-ACAE-3EB5A6B3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661EC-FC1C-A04F-887E-4952EA44D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00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7CA2EE-AA9E-D844-B04A-B81534212A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527B79-42D5-E747-B603-397C733FE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3084E-8615-D04B-B9DB-5DEFE48E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50" y="2700232"/>
            <a:ext cx="4453338" cy="2191613"/>
          </a:xfrm>
        </p:spPr>
        <p:txBody>
          <a:bodyPr lIns="0"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E9821-F3DF-2F4A-99EB-BF67FA3EB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9049" y="1056015"/>
            <a:ext cx="4453339" cy="1434355"/>
          </a:xfrm>
        </p:spPr>
        <p:txBody>
          <a:bodyPr lIns="0" anchor="b" anchorCtr="0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864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83E7-D263-F042-B090-35AFF621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FB484-B2EC-024D-9306-EE796BE57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7EE76-F622-734A-BFFB-1C4C3EB0F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4BA33-9950-C543-B446-92D45761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613B-5B18-B74E-AA50-46B4ABD14775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D05F2-4A03-4A41-A1F4-EE696B7F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1D3BC-1A30-5740-94A1-05579026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266-F4EA-4F45-97A0-211A92F55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4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–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83E7-D263-F042-B090-35AFF621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FB484-B2EC-024D-9306-EE796BE57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/>
            </a:lvl2pPr>
            <a:lvl3pPr marL="684000">
              <a:defRPr/>
            </a:lvl3pPr>
            <a:lvl4pPr marL="1144800">
              <a:defRPr/>
            </a:lvl4pPr>
            <a:lvl5pPr marL="15984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7EE76-F622-734A-BFFB-1C4C3EB0F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/>
            </a:lvl2pPr>
            <a:lvl3pPr marL="684000">
              <a:defRPr/>
            </a:lvl3pPr>
            <a:lvl4pPr marL="1144800">
              <a:defRPr/>
            </a:lvl4pPr>
            <a:lvl5pPr marL="15984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4BA33-9950-C543-B446-92D45761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613B-5B18-B74E-AA50-46B4ABD14775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D05F2-4A03-4A41-A1F4-EE696B7F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1D3BC-1A30-5740-94A1-05579026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266-F4EA-4F45-97A0-211A92F55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2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E042-BD61-3E4E-9CDD-A84EBECD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5D6B8-B9ED-8948-B4E3-28AD4C0A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C0C47-820B-BC49-9E8A-8709ACEBE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A413F-7564-F24A-B2B3-9F6BB9D4E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E3975-7FCC-B740-8BD5-83E4C390EE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FC2C5F-4633-934D-9060-B71EBA6D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9FE3-4431-B24C-9C3D-8436566A1D59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13AEA4-C83C-6244-9FF9-B826992DF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7CBF7-AA0B-8045-980F-423D9662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C9D86-237A-F24F-B08E-E0E5345F1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69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37CF-6736-E240-B624-DBBEE652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046EF-16EE-D045-9E0D-E750BC07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168F-6D7C-7649-B485-7B51657FE7DC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D44CE-F353-9F43-B6AD-FF86B7C3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6C865-ACC2-8840-925B-70F1A773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5E229-6CB5-C046-9B8B-4C764310D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71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2E2962-B17D-4F4A-8D67-287C2BBB0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53097-8045-AD4B-BE7A-7018C2022CB4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00537-1779-B942-84EE-F92BC7B9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3208E-6FA7-E340-B87E-644A689E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51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1430" y="508715"/>
            <a:ext cx="5840569" cy="5840569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8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8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4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48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844F-1FF1-E843-AEF5-6DFDA90C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D430-11FC-C94A-AC85-6433E655C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33EE1-659A-3A4B-94DF-A36BC351A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AB733-64E7-B445-820C-BC895A60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AE78-1325-D44E-9DBB-3ED2ACE08A48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C8901-0FCD-F44A-B68D-FFDAB326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C421E-5754-DE4B-B0CF-5659BC0A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DC29-83BD-CD41-99DB-9BE146B60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7400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86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942F-1151-7245-9A9F-DE39134BF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14146-20D1-004B-81B3-0DE011852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45A59-A836-724B-AE5E-8D1D3CA36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144D9-A143-7044-9E84-6BB05CB6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AC4D-3FBC-0D43-AAE0-0C003D03BBFF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A39E0-59C6-CB4D-975C-23C9FB1A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03D3F-C755-1C43-BF50-53EDFAF0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27985C-9C20-644F-B0A8-1E3F6751E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7400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07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C07C-710D-6D4C-B978-7BA195F8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74A07-8459-B747-BF88-7839FB315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144ED-C6C2-934B-9248-A5196244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0AA-D70F-A54B-A610-5EC80E4C33C9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01901-E8FC-C84D-9F1E-01EBE11E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5617-9796-0B46-8857-5549585AA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321AA-AE9F-E241-A3B2-21F6C853A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03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1188A0-4FE3-1244-9496-20F55645C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31AAA-89FA-A246-8A76-78E36F8A7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90B9-4225-0349-9EC4-54723912C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B406-DB8C-1343-9ED9-C667111FA994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E4EC-6279-FF4E-A769-43D0770B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78EC7-E248-2C41-95F6-093BAED0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8935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— Gran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09F2A-ACE7-3245-B035-04D0AB7EB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2F8D4-A953-834C-9B71-DC76CC107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8" y="1604076"/>
            <a:ext cx="3865069" cy="3653724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78AE0-63DD-8A4A-8156-0FC90D86B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4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6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— Gran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09F2A-ACE7-3245-B035-04D0AB7EB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2F8D4-A953-834C-9B71-DC76CC107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5207" y="4516159"/>
            <a:ext cx="3449427" cy="196142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4BA4F-D9AD-724B-94BF-3549658F7F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3" y="3081134"/>
            <a:ext cx="3273587" cy="6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1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C34C-222B-4F77-B80A-91B6D0840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12AFDE-0C8D-441E-8040-1FE640CA1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67B85-80AC-4AC0-8A2D-2F4550B1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E18E2-AA55-4A76-BD6F-46486407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7624-8F5B-4A16-9F8C-9283E326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433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8F58-C2B2-4E8E-8269-4B75037C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06597-082E-491A-9743-34DD3F3FB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0E090-F22A-4191-B7C1-51BA08F7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05C74-7047-439F-9BA0-0A315A0D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4251-A9CE-45FD-9166-ABDB34F5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7306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DEC5-DA8C-48F0-893F-BEA37641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55829-7251-4A15-BF06-1C43FCF4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D034-B3DA-42D8-AFC1-971406BD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17B5B-99B1-42AE-AADD-2786BB6E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5914D-CD7B-4812-90BB-6726D441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406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C821-6DF0-43C5-A541-355B64C4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B7A2D-969C-48B7-B1C6-B743C7736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6C32E-7A4E-4C67-8A84-494BFC96E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93DB2-DAB5-44BA-B627-3E33A0CC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0E700-4CE9-4DA3-A9A9-B818C464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B8FB9-9EF2-4A00-8A51-DA22AB38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843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Small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0822" y="1"/>
            <a:ext cx="5611178" cy="6349284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8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8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4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35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4CCDF-EDEF-4BBC-B72E-B1361753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58A2E-D9C8-4C9E-92E3-3B4132F99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9049A-7779-4A3D-9FBC-83FF280C2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C808EF-894C-461E-878A-48BCA8DAA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FB56E-4B14-4A7C-8AF6-2FD3C9AB0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5ACC3A-F04B-4C27-ADE5-76D373F7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D0CD8-1F94-4D86-A3E4-AEA52F88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6D934-1201-46BA-9DEB-0E2B4951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808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DB3F-F41F-4431-BB5D-C7E343B9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F1FFB-CF03-47F0-B2F9-6382AB7A0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4C379-B9F6-47DF-B49D-4EF4C4EF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6E41D-DA83-4B35-AA26-0B7E8FBF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9413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8149C-2F28-4E7B-909B-D052927D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F31DDB-4E05-4BE5-886C-675CEFC5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E677F-732B-4114-9B17-C0858519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1550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7710-8E83-4E75-BFD2-2B57EEE0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012DF-8E5C-486D-B797-42C73B9CD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AC857-FFFA-4CEC-819D-FC6E3A709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02443-8FBF-4EA7-B6A4-BC367D1F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A0018-77AF-44B1-B270-64AF6796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008EC-0368-476D-BC71-3E72C85A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63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60E-A13A-48F2-B6E8-F1609459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2DE36-87AB-40B7-95D4-F61A6D8F7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AABB1-7319-4514-A2B9-ACB568162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CE05F-252C-4558-BEC1-4D55F8E1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4D2F9-D857-45E5-BC2A-00D83F14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66A82-8988-4D42-84F6-168A4F12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1802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9B8F-893C-44AA-ACFB-3131D8B96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87CFBF-700E-4845-8723-03C9B7830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446A7-9371-4B39-A8E4-ED652446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00480-B24D-4B1D-B742-CDF686E5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A8C75-C7D4-45A8-80CE-E8CFB102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8424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322B4-0FB3-4AB0-9A7C-A84C92E96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CE2B2-9182-4243-B947-FB02E4EF6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98143-1F90-44EE-A727-1C294BB7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790F3-0441-43C9-B9F5-2E4C39656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E1935-17AB-4142-A53E-B07E48C6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515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09F2A-ACE7-3245-B035-04D0AB7EB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DDE87824-654B-DE42-B1BD-C13E3DCD4E9D}"/>
              </a:ext>
            </a:extLst>
          </p:cNvPr>
          <p:cNvSpPr/>
          <p:nvPr userDrawn="1"/>
        </p:nvSpPr>
        <p:spPr>
          <a:xfrm>
            <a:off x="5507149" y="405161"/>
            <a:ext cx="6194199" cy="6047678"/>
          </a:xfrm>
          <a:prstGeom prst="diamon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2F8D4-A953-834C-9B71-DC76CC107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9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9" y="4534828"/>
            <a:ext cx="3865069" cy="11997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29923D-7911-3B42-B761-36368A4A4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6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1432" y="508717"/>
            <a:ext cx="5840569" cy="5840569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9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9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6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Small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0821" y="1"/>
            <a:ext cx="5611179" cy="6349284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9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9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6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327"/>
          <a:stretch/>
        </p:blipFill>
        <p:spPr>
          <a:xfrm>
            <a:off x="6617225" y="551543"/>
            <a:ext cx="5574776" cy="5777215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8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8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4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93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327"/>
          <a:stretch/>
        </p:blipFill>
        <p:spPr>
          <a:xfrm>
            <a:off x="6617225" y="551544"/>
            <a:ext cx="5574776" cy="5777215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9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9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6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4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eComme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21"/>
          <a:stretch/>
        </p:blipFill>
        <p:spPr>
          <a:xfrm>
            <a:off x="5762172" y="558801"/>
            <a:ext cx="6429829" cy="5741007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9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9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6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44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19815F-5924-C249-A024-2587295558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E582D0-C275-1045-A58E-9B83627B2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46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Watch and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19815F-5924-C249-A024-2587295558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143201D-BFB7-6F48-97BC-02B78ECC6C3C}"/>
              </a:ext>
            </a:extLst>
          </p:cNvPr>
          <p:cNvSpPr/>
          <p:nvPr userDrawn="1"/>
        </p:nvSpPr>
        <p:spPr>
          <a:xfrm>
            <a:off x="5507149" y="405161"/>
            <a:ext cx="6194199" cy="6047678"/>
          </a:xfrm>
          <a:prstGeom prst="diamon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E582D0-C275-1045-A58E-9B83627B2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77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1BA289BB-608B-2A4C-B7E4-E551C49AA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1432" y="508717"/>
            <a:ext cx="5840569" cy="5840569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27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Small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E24B54B0-B6EC-F943-A20D-4EF066816A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0821" y="1"/>
            <a:ext cx="5611179" cy="6349284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5223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5D857046-EFD3-F140-A02C-665E862B4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327"/>
          <a:stretch/>
        </p:blipFill>
        <p:spPr>
          <a:xfrm>
            <a:off x="6617225" y="551544"/>
            <a:ext cx="5574776" cy="5777215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196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eComme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5FF9FC31-1214-164B-A54D-16CEA6BB8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21"/>
          <a:stretch/>
        </p:blipFill>
        <p:spPr>
          <a:xfrm>
            <a:off x="5762172" y="558801"/>
            <a:ext cx="6429829" cy="5741007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175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eCommerce - No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5FF9FC31-1214-164B-A54D-16CEA6BB8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21"/>
          <a:stretch/>
        </p:blipFill>
        <p:spPr>
          <a:xfrm>
            <a:off x="5762172" y="558801"/>
            <a:ext cx="6429829" cy="5741007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0082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Text - White with Blue Diamond Graphic">
    <p:bg>
      <p:bgPr>
        <a:solidFill>
          <a:srgbClr val="243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56672F-8820-4533-AF46-9A1FBCAEA6F4}"/>
              </a:ext>
            </a:extLst>
          </p:cNvPr>
          <p:cNvSpPr/>
          <p:nvPr userDrawn="1"/>
        </p:nvSpPr>
        <p:spPr>
          <a:xfrm rot="18900000">
            <a:off x="7197020" y="1308973"/>
            <a:ext cx="3794078" cy="37940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2AF551-9667-489B-AC68-1ADA19A3E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3B554EC-EACE-4D32-8071-29EA1EAC3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727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— eComme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>
            <a:extLst>
              <a:ext uri="{FF2B5EF4-FFF2-40B4-BE49-F238E27FC236}">
                <a16:creationId xmlns:a16="http://schemas.microsoft.com/office/drawing/2014/main" id="{54BDC1B2-DC10-E84F-B1CF-915AB685B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21"/>
          <a:stretch/>
        </p:blipFill>
        <p:spPr>
          <a:xfrm>
            <a:off x="5762171" y="558799"/>
            <a:ext cx="6429829" cy="5741007"/>
          </a:xfrm>
          <a:prstGeom prst="rect">
            <a:avLst/>
          </a:prstGeom>
        </p:spPr>
      </p:pic>
      <p:pic>
        <p:nvPicPr>
          <p:cNvPr id="12" name="image mask">
            <a:extLst>
              <a:ext uri="{FF2B5EF4-FFF2-40B4-BE49-F238E27FC236}">
                <a16:creationId xmlns:a16="http://schemas.microsoft.com/office/drawing/2014/main" id="{75671B21-BA65-2C48-A526-9597C785A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8" y="1122363"/>
            <a:ext cx="3865069" cy="29812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8" y="4534829"/>
            <a:ext cx="3865069" cy="120629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act device">
            <a:extLst>
              <a:ext uri="{FF2B5EF4-FFF2-40B4-BE49-F238E27FC236}">
                <a16:creationId xmlns:a16="http://schemas.microsoft.com/office/drawing/2014/main" id="{049E2D14-A936-AD4F-A300-62624C6D19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7596C25-84E4-8F40-AD51-E9686C9298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574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49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Text - White with Blue Diamo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065795-EEF0-44B5-8CCB-B0E771F2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2B8F-2A8E-C448-B186-9B0E58662513}" type="datetime4">
              <a:rPr lang="en-AU" smtClean="0"/>
              <a:pPr/>
              <a:t>30 October 2019</a:t>
            </a:fld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AA039-ADD8-4E6F-AACE-62E18B1C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1732396-F7FC-41FF-892D-4A264016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24442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rgbClr val="2436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56672F-8820-4533-AF46-9A1FBCAEA6F4}"/>
              </a:ext>
            </a:extLst>
          </p:cNvPr>
          <p:cNvSpPr/>
          <p:nvPr userDrawn="1"/>
        </p:nvSpPr>
        <p:spPr>
          <a:xfrm rot="18900000">
            <a:off x="7197020" y="1308973"/>
            <a:ext cx="3794078" cy="3794078"/>
          </a:xfrm>
          <a:prstGeom prst="rect">
            <a:avLst/>
          </a:prstGeom>
          <a:solidFill>
            <a:srgbClr val="66ABE1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243645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2AF551-9667-489B-AC68-1ADA19A3E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rgbClr val="2436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DF880AF-1F09-49BF-8BDC-08DBB4188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7302190" cy="365125"/>
          </a:xfrm>
        </p:spPr>
        <p:txBody>
          <a:bodyPr/>
          <a:lstStyle/>
          <a:p>
            <a:r>
              <a:rPr lang="en-AU" dirty="0"/>
              <a:t>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646803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11FE-3646-7949-A9CB-73B5DC01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EC33-597F-1A48-907B-C9BBE9507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2544A-8BBF-DB4E-8F9D-C214A193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6051-E7B5-DC48-A9F5-3D444E36AFF0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6CD15-0F1E-8A43-9F1C-4C17D3D9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17FA9-8D36-5C4E-ACAE-3EB5A6B3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661EC-FC1C-A04F-887E-4952EA44D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62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11FE-3646-7949-A9CB-73B5DC01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EC33-597F-1A48-907B-C9BBE9507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/>
            </a:lvl2pPr>
            <a:lvl3pPr marL="684000">
              <a:defRPr/>
            </a:lvl3pPr>
            <a:lvl4pPr marL="1144800">
              <a:defRPr/>
            </a:lvl4pPr>
            <a:lvl5pPr marL="15984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2544A-8BBF-DB4E-8F9D-C214A193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6051-E7B5-DC48-A9F5-3D444E36AFF0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6CD15-0F1E-8A43-9F1C-4C17D3D9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17FA9-8D36-5C4E-ACAE-3EB5A6B3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661EC-FC1C-A04F-887E-4952EA44D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94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7CA2EE-AA9E-D844-B04A-B81534212A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527B79-42D5-E747-B603-397C733FE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3084E-8615-D04B-B9DB-5DEFE48E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49" y="2700234"/>
            <a:ext cx="4453339" cy="2191613"/>
          </a:xfrm>
        </p:spPr>
        <p:txBody>
          <a:bodyPr lIns="0"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E9821-F3DF-2F4A-99EB-BF67FA3EB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9049" y="1056016"/>
            <a:ext cx="4453339" cy="1434355"/>
          </a:xfrm>
        </p:spPr>
        <p:txBody>
          <a:bodyPr lIns="0" anchor="b" anchorCtr="0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390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83E7-D263-F042-B090-35AFF621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FB484-B2EC-024D-9306-EE796BE57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7EE76-F622-734A-BFFB-1C4C3EB0F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4BA33-9950-C543-B446-92D45761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613B-5B18-B74E-AA50-46B4ABD14775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D05F2-4A03-4A41-A1F4-EE696B7F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1D3BC-1A30-5740-94A1-05579026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266-F4EA-4F45-97A0-211A92F55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3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–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83E7-D263-F042-B090-35AFF621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FB484-B2EC-024D-9306-EE796BE57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/>
            </a:lvl2pPr>
            <a:lvl3pPr marL="684000">
              <a:defRPr/>
            </a:lvl3pPr>
            <a:lvl4pPr marL="1144800">
              <a:defRPr/>
            </a:lvl4pPr>
            <a:lvl5pPr marL="15984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7EE76-F622-734A-BFFB-1C4C3EB0F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/>
            </a:lvl2pPr>
            <a:lvl3pPr marL="684000">
              <a:defRPr/>
            </a:lvl3pPr>
            <a:lvl4pPr marL="1144800">
              <a:defRPr/>
            </a:lvl4pPr>
            <a:lvl5pPr marL="15984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4BA33-9950-C543-B446-92D45761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613B-5B18-B74E-AA50-46B4ABD14775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D05F2-4A03-4A41-A1F4-EE696B7F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1D3BC-1A30-5740-94A1-05579026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266-F4EA-4F45-97A0-211A92F55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32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– with subhead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83E7-D263-F042-B090-35AFF621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FB484-B2EC-024D-9306-EE796BE57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1">
                <a:solidFill>
                  <a:srgbClr val="243645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/>
            </a:lvl2pPr>
            <a:lvl3pPr marL="684000">
              <a:defRPr/>
            </a:lvl3pPr>
            <a:lvl4pPr marL="1144800">
              <a:defRPr/>
            </a:lvl4pPr>
            <a:lvl5pPr marL="15984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4BA33-9950-C543-B446-92D45761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613B-5B18-B74E-AA50-46B4ABD14775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D05F2-4A03-4A41-A1F4-EE696B7F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1D3BC-1A30-5740-94A1-05579026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266-F4EA-4F45-97A0-211A92F55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BEBD46-69E3-44B8-809C-C247335875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2" y="1823972"/>
            <a:ext cx="5181600" cy="4351338"/>
          </a:xfrm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66578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E042-BD61-3E4E-9CDD-A84EBECD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5D6B8-B9ED-8948-B4E3-28AD4C0A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C0C47-820B-BC49-9E8A-8709ACEBE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A413F-7564-F24A-B2B3-9F6BB9D4E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E3975-7FCC-B740-8BD5-83E4C390EE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FC2C5F-4633-934D-9060-B71EBA6D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9FE3-4431-B24C-9C3D-8436566A1D59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13AEA4-C83C-6244-9FF9-B826992DF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7CBF7-AA0B-8045-980F-423D9662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C9D86-237A-F24F-B08E-E0E5345F1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79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37CF-6736-E240-B624-DBBEE652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046EF-16EE-D045-9E0D-E750BC07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168F-6D7C-7649-B485-7B51657FE7DC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D44CE-F353-9F43-B6AD-FF86B7C3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6C865-ACC2-8840-925B-70F1A773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5E229-6CB5-C046-9B8B-4C764310D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2E2962-B17D-4F4A-8D67-287C2BBB0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53097-8045-AD4B-BE7A-7018C2022CB4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00537-1779-B942-84EE-F92BC7B9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3208E-6FA7-E340-B87E-644A689E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941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19815F-5924-C249-A024-2587295558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E582D0-C275-1045-A58E-9B83627B2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28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844F-1FF1-E843-AEF5-6DFDA90C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D430-11FC-C94A-AC85-6433E655C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33EE1-659A-3A4B-94DF-A36BC351A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AB733-64E7-B445-820C-BC895A60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AE78-1325-D44E-9DBB-3ED2ACE08A48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C8901-0FCD-F44A-B68D-FFDAB326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C421E-5754-DE4B-B0CF-5659BC0A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DC29-83BD-CD41-99DB-9BE146B60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7400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518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942F-1151-7245-9A9F-DE39134BF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14146-20D1-004B-81B3-0DE011852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45A59-A836-724B-AE5E-8D1D3CA36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144D9-A143-7044-9E84-6BB05CB6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AC4D-3FBC-0D43-AAE0-0C003D03BBFF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A39E0-59C6-CB4D-975C-23C9FB1A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03D3F-C755-1C43-BF50-53EDFAF0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27985C-9C20-644F-B0A8-1E3F6751E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7400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1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C07C-710D-6D4C-B978-7BA195F8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74A07-8459-B747-BF88-7839FB315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144ED-C6C2-934B-9248-A5196244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0AA-D70F-A54B-A610-5EC80E4C33C9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01901-E8FC-C84D-9F1E-01EBE11E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5617-9796-0B46-8857-5549585AA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321AA-AE9F-E241-A3B2-21F6C853A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2906"/>
            <a:ext cx="63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00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1188A0-4FE3-1244-9496-20F55645C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31AAA-89FA-A246-8A76-78E36F8A7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90B9-4225-0349-9EC4-54723912C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B406-DB8C-1343-9ED9-C667111FA994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E4EC-6279-FF4E-A769-43D0770B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78EC7-E248-2C41-95F6-093BAED0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83743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— Gran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09F2A-ACE7-3245-B035-04D0AB7EB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2F8D4-A953-834C-9B71-DC76CC107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179" y="1604076"/>
            <a:ext cx="3865069" cy="3653724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78AE0-63DD-8A4A-8156-0FC90D86B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6" y="631051"/>
            <a:ext cx="2162577" cy="4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— Gran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09F2A-ACE7-3245-B035-04D0AB7EB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2F8D4-A953-834C-9B71-DC76CC107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90" y="0"/>
            <a:ext cx="356155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5208" y="4516161"/>
            <a:ext cx="3449427" cy="196142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4BA4F-D9AD-724B-94BF-3549658F7F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3" y="3081136"/>
            <a:ext cx="3273587" cy="6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3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Watch and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19815F-5924-C249-A024-2587295558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143201D-BFB7-6F48-97BC-02B78ECC6C3C}"/>
              </a:ext>
            </a:extLst>
          </p:cNvPr>
          <p:cNvSpPr/>
          <p:nvPr userDrawn="1"/>
        </p:nvSpPr>
        <p:spPr>
          <a:xfrm>
            <a:off x="5507149" y="405161"/>
            <a:ext cx="6194198" cy="6047678"/>
          </a:xfrm>
          <a:prstGeom prst="diamon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E582D0-C275-1045-A58E-9B83627B2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1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1BA289BB-608B-2A4C-B7E4-E551C49AA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1430" y="508715"/>
            <a:ext cx="5840569" cy="5840569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91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ature Text — Small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E24B54B0-B6EC-F943-A20D-4EF066816A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0822" y="1"/>
            <a:ext cx="5611178" cy="6349284"/>
          </a:xfrm>
          <a:prstGeom prst="rect">
            <a:avLst/>
          </a:prstGeom>
        </p:spPr>
      </p:pic>
      <p:pic>
        <p:nvPicPr>
          <p:cNvPr id="5" name="image mask">
            <a:extLst>
              <a:ext uri="{FF2B5EF4-FFF2-40B4-BE49-F238E27FC236}">
                <a16:creationId xmlns:a16="http://schemas.microsoft.com/office/drawing/2014/main" id="{AAA2DAA6-1FA4-5645-9B92-8894C1FB9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ct device">
            <a:extLst>
              <a:ext uri="{FF2B5EF4-FFF2-40B4-BE49-F238E27FC236}">
                <a16:creationId xmlns:a16="http://schemas.microsoft.com/office/drawing/2014/main" id="{22536B58-01E2-C146-9FDD-5BFBBCCDFC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1089" y="0"/>
            <a:ext cx="356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D083B-9388-0847-974B-0432C3AF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85903"/>
            <a:ext cx="4083424" cy="2864224"/>
          </a:xfrm>
        </p:spPr>
        <p:txBody>
          <a:bodyPr lIns="9000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2942-A4C2-7843-B61E-84B1431A2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8215"/>
            <a:ext cx="4083424" cy="586408"/>
          </a:xfrm>
        </p:spPr>
        <p:txBody>
          <a:bodyPr lIns="90000" tIns="0" rIns="0" bIns="0"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951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A2F80-19F0-6643-8FAF-6A736B8FF582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88F3A-EA74-FB47-B79E-E932513C5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78C9-995F-3642-B02B-5E3A6C722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2EE2E-68D7-2C42-A3E6-2827F38F6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235662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F122B8F-2A8E-C448-B186-9B0E58662513}" type="datetime4">
              <a:rPr lang="en-AU" smtClean="0"/>
              <a:pPr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89618-C656-A043-B9C3-78EBD1CE1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0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DA146-B51C-7642-B36D-E1C4AC9CC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7668" y="6356350"/>
            <a:ext cx="36613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C805FE72-5468-D048-AD70-2AB6DF21250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395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2" r:id="rId2"/>
    <p:sldLayoutId id="2147483678" r:id="rId3"/>
    <p:sldLayoutId id="2147483676" r:id="rId4"/>
    <p:sldLayoutId id="2147483679" r:id="rId5"/>
    <p:sldLayoutId id="2147483660" r:id="rId6"/>
    <p:sldLayoutId id="2147483666" r:id="rId7"/>
    <p:sldLayoutId id="2147483680" r:id="rId8"/>
    <p:sldLayoutId id="2147483662" r:id="rId9"/>
    <p:sldLayoutId id="2147483677" r:id="rId10"/>
    <p:sldLayoutId id="2147483681" r:id="rId11"/>
    <p:sldLayoutId id="2147483650" r:id="rId12"/>
    <p:sldLayoutId id="2147483674" r:id="rId13"/>
    <p:sldLayoutId id="2147483651" r:id="rId14"/>
    <p:sldLayoutId id="2147483652" r:id="rId15"/>
    <p:sldLayoutId id="2147483670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73" r:id="rId24"/>
    <p:sldLayoutId id="2147483675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CE033-CD03-4FEC-B7CC-35AA859F2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0F911-3FB1-4685-A36B-CB0B45194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B7695-7147-40B0-99AD-901ACDEA1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52F54-617D-48A8-BBC4-29D473F50EF0}" type="datetimeFigureOut">
              <a:rPr lang="en-AU" smtClean="0"/>
              <a:t>30/10/2019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2927F-C73D-4D4C-9D20-4159090ED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57F76-EA33-4EE0-B154-D0A8AF46E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2B1A6-9940-4969-8239-06D6A1E5BFA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6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A2F80-19F0-6643-8FAF-6A736B8FF582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88F3A-EA74-FB47-B79E-E932513C5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78C9-995F-3642-B02B-5E3A6C722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2EE2E-68D7-2C42-A3E6-2827F38F6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4400" y="6356352"/>
            <a:ext cx="235662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F122B8F-2A8E-C448-B186-9B0E58662513}" type="datetime4">
              <a:rPr lang="en-AU" smtClean="0"/>
              <a:pPr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89618-C656-A043-B9C3-78EBD1CE1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2"/>
            <a:ext cx="7302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DA146-B51C-7642-B36D-E1C4AC9CC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7669" y="6356352"/>
            <a:ext cx="36613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C805FE72-5468-D048-AD70-2AB6DF21250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433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accent2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MJQ6CBL" TargetMode="External"/><Relationship Id="rId2" Type="http://schemas.openxmlformats.org/officeDocument/2006/relationships/hyperlink" Target="https://beta.moneysmart.gov.au/welcome-to-the-next-generation-of-moneysmar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30EC-2CFE-1C48-B6AD-75DDF2340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78" y="1122363"/>
            <a:ext cx="4017877" cy="2981286"/>
          </a:xfrm>
        </p:spPr>
        <p:txBody>
          <a:bodyPr/>
          <a:lstStyle/>
          <a:p>
            <a:r>
              <a:rPr lang="en-AU" dirty="0"/>
              <a:t>The next generation of MoneySmart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D7E60-18F4-FD4E-AFC6-82B6DB726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AU" sz="2000" dirty="0"/>
              <a:t>2019 Financial Counsellors Association Tasmania Conference, Hobart</a:t>
            </a:r>
          </a:p>
          <a:p>
            <a:r>
              <a:rPr lang="en-AU" b="0" dirty="0">
                <a:solidFill>
                  <a:schemeClr val="bg1"/>
                </a:solidFill>
              </a:rPr>
              <a:t>31 October 2019 | Gemma Nicholas</a:t>
            </a:r>
          </a:p>
          <a:p>
            <a:r>
              <a:rPr lang="en-AU" b="0" dirty="0"/>
              <a:t>Not for further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1474198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C43484-A5C0-4BC0-BAC5-B98C9F44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50" y="2700232"/>
            <a:ext cx="6134494" cy="2191613"/>
          </a:xfrm>
        </p:spPr>
        <p:txBody>
          <a:bodyPr/>
          <a:lstStyle/>
          <a:p>
            <a:r>
              <a:rPr lang="en-AU" dirty="0"/>
              <a:t>Why are we changing MoneySmart?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69D41-21C0-4BE0-9375-6A1C5A0D0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CCBC5-1D55-4A3D-81F8-CC4F89D918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836150" y="6356350"/>
            <a:ext cx="235585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DC8F-898C-47BA-9415-C82F1FB6916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30250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6442D-F660-4589-8D7C-92318ABF5A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288" y="6356350"/>
            <a:ext cx="366712" cy="365125"/>
          </a:xfrm>
        </p:spPr>
        <p:txBody>
          <a:bodyPr/>
          <a:lstStyle/>
          <a:p>
            <a:fld id="{C805FE72-5468-D048-AD70-2AB6DF21250F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976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94C5-0DCA-4427-9BF8-3A9BF070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44C88-C129-444A-8FE7-C64D06546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9124"/>
            <a:ext cx="10515600" cy="5227839"/>
          </a:xfrm>
        </p:spPr>
        <p:txBody>
          <a:bodyPr/>
          <a:lstStyle/>
          <a:p>
            <a:pPr marL="0" indent="0" algn="ctr">
              <a:buNone/>
            </a:pPr>
            <a:endParaRPr lang="en-AU" i="1" dirty="0"/>
          </a:p>
          <a:p>
            <a:pPr marL="0" indent="0" algn="ctr">
              <a:buNone/>
            </a:pPr>
            <a:endParaRPr lang="en-AU" i="1" dirty="0"/>
          </a:p>
          <a:p>
            <a:pPr marL="0" indent="0" algn="ctr">
              <a:buNone/>
            </a:pPr>
            <a:endParaRPr lang="en-AU" i="1" dirty="0"/>
          </a:p>
          <a:p>
            <a:pPr marL="0" indent="0" algn="ctr">
              <a:buNone/>
            </a:pPr>
            <a:endParaRPr lang="en-AU" i="1" dirty="0"/>
          </a:p>
          <a:p>
            <a:pPr marL="0" indent="0" algn="ctr">
              <a:buNone/>
            </a:pPr>
            <a:endParaRPr lang="en-AU" i="1" dirty="0"/>
          </a:p>
          <a:p>
            <a:pPr marL="0" indent="0" algn="ctr">
              <a:buNone/>
            </a:pPr>
            <a:endParaRPr lang="en-AU" i="1" dirty="0"/>
          </a:p>
          <a:p>
            <a:pPr marL="0" indent="0" algn="ctr">
              <a:buNone/>
            </a:pPr>
            <a:r>
              <a:rPr lang="en-AU" b="1" i="1" dirty="0">
                <a:solidFill>
                  <a:schemeClr val="accent2"/>
                </a:solidFill>
              </a:rPr>
              <a:t>“In 2018, 6.7 million Australians used MoneySmart on 11.6 million different occasions (13% more than 2017), representing an increasing demand for the trusted financial guidance MoneySmart provides” </a:t>
            </a:r>
            <a:r>
              <a:rPr lang="en-AU" i="1" dirty="0">
                <a:solidFill>
                  <a:schemeClr val="accent2"/>
                </a:solidFill>
              </a:rPr>
              <a:t>(Google Analytics).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4AAC6-7FD4-47B2-AC72-FCAC75E9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0FDD7-DD1C-4F51-8D81-7E8E4101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EC12A-1A49-465C-B08D-784FC066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FA100-88DA-4663-9170-A35F5FE2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949" y="769737"/>
            <a:ext cx="8290101" cy="33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E9EC-86AD-4EA7-90BC-75861FA4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It’s a good time to look at the big picture…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5D513-9314-4699-9681-57F22FC1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81401-5946-4DA7-8113-C8890575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95865D-9717-4980-95BD-7CDDE0474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758476"/>
              </p:ext>
            </p:extLst>
          </p:nvPr>
        </p:nvGraphicFramePr>
        <p:xfrm>
          <a:off x="907894" y="1649264"/>
          <a:ext cx="9549091" cy="2866448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9549091">
                  <a:extLst>
                    <a:ext uri="{9D8B030D-6E8A-4147-A177-3AD203B41FA5}">
                      <a16:colId xmlns:a16="http://schemas.microsoft.com/office/drawing/2014/main" val="3039945"/>
                    </a:ext>
                  </a:extLst>
                </a:gridCol>
              </a:tblGrid>
              <a:tr h="343081">
                <a:tc>
                  <a:txBody>
                    <a:bodyPr/>
                    <a:lstStyle/>
                    <a:p>
                      <a:r>
                        <a:rPr lang="en-AU" dirty="0"/>
                        <a:t>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486789"/>
                  </a:ext>
                </a:extLst>
              </a:tr>
              <a:tr h="681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800" dirty="0"/>
                        <a:t>To increase engagement on MoneySmart (a site which already has great reach)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292538"/>
                  </a:ext>
                </a:extLst>
              </a:tr>
              <a:tr h="719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800" dirty="0"/>
                        <a:t>To set ourselves up for measurable and continuous improvement</a:t>
                      </a:r>
                      <a:endParaRPr lang="en-A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571368"/>
                  </a:ext>
                </a:extLst>
              </a:tr>
              <a:tr h="1099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800" dirty="0"/>
                        <a:t>To refresh the aesthetics and user experience of MoneySmart and make technical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899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06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E9EC-86AD-4EA7-90BC-75861FA4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Research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5D513-9314-4699-9681-57F22FC1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81401-5946-4DA7-8113-C8890575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14B1BB-AB00-4E60-B6D6-A997C6C68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17735"/>
              </p:ext>
            </p:extLst>
          </p:nvPr>
        </p:nvGraphicFramePr>
        <p:xfrm>
          <a:off x="903196" y="1482000"/>
          <a:ext cx="10450604" cy="365729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12651">
                  <a:extLst>
                    <a:ext uri="{9D8B030D-6E8A-4147-A177-3AD203B41FA5}">
                      <a16:colId xmlns:a16="http://schemas.microsoft.com/office/drawing/2014/main" val="1331933241"/>
                    </a:ext>
                  </a:extLst>
                </a:gridCol>
                <a:gridCol w="2612651">
                  <a:extLst>
                    <a:ext uri="{9D8B030D-6E8A-4147-A177-3AD203B41FA5}">
                      <a16:colId xmlns:a16="http://schemas.microsoft.com/office/drawing/2014/main" val="3629288386"/>
                    </a:ext>
                  </a:extLst>
                </a:gridCol>
                <a:gridCol w="2612651">
                  <a:extLst>
                    <a:ext uri="{9D8B030D-6E8A-4147-A177-3AD203B41FA5}">
                      <a16:colId xmlns:a16="http://schemas.microsoft.com/office/drawing/2014/main" val="3078178230"/>
                    </a:ext>
                  </a:extLst>
                </a:gridCol>
                <a:gridCol w="2612651">
                  <a:extLst>
                    <a:ext uri="{9D8B030D-6E8A-4147-A177-3AD203B41FA5}">
                      <a16:colId xmlns:a16="http://schemas.microsoft.com/office/drawing/2014/main" val="2650646372"/>
                    </a:ext>
                  </a:extLst>
                </a:gridCol>
              </a:tblGrid>
              <a:tr h="1560587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86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dirty="0"/>
                        <a:t>Engaged with over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b="1" dirty="0">
                          <a:solidFill>
                            <a:schemeClr val="accent2"/>
                          </a:solidFill>
                        </a:rPr>
                        <a:t>1000+ consumers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dirty="0"/>
                        <a:t>through testing, workshops and research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dirty="0"/>
                        <a:t>Conducted qualitative research on </a:t>
                      </a:r>
                      <a:r>
                        <a:rPr lang="en-AU" b="1" dirty="0">
                          <a:solidFill>
                            <a:schemeClr val="accent2"/>
                          </a:solidFill>
                        </a:rPr>
                        <a:t>how Australians actually  use the MoneySmart website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1800" b="1" kern="1200" dirty="0">
                          <a:solidFill>
                            <a:schemeClr val="accent2"/>
                          </a:solidFill>
                        </a:rPr>
                        <a:t>Held workshops </a:t>
                      </a:r>
                      <a:r>
                        <a:rPr lang="en-AU" sz="1800" kern="1200" dirty="0"/>
                        <a:t>with consumers and community/financial services stakeholders</a:t>
                      </a:r>
                      <a:endParaRPr lang="en-A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dirty="0"/>
                        <a:t>Undertook </a:t>
                      </a:r>
                      <a:r>
                        <a:rPr lang="en-AU" b="1" dirty="0">
                          <a:solidFill>
                            <a:schemeClr val="accent2"/>
                          </a:solidFill>
                        </a:rPr>
                        <a:t>prototyping and consumer testing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58913"/>
                  </a:ext>
                </a:extLst>
              </a:tr>
            </a:tbl>
          </a:graphicData>
        </a:graphic>
      </p:graphicFrame>
      <p:pic>
        <p:nvPicPr>
          <p:cNvPr id="8" name="Graphic 7" descr="Group of people">
            <a:extLst>
              <a:ext uri="{FF2B5EF4-FFF2-40B4-BE49-F238E27FC236}">
                <a16:creationId xmlns:a16="http://schemas.microsoft.com/office/drawing/2014/main" id="{50CAF3A5-6CED-45A0-BE90-1A6F3FCEB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1595" y="1562802"/>
            <a:ext cx="1440000" cy="1440000"/>
          </a:xfrm>
          <a:prstGeom prst="rect">
            <a:avLst/>
          </a:prstGeom>
        </p:spPr>
      </p:pic>
      <p:pic>
        <p:nvPicPr>
          <p:cNvPr id="9" name="Graphic 8" descr="Programmer">
            <a:extLst>
              <a:ext uri="{FF2B5EF4-FFF2-40B4-BE49-F238E27FC236}">
                <a16:creationId xmlns:a16="http://schemas.microsoft.com/office/drawing/2014/main" id="{402E42E4-4257-45F2-A46B-8582FAB6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1790" y="1482000"/>
            <a:ext cx="1440000" cy="1440000"/>
          </a:xfrm>
          <a:prstGeom prst="rect">
            <a:avLst/>
          </a:prstGeom>
        </p:spPr>
      </p:pic>
      <p:pic>
        <p:nvPicPr>
          <p:cNvPr id="11" name="Graphic 10" descr="Lightbulb and pencil">
            <a:extLst>
              <a:ext uri="{FF2B5EF4-FFF2-40B4-BE49-F238E27FC236}">
                <a16:creationId xmlns:a16="http://schemas.microsoft.com/office/drawing/2014/main" id="{40BAE83F-6332-4CE0-941D-60DCADF8E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1984" y="1482000"/>
            <a:ext cx="1440000" cy="1440000"/>
          </a:xfrm>
          <a:prstGeom prst="rect">
            <a:avLst/>
          </a:prstGeom>
        </p:spPr>
      </p:pic>
      <p:pic>
        <p:nvPicPr>
          <p:cNvPr id="13" name="Graphic 12" descr="Test tubes">
            <a:extLst>
              <a:ext uri="{FF2B5EF4-FFF2-40B4-BE49-F238E27FC236}">
                <a16:creationId xmlns:a16="http://schemas.microsoft.com/office/drawing/2014/main" id="{34F4E529-94BD-40AF-B32B-5142D6E0A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12179" y="1482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60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E9EC-86AD-4EA7-90BC-75861FA4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Insights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5D513-9314-4699-9681-57F22FC1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81401-5946-4DA7-8113-C8890575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251E2D-19C2-4148-9263-AEC334F20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609822"/>
              </p:ext>
            </p:extLst>
          </p:nvPr>
        </p:nvGraphicFramePr>
        <p:xfrm>
          <a:off x="838199" y="1402652"/>
          <a:ext cx="10952747" cy="46291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9969">
                  <a:extLst>
                    <a:ext uri="{9D8B030D-6E8A-4147-A177-3AD203B41FA5}">
                      <a16:colId xmlns:a16="http://schemas.microsoft.com/office/drawing/2014/main" val="1302438880"/>
                    </a:ext>
                  </a:extLst>
                </a:gridCol>
                <a:gridCol w="2900946">
                  <a:extLst>
                    <a:ext uri="{9D8B030D-6E8A-4147-A177-3AD203B41FA5}">
                      <a16:colId xmlns:a16="http://schemas.microsoft.com/office/drawing/2014/main" val="3147395287"/>
                    </a:ext>
                  </a:extLst>
                </a:gridCol>
                <a:gridCol w="852907">
                  <a:extLst>
                    <a:ext uri="{9D8B030D-6E8A-4147-A177-3AD203B41FA5}">
                      <a16:colId xmlns:a16="http://schemas.microsoft.com/office/drawing/2014/main" val="1268828399"/>
                    </a:ext>
                  </a:extLst>
                </a:gridCol>
                <a:gridCol w="2798009">
                  <a:extLst>
                    <a:ext uri="{9D8B030D-6E8A-4147-A177-3AD203B41FA5}">
                      <a16:colId xmlns:a16="http://schemas.microsoft.com/office/drawing/2014/main" val="27576"/>
                    </a:ext>
                  </a:extLst>
                </a:gridCol>
                <a:gridCol w="811465">
                  <a:extLst>
                    <a:ext uri="{9D8B030D-6E8A-4147-A177-3AD203B41FA5}">
                      <a16:colId xmlns:a16="http://schemas.microsoft.com/office/drawing/2014/main" val="3950782058"/>
                    </a:ext>
                  </a:extLst>
                </a:gridCol>
                <a:gridCol w="2839451">
                  <a:extLst>
                    <a:ext uri="{9D8B030D-6E8A-4147-A177-3AD203B41FA5}">
                      <a16:colId xmlns:a16="http://schemas.microsoft.com/office/drawing/2014/main" val="661179152"/>
                    </a:ext>
                  </a:extLst>
                </a:gridCol>
              </a:tblGrid>
              <a:tr h="4629179">
                <a:tc>
                  <a:txBody>
                    <a:bodyPr/>
                    <a:lstStyle/>
                    <a:p>
                      <a:r>
                        <a:rPr lang="en-AU" sz="8000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People rely on online information for making financial decisions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7200" dirty="0">
                          <a:solidFill>
                            <a:schemeClr val="accent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kern="1200" dirty="0">
                          <a:solidFill>
                            <a:schemeClr val="tx1"/>
                          </a:solidFill>
                        </a:rPr>
                        <a:t>Experiences with money in early adulthood impact future financial decision making </a:t>
                      </a:r>
                      <a:endParaRPr lang="en-A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8000" dirty="0">
                          <a:solidFill>
                            <a:schemeClr val="accent2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MoneySmart is a trusted source of information and Australians appreciate the confidence it gives  when researching financial decisions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08318"/>
                  </a:ext>
                </a:extLst>
              </a:tr>
            </a:tbl>
          </a:graphicData>
        </a:graphic>
      </p:graphicFrame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E0E94440-6F55-4BE2-9D4E-0A5B826B5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6821" y="3717241"/>
            <a:ext cx="2302042" cy="2302042"/>
          </a:xfrm>
          <a:prstGeom prst="rect">
            <a:avLst/>
          </a:prstGeom>
        </p:spPr>
      </p:pic>
      <p:pic>
        <p:nvPicPr>
          <p:cNvPr id="10" name="Graphic 9" descr="Children">
            <a:extLst>
              <a:ext uri="{FF2B5EF4-FFF2-40B4-BE49-F238E27FC236}">
                <a16:creationId xmlns:a16="http://schemas.microsoft.com/office/drawing/2014/main" id="{12145493-5779-42A3-B136-B511D775D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6505" y="3727831"/>
            <a:ext cx="2304000" cy="2304000"/>
          </a:xfrm>
          <a:prstGeom prst="rect">
            <a:avLst/>
          </a:prstGeom>
        </p:spPr>
      </p:pic>
      <p:pic>
        <p:nvPicPr>
          <p:cNvPr id="12" name="Graphic 11" descr="Decision chart">
            <a:extLst>
              <a:ext uri="{FF2B5EF4-FFF2-40B4-BE49-F238E27FC236}">
                <a16:creationId xmlns:a16="http://schemas.microsoft.com/office/drawing/2014/main" id="{F6D4100F-A7CF-4AEC-A0F0-39A0B5E0B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8800" y="3973453"/>
            <a:ext cx="1748589" cy="17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people want from MoneySmart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111"/>
            <a:ext cx="10515600" cy="4764852"/>
          </a:xfrm>
        </p:spPr>
        <p:txBody>
          <a:bodyPr/>
          <a:lstStyle/>
          <a:p>
            <a:endParaRPr lang="en-AU" dirty="0"/>
          </a:p>
          <a:p>
            <a:r>
              <a:rPr lang="en-AU" b="1" dirty="0">
                <a:solidFill>
                  <a:schemeClr val="accent2"/>
                </a:solidFill>
              </a:rPr>
              <a:t>People value trustworthy information sources and actionable guidance </a:t>
            </a:r>
            <a:r>
              <a:rPr lang="en-AU" dirty="0"/>
              <a:t>when it comes to their finances</a:t>
            </a:r>
          </a:p>
          <a:p>
            <a:r>
              <a:rPr lang="en-AU" b="1" dirty="0">
                <a:solidFill>
                  <a:schemeClr val="accent2"/>
                </a:solidFill>
              </a:rPr>
              <a:t>They want to be aware of MoneySmart </a:t>
            </a:r>
            <a:r>
              <a:rPr lang="en-AU" dirty="0"/>
              <a:t>(or be made aware when they are engaging with other services) and for </a:t>
            </a:r>
            <a:r>
              <a:rPr lang="en-AU" b="1" dirty="0">
                <a:solidFill>
                  <a:schemeClr val="accent2"/>
                </a:solidFill>
              </a:rPr>
              <a:t>it to fit into the moments when they need it</a:t>
            </a:r>
          </a:p>
          <a:p>
            <a:r>
              <a:rPr lang="en-AU" dirty="0"/>
              <a:t>They are seeking </a:t>
            </a:r>
            <a:r>
              <a:rPr lang="en-AU" b="1" dirty="0">
                <a:solidFill>
                  <a:schemeClr val="accent2"/>
                </a:solidFill>
              </a:rPr>
              <a:t>tailored content, relevant to their lives </a:t>
            </a:r>
            <a:r>
              <a:rPr lang="en-AU" dirty="0"/>
              <a:t>and believe MoneySmart should be a service that understands their needs today and in the future</a:t>
            </a:r>
          </a:p>
          <a:p>
            <a:r>
              <a:rPr lang="en-AU" dirty="0"/>
              <a:t>They want </a:t>
            </a:r>
            <a:r>
              <a:rPr lang="en-AU" b="1" dirty="0">
                <a:solidFill>
                  <a:schemeClr val="accent2"/>
                </a:solidFill>
              </a:rPr>
              <a:t>language that is simple, positive and easy to consume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9637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C43484-A5C0-4BC0-BAC5-B98C9F44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50" y="2700232"/>
            <a:ext cx="6134494" cy="2191613"/>
          </a:xfrm>
        </p:spPr>
        <p:txBody>
          <a:bodyPr/>
          <a:lstStyle/>
          <a:p>
            <a:r>
              <a:rPr lang="en-AU" dirty="0"/>
              <a:t>Sneak peak at the new</a:t>
            </a:r>
            <a:br>
              <a:rPr lang="en-AU" dirty="0"/>
            </a:br>
            <a:r>
              <a:rPr lang="en-AU" dirty="0"/>
              <a:t>MoneySmart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69D41-21C0-4BE0-9375-6A1C5A0D0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CCBC5-1D55-4A3D-81F8-CC4F89D918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836150" y="6356350"/>
            <a:ext cx="235585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DC8F-898C-47BA-9415-C82F1FB6916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30250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6442D-F660-4589-8D7C-92318ABF5A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288" y="6356350"/>
            <a:ext cx="366712" cy="365125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351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04816-CFBD-5C45-86AB-911DC6D5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321D-5A4C-194E-B611-D9DBA087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FE72-5468-D048-AD70-2AB6DF21250F}" type="slidenum">
              <a:rPr kumimoji="0" lang="en-A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ED438-D4B2-4CDC-BBD2-AD391D6FA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7136"/>
            <a:ext cx="9207500" cy="63492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12851D-3C7E-4BFF-8367-DDD24775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31" y="389060"/>
            <a:ext cx="2709333" cy="1325563"/>
          </a:xfrm>
        </p:spPr>
        <p:txBody>
          <a:bodyPr>
            <a:noAutofit/>
          </a:bodyPr>
          <a:lstStyle/>
          <a:p>
            <a:r>
              <a:rPr lang="en-AU" sz="2400" dirty="0"/>
              <a:t>Current home page</a:t>
            </a:r>
          </a:p>
        </p:txBody>
      </p:sp>
    </p:spTree>
    <p:extLst>
      <p:ext uri="{BB962C8B-B14F-4D97-AF65-F5344CB8AC3E}">
        <p14:creationId xmlns:p14="http://schemas.microsoft.com/office/powerpoint/2010/main" val="277610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04816-CFBD-5C45-86AB-911DC6D5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321D-5A4C-194E-B611-D9DBA087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FE72-5468-D048-AD70-2AB6DF21250F}" type="slidenum">
              <a:rPr kumimoji="0" lang="en-A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023ACA-5813-4771-8D9D-4DF2AF97A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712" y="0"/>
            <a:ext cx="8467288" cy="63563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690E6A-E644-49DA-804A-90A67335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93" y="400759"/>
            <a:ext cx="2709333" cy="1325563"/>
          </a:xfrm>
        </p:spPr>
        <p:txBody>
          <a:bodyPr>
            <a:noAutofit/>
          </a:bodyPr>
          <a:lstStyle/>
          <a:p>
            <a:r>
              <a:rPr lang="en-AU" sz="2400" dirty="0"/>
              <a:t>Current mega menu</a:t>
            </a:r>
          </a:p>
        </p:txBody>
      </p:sp>
    </p:spTree>
    <p:extLst>
      <p:ext uri="{BB962C8B-B14F-4D97-AF65-F5344CB8AC3E}">
        <p14:creationId xmlns:p14="http://schemas.microsoft.com/office/powerpoint/2010/main" val="1748368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changes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The site aims to provide a </a:t>
            </a:r>
            <a:r>
              <a:rPr lang="en-AU" b="1" dirty="0">
                <a:solidFill>
                  <a:schemeClr val="accent2"/>
                </a:solidFill>
              </a:rPr>
              <a:t>starting point for people making a range of financial decisions</a:t>
            </a:r>
            <a:r>
              <a:rPr lang="en-AU" dirty="0"/>
              <a:t>, not every related piece of information on a topic</a:t>
            </a:r>
          </a:p>
          <a:p>
            <a:pPr lvl="0"/>
            <a:r>
              <a:rPr lang="en-AU" dirty="0"/>
              <a:t>MoneySmart has been refreshed with a </a:t>
            </a:r>
            <a:r>
              <a:rPr lang="en-AU" b="1" dirty="0">
                <a:solidFill>
                  <a:schemeClr val="accent2"/>
                </a:solidFill>
              </a:rPr>
              <a:t>new logo, design style and tone of voice</a:t>
            </a:r>
          </a:p>
          <a:p>
            <a:pPr lvl="0"/>
            <a:r>
              <a:rPr lang="en-AU" dirty="0"/>
              <a:t>The </a:t>
            </a:r>
            <a:r>
              <a:rPr lang="en-AU" b="1" dirty="0">
                <a:solidFill>
                  <a:schemeClr val="accent2"/>
                </a:solidFill>
              </a:rPr>
              <a:t>content</a:t>
            </a:r>
            <a:r>
              <a:rPr lang="en-AU" dirty="0"/>
              <a:t> has been designed to </a:t>
            </a:r>
            <a:r>
              <a:rPr lang="en-AU" b="1" dirty="0">
                <a:solidFill>
                  <a:schemeClr val="accent2"/>
                </a:solidFill>
              </a:rPr>
              <a:t>support specific user objectives</a:t>
            </a:r>
          </a:p>
          <a:p>
            <a:pPr lvl="0"/>
            <a:r>
              <a:rPr lang="en-AU" dirty="0"/>
              <a:t>There’s a </a:t>
            </a:r>
            <a:r>
              <a:rPr lang="en-AU" b="1" dirty="0">
                <a:solidFill>
                  <a:schemeClr val="accent2"/>
                </a:solidFill>
              </a:rPr>
              <a:t>new information architecture </a:t>
            </a:r>
            <a:r>
              <a:rPr lang="en-AU" dirty="0"/>
              <a:t>and </a:t>
            </a:r>
            <a:r>
              <a:rPr lang="en-AU" b="1" dirty="0">
                <a:solidFill>
                  <a:schemeClr val="accent2"/>
                </a:solidFill>
              </a:rPr>
              <a:t>simplified navigation</a:t>
            </a:r>
          </a:p>
          <a:p>
            <a:pPr lvl="0"/>
            <a:r>
              <a:rPr lang="en-AU" dirty="0"/>
              <a:t>Certain content is </a:t>
            </a:r>
            <a:r>
              <a:rPr lang="en-AU" b="1" dirty="0">
                <a:solidFill>
                  <a:schemeClr val="accent2"/>
                </a:solidFill>
              </a:rPr>
              <a:t>available via search</a:t>
            </a:r>
            <a:r>
              <a:rPr lang="en-AU" dirty="0"/>
              <a:t> and not the navigation menu.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788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215"/>
            <a:ext cx="10515600" cy="4746748"/>
          </a:xfrm>
        </p:spPr>
        <p:txBody>
          <a:bodyPr/>
          <a:lstStyle/>
          <a:p>
            <a:r>
              <a:rPr lang="en-AU" dirty="0"/>
              <a:t>What is ASIC doing to build the financial capability of Australians?</a:t>
            </a:r>
          </a:p>
          <a:p>
            <a:r>
              <a:rPr lang="en-AU" dirty="0"/>
              <a:t>What is MoneySmart?</a:t>
            </a:r>
          </a:p>
          <a:p>
            <a:r>
              <a:rPr lang="en-AU" dirty="0"/>
              <a:t>Why are we changing MoneySmart?</a:t>
            </a:r>
          </a:p>
          <a:p>
            <a:r>
              <a:rPr lang="en-AU" dirty="0"/>
              <a:t>Resources and information for financial counsellors</a:t>
            </a:r>
          </a:p>
          <a:p>
            <a:r>
              <a:rPr lang="en-AU" dirty="0"/>
              <a:t>Join our beta testing</a:t>
            </a:r>
          </a:p>
        </p:txBody>
      </p:sp>
    </p:spTree>
    <p:extLst>
      <p:ext uri="{BB962C8B-B14F-4D97-AF65-F5344CB8AC3E}">
        <p14:creationId xmlns:p14="http://schemas.microsoft.com/office/powerpoint/2010/main" val="245086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689287-CDEA-4758-94D8-373025AED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8077" y="-90615"/>
            <a:ext cx="14517437" cy="64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2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B03F32-3D6F-48A6-B065-CE451D7D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new brand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0AF7A-CFDB-48A1-8A22-7C69D462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9C1A1-8394-4C1F-A72C-D0A3BF11AB29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47F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47F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8BB7A-DC7F-49D2-BCCA-9143B4CCA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95" y="2786143"/>
            <a:ext cx="9523809" cy="1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92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0AF7A-CFDB-48A1-8A22-7C69D462A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47F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EF414B-A0B2-4E50-9D22-34E6C51C0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33" y="224590"/>
            <a:ext cx="10881534" cy="60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24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04816-CFBD-5C45-86AB-911DC6D5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06051-E7B5-DC48-A9F5-3D444E36AFF0}" type="datetime4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October 2019</a:t>
            </a:fld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321D-5A4C-194E-B611-D9DBA087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FE72-5468-D048-AD70-2AB6DF21250F}" type="slidenum">
              <a:rPr kumimoji="0" lang="en-A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88B96-E62E-4FC9-8C9A-BE94BB8B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95" y="548116"/>
            <a:ext cx="3322700" cy="5356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04F82-6584-4811-99BC-DEAD0492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99" y="548117"/>
            <a:ext cx="3052884" cy="5356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5DCD1-84FD-4801-8587-024EDEE6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532" y="545969"/>
            <a:ext cx="3085948" cy="53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90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aptop blank">
            <a:extLst>
              <a:ext uri="{FF2B5EF4-FFF2-40B4-BE49-F238E27FC236}">
                <a16:creationId xmlns:a16="http://schemas.microsoft.com/office/drawing/2014/main" id="{3DFC50D4-317F-4940-ABE6-DFC7195A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74" y="-739048"/>
            <a:ext cx="12343074" cy="82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00DB11-1526-419F-8BEB-22FAB27D7689}"/>
              </a:ext>
            </a:extLst>
          </p:cNvPr>
          <p:cNvSpPr txBox="1"/>
          <p:nvPr/>
        </p:nvSpPr>
        <p:spPr>
          <a:xfrm>
            <a:off x="10200198" y="575298"/>
            <a:ext cx="1822173" cy="49552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MoneySmart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Website goals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 Encourage informed use of financial products and services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2. Provide specialist support for priority audiences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 Provide simple steps for the 1 in 3 who find dealing with money stressful and overwhelming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4. Encourage saving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5. Increase retirement preparedness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D982F-2165-4D27-9F0B-CBC3CF9ADD4E}"/>
              </a:ext>
            </a:extLst>
          </p:cNvPr>
          <p:cNvSpPr txBox="1"/>
          <p:nvPr/>
        </p:nvSpPr>
        <p:spPr>
          <a:xfrm>
            <a:off x="286247" y="575298"/>
            <a:ext cx="157435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Brand position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Start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DC0E2-F943-477E-9F60-047C8A46D103}"/>
              </a:ext>
            </a:extLst>
          </p:cNvPr>
          <p:cNvSpPr txBox="1"/>
          <p:nvPr/>
        </p:nvSpPr>
        <p:spPr>
          <a:xfrm>
            <a:off x="286247" y="1467521"/>
            <a:ext cx="1574358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Brand pillars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everyone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better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E7B4D-C75E-4D42-8F78-A9AF2A586BDB}"/>
              </a:ext>
            </a:extLst>
          </p:cNvPr>
          <p:cNvSpPr txBox="1"/>
          <p:nvPr/>
        </p:nvSpPr>
        <p:spPr>
          <a:xfrm>
            <a:off x="286247" y="2790632"/>
            <a:ext cx="1574358" cy="12926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Brand personality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Simple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Confident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Independent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6B1CB-A7D1-4B97-B1D5-6668ED018E2C}"/>
              </a:ext>
            </a:extLst>
          </p:cNvPr>
          <p:cNvSpPr txBox="1"/>
          <p:nvPr/>
        </p:nvSpPr>
        <p:spPr>
          <a:xfrm>
            <a:off x="286247" y="4390742"/>
            <a:ext cx="1705554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Brand purpose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a better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25FB4-B246-417B-9C8C-4B0CEF92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21" y="820615"/>
            <a:ext cx="6655336" cy="4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9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aptop blank">
            <a:extLst>
              <a:ext uri="{FF2B5EF4-FFF2-40B4-BE49-F238E27FC236}">
                <a16:creationId xmlns:a16="http://schemas.microsoft.com/office/drawing/2014/main" id="{3DFC50D4-317F-4940-ABE6-DFC7195A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74" y="-739048"/>
            <a:ext cx="12343074" cy="82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111E8-7859-41FE-929E-49ACF70DC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179" y="826168"/>
            <a:ext cx="6649453" cy="43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0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04816-CFBD-5C45-86AB-911DC6D5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321D-5A4C-194E-B611-D9DBA087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FE72-5468-D048-AD70-2AB6DF21250F}" type="slidenum">
              <a:rPr kumimoji="0" lang="en-A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29B46-B2A5-44CF-84D1-B2B5681F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43221"/>
            <a:ext cx="10720756" cy="63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04816-CFBD-5C45-86AB-911DC6D5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06051-E7B5-DC48-A9F5-3D444E36AFF0}" type="datetime4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October 2019</a:t>
            </a:fld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321D-5A4C-194E-B611-D9DBA087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FE72-5468-D048-AD70-2AB6DF21250F}" type="slidenum">
              <a:rPr kumimoji="0" lang="en-A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369F5-8739-4476-8193-D07E9E4CC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43" y="515566"/>
            <a:ext cx="6918114" cy="536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5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04816-CFBD-5C45-86AB-911DC6D5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06051-E7B5-DC48-A9F5-3D444E36AFF0}" type="datetime4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October 2019</a:t>
            </a:fld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321D-5A4C-194E-B611-D9DBA087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FE72-5468-D048-AD70-2AB6DF21250F}" type="slidenum">
              <a:rPr kumimoji="0" lang="en-A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4800F-2F45-43A1-A227-E421F846D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5" y="413475"/>
            <a:ext cx="11181144" cy="55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2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Beyond the main menu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38" y="1576234"/>
            <a:ext cx="10515600" cy="4764852"/>
          </a:xfrm>
        </p:spPr>
        <p:txBody>
          <a:bodyPr/>
          <a:lstStyle/>
          <a:p>
            <a:r>
              <a:rPr lang="en-AU" b="1" dirty="0">
                <a:solidFill>
                  <a:schemeClr val="accent2"/>
                </a:solidFill>
              </a:rPr>
              <a:t>4 out of 5 people </a:t>
            </a:r>
            <a:r>
              <a:rPr lang="en-AU" dirty="0"/>
              <a:t>who visit MoneySmart </a:t>
            </a:r>
            <a:r>
              <a:rPr lang="en-AU" b="1" dirty="0">
                <a:solidFill>
                  <a:schemeClr val="accent2"/>
                </a:solidFill>
              </a:rPr>
              <a:t>land directly on content pages </a:t>
            </a:r>
            <a:r>
              <a:rPr lang="en-AU" dirty="0"/>
              <a:t>after conducting a Google search</a:t>
            </a:r>
          </a:p>
          <a:p>
            <a:r>
              <a:rPr lang="en-AU" dirty="0"/>
              <a:t>Certain content on the new site is </a:t>
            </a:r>
            <a:r>
              <a:rPr lang="en-AU" b="1" dirty="0">
                <a:solidFill>
                  <a:schemeClr val="accent2"/>
                </a:solidFill>
              </a:rPr>
              <a:t>only available via search </a:t>
            </a:r>
            <a:r>
              <a:rPr lang="en-AU" dirty="0"/>
              <a:t>rather than through the navigation menu </a:t>
            </a:r>
          </a:p>
          <a:p>
            <a:r>
              <a:rPr lang="en-AU" dirty="0"/>
              <a:t>This enables us to provide information that people are searching for without </a:t>
            </a:r>
            <a:r>
              <a:rPr lang="en-AU" b="1" dirty="0">
                <a:solidFill>
                  <a:schemeClr val="accent2"/>
                </a:solidFill>
              </a:rPr>
              <a:t>overwhelming visitors </a:t>
            </a:r>
            <a:r>
              <a:rPr lang="en-AU" dirty="0"/>
              <a:t>to the site with too many options within the navigation.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664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About ASIC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65385"/>
            <a:ext cx="6525126" cy="4711578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ASIC is Australia’s corporate, markets, financial services and consumer credit regulator.</a:t>
            </a:r>
          </a:p>
          <a:p>
            <a:r>
              <a:rPr lang="en-AU" dirty="0"/>
              <a:t>Our vision is for a </a:t>
            </a:r>
            <a:r>
              <a:rPr lang="en-AU" b="1" dirty="0">
                <a:solidFill>
                  <a:schemeClr val="accent2"/>
                </a:solidFill>
              </a:rPr>
              <a:t>fair, strong and efficient financial system for all Australians</a:t>
            </a:r>
          </a:p>
          <a:p>
            <a:r>
              <a:rPr lang="en-AU" dirty="0"/>
              <a:t>To realise our vision we will use our regulatory tools to:</a:t>
            </a:r>
          </a:p>
          <a:p>
            <a:pPr lvl="1"/>
            <a:r>
              <a:rPr lang="en-AU" dirty="0"/>
              <a:t>change behaviours to drive good consumer and investor outcomes</a:t>
            </a:r>
          </a:p>
          <a:p>
            <a:pPr lvl="1"/>
            <a:r>
              <a:rPr lang="en-AU" dirty="0"/>
              <a:t>act against misconduct to maintain trust and integrity in the financial system</a:t>
            </a:r>
          </a:p>
          <a:p>
            <a:pPr lvl="1"/>
            <a:r>
              <a:rPr lang="en-AU" dirty="0"/>
              <a:t>promote strong and innovative development of the financial system</a:t>
            </a:r>
          </a:p>
          <a:p>
            <a:pPr lvl="1"/>
            <a:r>
              <a:rPr lang="en-AU" dirty="0"/>
              <a:t>help Australians to be in control of their financial lives.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95E28-E8F3-4BB1-8A53-0DEB89B76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573" y="552700"/>
            <a:ext cx="3673642" cy="5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5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7A5704-AB94-49E2-8D8F-D3658319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Hidden content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539EC-099C-4D1A-A41C-DDFE557E5428}"/>
              </a:ext>
            </a:extLst>
          </p:cNvPr>
          <p:cNvSpPr txBox="1"/>
          <p:nvPr/>
        </p:nvSpPr>
        <p:spPr>
          <a:xfrm>
            <a:off x="838200" y="1326679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Searching by single keywords (or tags) will reveal additional content groupings, including pages that are not shown in the main navigation.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E7BF8-0D12-4D21-AA96-0D0BADB4CE63}"/>
              </a:ext>
            </a:extLst>
          </p:cNvPr>
          <p:cNvSpPr txBox="1"/>
          <p:nvPr/>
        </p:nvSpPr>
        <p:spPr>
          <a:xfrm>
            <a:off x="838200" y="2185896"/>
            <a:ext cx="447750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</a:rPr>
              <a:t>Search: </a:t>
            </a:r>
            <a:r>
              <a:rPr lang="en-AU" sz="2000" b="1" i="1" dirty="0">
                <a:solidFill>
                  <a:schemeClr val="accent2"/>
                </a:solidFill>
              </a:rPr>
              <a:t>seniors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Aged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Elders and seniors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Memory loss, dementia and your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Paying for your funeral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Supporting older Australians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Wills and powers of attorney</a:t>
            </a:r>
          </a:p>
          <a:p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84452-68AA-43B7-A4C8-5243D72AF86C}"/>
              </a:ext>
            </a:extLst>
          </p:cNvPr>
          <p:cNvSpPr txBox="1"/>
          <p:nvPr/>
        </p:nvSpPr>
        <p:spPr>
          <a:xfrm>
            <a:off x="6753728" y="2290227"/>
            <a:ext cx="354937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</a:rPr>
              <a:t>Search: </a:t>
            </a:r>
            <a:r>
              <a:rPr lang="en-AU" sz="2000" b="1" i="1" dirty="0">
                <a:solidFill>
                  <a:schemeClr val="accent2"/>
                </a:solidFill>
              </a:rPr>
              <a:t>kids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Cheap school holidays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Reducing back-to-school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Teaching kids about money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B71B7-6F21-436C-8FD8-1FA98B551AB2}"/>
              </a:ext>
            </a:extLst>
          </p:cNvPr>
          <p:cNvSpPr txBox="1"/>
          <p:nvPr/>
        </p:nvSpPr>
        <p:spPr>
          <a:xfrm>
            <a:off x="838200" y="4145570"/>
            <a:ext cx="42466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</a:rPr>
              <a:t>Search: </a:t>
            </a:r>
            <a:r>
              <a:rPr lang="en-AU" sz="2000" b="1" i="1" dirty="0">
                <a:solidFill>
                  <a:schemeClr val="accent2"/>
                </a:solidFill>
              </a:rPr>
              <a:t>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Getting married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Getting divorced or separating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Having a baby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Losing your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Dealing with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Relationships and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Returning to work after having a baby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9D963F-4C18-4DA4-85EF-2F0EB5C2E60B}"/>
              </a:ext>
            </a:extLst>
          </p:cNvPr>
          <p:cNvSpPr/>
          <p:nvPr/>
        </p:nvSpPr>
        <p:spPr>
          <a:xfrm>
            <a:off x="6753728" y="3586521"/>
            <a:ext cx="48426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</a:rPr>
              <a:t>Search by topic below for other content pages: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Buying a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Losing your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Self-employment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Choosing an accountant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Avoiding sales pressure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Financial abuse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Sending money overseas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Your home</a:t>
            </a:r>
          </a:p>
          <a:p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141033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7A5704-AB94-49E2-8D8F-D3658319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Starter packs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539EC-099C-4D1A-A41C-DDFE557E5428}"/>
              </a:ext>
            </a:extLst>
          </p:cNvPr>
          <p:cNvSpPr txBox="1"/>
          <p:nvPr/>
        </p:nvSpPr>
        <p:spPr>
          <a:xfrm>
            <a:off x="838200" y="1359998"/>
            <a:ext cx="28033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Starter packs are collections of pages that may live in different areas in the navigation menu, but which have a common audience. </a:t>
            </a:r>
          </a:p>
          <a:p>
            <a:endParaRPr lang="en-AU" dirty="0"/>
          </a:p>
          <a:p>
            <a:r>
              <a:rPr lang="en-AU" dirty="0"/>
              <a:t>These will not necessarily be promoted on the site, but rather will be used as landing pages for campaigns, special projects and social media activity.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8CCB94-1D95-4609-B94B-18EF59D3F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626870"/>
              </p:ext>
            </p:extLst>
          </p:nvPr>
        </p:nvGraphicFramePr>
        <p:xfrm>
          <a:off x="2941363" y="609600"/>
          <a:ext cx="9801585" cy="551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7214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Calculators and planners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656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/>
              <a:t>Budget planner</a:t>
            </a:r>
          </a:p>
          <a:p>
            <a:r>
              <a:rPr lang="en-AU" dirty="0"/>
              <a:t>Pay day loan calculator</a:t>
            </a:r>
          </a:p>
          <a:p>
            <a:r>
              <a:rPr lang="en-AU" dirty="0"/>
              <a:t>Credit card calculator</a:t>
            </a:r>
          </a:p>
          <a:p>
            <a:r>
              <a:rPr lang="en-AU" dirty="0"/>
              <a:t>Personal loan calculator</a:t>
            </a:r>
          </a:p>
          <a:p>
            <a:r>
              <a:rPr lang="en-AU" dirty="0"/>
              <a:t>Superannuation calculator </a:t>
            </a:r>
          </a:p>
          <a:p>
            <a:r>
              <a:rPr lang="en-AU" dirty="0"/>
              <a:t>Retirement planner</a:t>
            </a:r>
          </a:p>
          <a:p>
            <a:r>
              <a:rPr lang="en-AU" dirty="0"/>
              <a:t>Simple money manager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D71FC-99FF-45DB-848E-2254C4BDA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079" y="1690688"/>
            <a:ext cx="4763165" cy="3372321"/>
          </a:xfrm>
          <a:prstGeom prst="rect">
            <a:avLst/>
          </a:prstGeom>
          <a:ln w="1270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6648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Publications for financial counsellors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65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AU" b="1" dirty="0">
                <a:solidFill>
                  <a:schemeClr val="accent2"/>
                </a:solidFill>
              </a:rPr>
              <a:t>Search “publications” for resources on:</a:t>
            </a:r>
          </a:p>
          <a:p>
            <a:r>
              <a:rPr lang="en-AU" dirty="0"/>
              <a:t>Managing money</a:t>
            </a:r>
          </a:p>
          <a:p>
            <a:r>
              <a:rPr lang="en-AU" dirty="0"/>
              <a:t>Protection against scams</a:t>
            </a:r>
          </a:p>
          <a:p>
            <a:r>
              <a:rPr lang="en-AU" dirty="0"/>
              <a:t>Money management kit factsheet series (</a:t>
            </a:r>
            <a:r>
              <a:rPr lang="en-AU" i="1" dirty="0"/>
              <a:t>for CALD communities</a:t>
            </a:r>
            <a:r>
              <a:rPr lang="en-AU" dirty="0"/>
              <a:t>)</a:t>
            </a:r>
          </a:p>
          <a:p>
            <a:r>
              <a:rPr lang="en-AU" dirty="0"/>
              <a:t>Borrowing and credit materials (</a:t>
            </a:r>
            <a:r>
              <a:rPr lang="en-AU" i="1" dirty="0"/>
              <a:t>e.g. dealing with debt collectors, urgent help, no/low interest loans, credit factsheet series, helping people in financial difficulty</a:t>
            </a:r>
            <a:r>
              <a:rPr lang="en-AU" dirty="0"/>
              <a:t>)</a:t>
            </a:r>
          </a:p>
          <a:p>
            <a:r>
              <a:rPr lang="en-AU" dirty="0"/>
              <a:t>Superannuation and retirement publications </a:t>
            </a:r>
          </a:p>
          <a:p>
            <a:r>
              <a:rPr lang="en-AU" dirty="0"/>
              <a:t>Content for Indigenous Australians (</a:t>
            </a:r>
            <a:r>
              <a:rPr lang="en-AU" i="1" dirty="0"/>
              <a:t>e.g.  Dealing with book up, paying for funerals, superannuation</a:t>
            </a:r>
            <a:r>
              <a:rPr lang="en-AU" dirty="0"/>
              <a:t>)</a:t>
            </a:r>
          </a:p>
          <a:p>
            <a:r>
              <a:rPr lang="en-AU" dirty="0"/>
              <a:t>How to complain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9027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/>
              <a:t>Content for financial counsellors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656"/>
            <a:ext cx="10515600" cy="500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b="1" dirty="0">
                <a:solidFill>
                  <a:schemeClr val="accent2"/>
                </a:solidFill>
              </a:rPr>
              <a:t>Popular content can be found through the homepage triage tool 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FCCAA-5042-41CB-816F-2929AF20B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565"/>
            <a:ext cx="12192000" cy="67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0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F0B5E-A5B2-47AF-B3D2-021840554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6051-E7B5-DC48-A9F5-3D444E36AFF0}" type="datetime4">
              <a:rPr lang="en-AU" smtClean="0"/>
              <a:t>30 October 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9D2CC-6B0C-45FD-81CB-5501DFE0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6BBA2-5CF0-4DBD-B577-2E7F20D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5FE72-5468-D048-AD70-2AB6DF21250F}" type="slidenum">
              <a:rPr lang="en-AU" smtClean="0"/>
              <a:t>35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CEA1-E186-4427-A37F-BF57FE23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7" y="0"/>
            <a:ext cx="1125415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141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93"/>
            <a:ext cx="10515600" cy="1325563"/>
          </a:xfrm>
        </p:spPr>
        <p:txBody>
          <a:bodyPr/>
          <a:lstStyle/>
          <a:p>
            <a:r>
              <a:rPr lang="en-AU" dirty="0"/>
              <a:t>Content for financial counsellors – via navigation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14F765-709A-4C0D-A0AC-FB4E8D519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657498"/>
              </p:ext>
            </p:extLst>
          </p:nvPr>
        </p:nvGraphicFramePr>
        <p:xfrm>
          <a:off x="1085516" y="1302947"/>
          <a:ext cx="10127916" cy="47128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1979">
                  <a:extLst>
                    <a:ext uri="{9D8B030D-6E8A-4147-A177-3AD203B41FA5}">
                      <a16:colId xmlns:a16="http://schemas.microsoft.com/office/drawing/2014/main" val="2158679340"/>
                    </a:ext>
                  </a:extLst>
                </a:gridCol>
                <a:gridCol w="2531979">
                  <a:extLst>
                    <a:ext uri="{9D8B030D-6E8A-4147-A177-3AD203B41FA5}">
                      <a16:colId xmlns:a16="http://schemas.microsoft.com/office/drawing/2014/main" val="4115718676"/>
                    </a:ext>
                  </a:extLst>
                </a:gridCol>
                <a:gridCol w="2531979">
                  <a:extLst>
                    <a:ext uri="{9D8B030D-6E8A-4147-A177-3AD203B41FA5}">
                      <a16:colId xmlns:a16="http://schemas.microsoft.com/office/drawing/2014/main" val="1957837514"/>
                    </a:ext>
                  </a:extLst>
                </a:gridCol>
                <a:gridCol w="2531979">
                  <a:extLst>
                    <a:ext uri="{9D8B030D-6E8A-4147-A177-3AD203B41FA5}">
                      <a16:colId xmlns:a16="http://schemas.microsoft.com/office/drawing/2014/main" val="2831255734"/>
                    </a:ext>
                  </a:extLst>
                </a:gridCol>
              </a:tblGrid>
              <a:tr h="942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/>
                        <a:t>Banking and budgeting </a:t>
                      </a:r>
                      <a:endParaRPr lang="en-A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Loans, credit and debt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Investments, Super and Retirement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035636"/>
                  </a:ext>
                </a:extLst>
              </a:tr>
              <a:tr h="37702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Track your spending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Save for an emergency fund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Simple ways to save money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Banking and credit scams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No or low interest loans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Get debt under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Problems paying your bills and fines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Dealing with debt collectors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How life insurance works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Add-on insurance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/>
                        <a:t>General information on insurance products (e.g. Home, car, health, trauma)</a:t>
                      </a:r>
                    </a:p>
                    <a:p>
                      <a:pPr marL="0" indent="0">
                        <a:buNone/>
                      </a:pPr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79413" indent="-285750">
                        <a:buFont typeface="Arial" panose="020B0604020202020204" pitchFamily="34" charset="0"/>
                        <a:buChar char="•"/>
                        <a:tabLst>
                          <a:tab pos="93663" algn="l"/>
                        </a:tabLst>
                      </a:pPr>
                      <a:r>
                        <a:rPr lang="en-AU" dirty="0"/>
                        <a:t>How to invest</a:t>
                      </a:r>
                    </a:p>
                    <a:p>
                      <a:pPr marL="379413" indent="-285750">
                        <a:buFont typeface="Arial" panose="020B0604020202020204" pitchFamily="34" charset="0"/>
                        <a:buChar char="•"/>
                        <a:tabLst>
                          <a:tab pos="93663" algn="l"/>
                        </a:tabLst>
                      </a:pPr>
                      <a:r>
                        <a:rPr lang="en-AU" dirty="0"/>
                        <a:t>Investment scams</a:t>
                      </a:r>
                    </a:p>
                    <a:p>
                      <a:pPr marL="379413" indent="-285750">
                        <a:buFont typeface="Arial" panose="020B0604020202020204" pitchFamily="34" charset="0"/>
                        <a:buChar char="•"/>
                        <a:tabLst>
                          <a:tab pos="93663" algn="l"/>
                        </a:tabLst>
                      </a:pPr>
                      <a:r>
                        <a:rPr lang="en-AU" dirty="0"/>
                        <a:t>How super works</a:t>
                      </a:r>
                    </a:p>
                    <a:p>
                      <a:pPr marL="379413" indent="-285750">
                        <a:buFont typeface="Arial" panose="020B0604020202020204" pitchFamily="34" charset="0"/>
                        <a:buChar char="•"/>
                        <a:tabLst>
                          <a:tab pos="93663" algn="l"/>
                        </a:tabLst>
                      </a:pPr>
                      <a:r>
                        <a:rPr lang="en-AU" dirty="0"/>
                        <a:t>Grow your super</a:t>
                      </a:r>
                    </a:p>
                    <a:p>
                      <a:pPr marL="379413" indent="-285750">
                        <a:buFont typeface="Arial" panose="020B0604020202020204" pitchFamily="34" charset="0"/>
                        <a:buChar char="•"/>
                        <a:tabLst>
                          <a:tab pos="93663" algn="l"/>
                        </a:tabLst>
                      </a:pPr>
                      <a:r>
                        <a:rPr lang="en-AU" dirty="0"/>
                        <a:t>Retirement income</a:t>
                      </a:r>
                    </a:p>
                    <a:p>
                      <a:pPr marL="379413" indent="-285750">
                        <a:buFont typeface="Arial" panose="020B0604020202020204" pitchFamily="34" charset="0"/>
                        <a:buChar char="•"/>
                        <a:tabLst>
                          <a:tab pos="93663" algn="l"/>
                        </a:tabLst>
                      </a:pPr>
                      <a:r>
                        <a:rPr lang="en-AU" dirty="0"/>
                        <a:t>Superannuation scams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910670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27C3FE-3F52-49DD-BF03-BEC4C4B4E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779" y="782240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444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Aboriginal and Torres Strait Islander people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97572-7D26-404F-8DC5-302CDEEABD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AU" sz="2100" dirty="0"/>
              <a:t>The </a:t>
            </a:r>
            <a:r>
              <a:rPr lang="en-AU" sz="2100" b="1" dirty="0">
                <a:solidFill>
                  <a:schemeClr val="accent2"/>
                </a:solidFill>
              </a:rPr>
              <a:t>Indigenous Outreach Program provides support to Aboriginal and Torres Strait Islander consumers who want to know more about money matters</a:t>
            </a:r>
            <a:r>
              <a:rPr lang="en-AU" sz="2100" dirty="0"/>
              <a:t>. </a:t>
            </a:r>
          </a:p>
          <a:p>
            <a:r>
              <a:rPr lang="en-AU" b="0" dirty="0">
                <a:solidFill>
                  <a:schemeClr val="tx1"/>
                </a:solidFill>
              </a:rPr>
              <a:t>The team:</a:t>
            </a:r>
          </a:p>
          <a:p>
            <a:pPr lvl="1"/>
            <a:r>
              <a:rPr lang="en-AU" dirty="0"/>
              <a:t>assist with complaints</a:t>
            </a:r>
          </a:p>
          <a:p>
            <a:pPr lvl="1"/>
            <a:r>
              <a:rPr lang="en-AU" dirty="0"/>
              <a:t>provide copies of our Indigenous educational materials</a:t>
            </a:r>
          </a:p>
          <a:p>
            <a:pPr lvl="1"/>
            <a:r>
              <a:rPr lang="en-AU" dirty="0"/>
              <a:t>provide general assistance and financial literacy education.</a:t>
            </a:r>
          </a:p>
          <a:p>
            <a:endParaRPr lang="en-AU" sz="2100" dirty="0"/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20E437-BDDF-4EC9-B4C8-F6BA4B016C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Content covers topics including:</a:t>
            </a:r>
          </a:p>
          <a:p>
            <a:pPr lvl="1"/>
            <a:r>
              <a:rPr lang="en-AU" dirty="0"/>
              <a:t>book up</a:t>
            </a:r>
          </a:p>
          <a:p>
            <a:pPr lvl="1"/>
            <a:r>
              <a:rPr lang="en-AU" dirty="0"/>
              <a:t>dealing with family pressures about money</a:t>
            </a:r>
          </a:p>
          <a:p>
            <a:pPr lvl="1"/>
            <a:r>
              <a:rPr lang="en-AU" dirty="0"/>
              <a:t>door-to-door sales</a:t>
            </a:r>
          </a:p>
          <a:p>
            <a:pPr lvl="1"/>
            <a:r>
              <a:rPr lang="en-AU" dirty="0"/>
              <a:t>paying for funerals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5787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33F07A4-0E22-7B42-9369-E53C804D8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494" y="2775150"/>
            <a:ext cx="3865069" cy="3653724"/>
          </a:xfrm>
        </p:spPr>
        <p:txBody>
          <a:bodyPr>
            <a:normAutofit/>
          </a:bodyPr>
          <a:lstStyle/>
          <a:p>
            <a:r>
              <a:rPr lang="en-AU" sz="2400" b="1" dirty="0">
                <a:solidFill>
                  <a:schemeClr val="accent3"/>
                </a:solidFill>
              </a:rPr>
              <a:t>Thanks very much! </a:t>
            </a:r>
          </a:p>
          <a:p>
            <a:r>
              <a:rPr lang="en-AU" sz="2000" b="1" dirty="0">
                <a:solidFill>
                  <a:schemeClr val="accent3"/>
                </a:solidFill>
              </a:rPr>
              <a:t>– any questions?</a:t>
            </a:r>
          </a:p>
          <a:p>
            <a:endParaRPr lang="en-AU" sz="2000" b="1" dirty="0">
              <a:solidFill>
                <a:schemeClr val="accent3"/>
              </a:solidFill>
            </a:endParaRPr>
          </a:p>
          <a:p>
            <a:r>
              <a:rPr lang="en-AU" sz="2000" b="1" dirty="0">
                <a:solidFill>
                  <a:schemeClr val="accent3"/>
                </a:solidFill>
              </a:rPr>
              <a:t>Gemma.Nicholas@asic.gov.au</a:t>
            </a:r>
          </a:p>
        </p:txBody>
      </p:sp>
    </p:spTree>
    <p:extLst>
      <p:ext uri="{BB962C8B-B14F-4D97-AF65-F5344CB8AC3E}">
        <p14:creationId xmlns:p14="http://schemas.microsoft.com/office/powerpoint/2010/main" val="147670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F6BA89-D69D-4B83-A05D-9CCEEAED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4444"/>
          </a:xfrm>
        </p:spPr>
        <p:txBody>
          <a:bodyPr/>
          <a:lstStyle/>
          <a:p>
            <a:r>
              <a:rPr lang="en-AU" dirty="0"/>
              <a:t>Try our beta site…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CFEED-65D9-44B8-B776-6B168F8FC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5078"/>
            <a:ext cx="10515600" cy="530127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AU" sz="5000" u="sng" dirty="0">
                <a:hlinkClick r:id="rId2"/>
              </a:rPr>
              <a:t>Click here to access background information</a:t>
            </a:r>
            <a:r>
              <a:rPr lang="en-AU" sz="5000" dirty="0"/>
              <a:t> on the project and a link to enter the beta version of MoneySmart.</a:t>
            </a:r>
          </a:p>
          <a:p>
            <a:pPr marL="0" indent="0">
              <a:buNone/>
            </a:pPr>
            <a:r>
              <a:rPr lang="en-AU" sz="5000" b="1" dirty="0"/>
              <a:t>Username:</a:t>
            </a:r>
            <a:r>
              <a:rPr lang="en-AU" sz="5000" dirty="0"/>
              <a:t> moneysmart</a:t>
            </a:r>
          </a:p>
          <a:p>
            <a:pPr marL="0" indent="0">
              <a:buNone/>
            </a:pPr>
            <a:r>
              <a:rPr lang="en-AU" sz="5000" b="1" dirty="0"/>
              <a:t>Password:</a:t>
            </a:r>
            <a:r>
              <a:rPr lang="en-AU" sz="5000" dirty="0"/>
              <a:t> asic</a:t>
            </a:r>
          </a:p>
          <a:p>
            <a:pPr marL="0" indent="0">
              <a:buNone/>
            </a:pPr>
            <a:r>
              <a:rPr lang="en-AU" sz="5000" i="1" dirty="0"/>
              <a:t>Please note</a:t>
            </a:r>
            <a:r>
              <a:rPr lang="en-AU" sz="5000" b="1" i="1" dirty="0"/>
              <a:t>:</a:t>
            </a:r>
            <a:r>
              <a:rPr lang="en-AU" sz="5000" i="1" dirty="0"/>
              <a:t> This is not a public site, so please don’t share the link any further</a:t>
            </a:r>
            <a:r>
              <a:rPr lang="en-AU" sz="5000" dirty="0"/>
              <a:t>.</a:t>
            </a:r>
          </a:p>
          <a:p>
            <a:pPr marL="0" indent="0">
              <a:buNone/>
            </a:pPr>
            <a:r>
              <a:rPr lang="en-AU" sz="5000" b="1" u="sng" dirty="0"/>
              <a:t>Seeking your feedback</a:t>
            </a:r>
            <a:endParaRPr lang="en-AU" sz="5000" dirty="0"/>
          </a:p>
          <a:p>
            <a:pPr marL="0" indent="0">
              <a:buNone/>
            </a:pPr>
            <a:r>
              <a:rPr lang="en-AU" sz="5000" dirty="0"/>
              <a:t>We would greatly value your feedback on the new website and have prepared a short survey for your response. </a:t>
            </a:r>
          </a:p>
          <a:p>
            <a:pPr marL="0" indent="0">
              <a:buNone/>
            </a:pPr>
            <a:r>
              <a:rPr lang="en-AU" sz="5000" u="sng" dirty="0">
                <a:hlinkClick r:id="rId3"/>
              </a:rPr>
              <a:t>Feedback survey</a:t>
            </a:r>
            <a:endParaRPr lang="en-AU" sz="5000" dirty="0"/>
          </a:p>
          <a:p>
            <a:pPr marL="0" indent="0">
              <a:buNone/>
            </a:pPr>
            <a:r>
              <a:rPr lang="en-AU" sz="5000" dirty="0"/>
              <a:t>The survey has a space for general comments, should you wish to provide more detailed feedback. We also welcome extra feedback via return email (gemma.nicholas@asic.gov.au)</a:t>
            </a:r>
          </a:p>
          <a:p>
            <a:pPr marL="0" indent="0">
              <a:buNone/>
            </a:pPr>
            <a:r>
              <a:rPr lang="en-AU" sz="5000" dirty="0"/>
              <a:t>Please provide feedback by </a:t>
            </a:r>
            <a:r>
              <a:rPr lang="en-AU" sz="5000" b="1" dirty="0"/>
              <a:t>COB</a:t>
            </a:r>
            <a:r>
              <a:rPr lang="en-AU" sz="5000" dirty="0"/>
              <a:t> on </a:t>
            </a:r>
            <a:r>
              <a:rPr lang="en-AU" sz="5000" b="1" dirty="0"/>
              <a:t>Thursday 14 November.</a:t>
            </a:r>
            <a:endParaRPr lang="en-AU" sz="5000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0AF7A-CFDB-48A1-8A22-7C69D462A5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9C1A1-8394-4C1F-A72C-D0A3BF11AB29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47F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47F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B3529-1FFB-4441-BD26-E1E7421A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06" y="5793022"/>
            <a:ext cx="419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D3F84-DD27-44EF-9811-065B4D57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3200" dirty="0"/>
              <a:t>ASIC’s role in building financial capability  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21FF9B1D-61F1-48F2-9207-7694516FC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583366"/>
              </p:ext>
            </p:extLst>
          </p:nvPr>
        </p:nvGraphicFramePr>
        <p:xfrm>
          <a:off x="838200" y="1427747"/>
          <a:ext cx="10515600" cy="4749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261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C43484-A5C0-4BC0-BAC5-B98C9F44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50" y="2700232"/>
            <a:ext cx="6134494" cy="2191613"/>
          </a:xfrm>
        </p:spPr>
        <p:txBody>
          <a:bodyPr/>
          <a:lstStyle/>
          <a:p>
            <a:r>
              <a:rPr lang="en-AU" dirty="0"/>
              <a:t>What is MoneySmart?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69D41-21C0-4BE0-9375-6A1C5A0D0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CCBC5-1D55-4A3D-81F8-CC4F89D918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836150" y="6356350"/>
            <a:ext cx="235585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DC8F-898C-47BA-9415-C82F1FB6916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30250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6442D-F660-4589-8D7C-92318ABF5A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288" y="6356350"/>
            <a:ext cx="366712" cy="365125"/>
          </a:xfrm>
        </p:spPr>
        <p:txBody>
          <a:bodyPr/>
          <a:lstStyle/>
          <a:p>
            <a:fld id="{C805FE72-5468-D048-AD70-2AB6DF21250F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753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805055-CF68-4426-B187-90478E74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MoneySmart?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66DE1-EC0D-42D2-845A-819BB4308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134" y="2458144"/>
            <a:ext cx="10515600" cy="3156593"/>
          </a:xfrm>
        </p:spPr>
        <p:txBody>
          <a:bodyPr>
            <a:normAutofit/>
          </a:bodyPr>
          <a:lstStyle/>
          <a:p>
            <a:r>
              <a:rPr lang="en-AU" dirty="0"/>
              <a:t>ASIC’s MoneySmart program is part of a </a:t>
            </a:r>
            <a:r>
              <a:rPr lang="en-AU" b="1" dirty="0">
                <a:solidFill>
                  <a:schemeClr val="accent2"/>
                </a:solidFill>
              </a:rPr>
              <a:t>nationwide approach to improve financial capability for all Australians</a:t>
            </a:r>
            <a:endParaRPr lang="en-AU" dirty="0"/>
          </a:p>
          <a:p>
            <a:r>
              <a:rPr lang="en-AU" b="1" dirty="0">
                <a:solidFill>
                  <a:srgbClr val="1A80D3"/>
                </a:solidFill>
              </a:rPr>
              <a:t>MoneySmart.gov.au </a:t>
            </a:r>
            <a:r>
              <a:rPr lang="en-AU" dirty="0"/>
              <a:t>offers information for Australians </a:t>
            </a:r>
            <a:r>
              <a:rPr lang="en-AU" b="1" dirty="0">
                <a:solidFill>
                  <a:schemeClr val="accent2"/>
                </a:solidFill>
              </a:rPr>
              <a:t>whatever their financial situation</a:t>
            </a:r>
          </a:p>
          <a:p>
            <a:r>
              <a:rPr lang="en-AU" dirty="0"/>
              <a:t>Clear guidance and calculators help people of all ages, backgrounds and incomes to </a:t>
            </a:r>
            <a:r>
              <a:rPr lang="en-AU" b="1" dirty="0">
                <a:solidFill>
                  <a:schemeClr val="accent2"/>
                </a:solidFill>
              </a:rPr>
              <a:t>build a better financial life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E8A07-D0AC-4E1F-A296-45FBDA5E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41CA-C7AF-4B9B-8511-3C8AA64F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3868B-493B-4E9B-8450-7C869D11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06" y="667983"/>
            <a:ext cx="6148542" cy="14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8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805055-CF68-4426-B187-90478E74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MoneySmart 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66DE1-EC0D-42D2-845A-819BB4308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385"/>
            <a:ext cx="10515600" cy="4711578"/>
          </a:xfrm>
        </p:spPr>
        <p:txBody>
          <a:bodyPr>
            <a:normAutofit/>
          </a:bodyPr>
          <a:lstStyle/>
          <a:p>
            <a:r>
              <a:rPr lang="en-AU" dirty="0"/>
              <a:t>Provide simple steps for the </a:t>
            </a:r>
            <a:r>
              <a:rPr lang="en-AU" b="1" dirty="0">
                <a:solidFill>
                  <a:schemeClr val="accent2"/>
                </a:solidFill>
              </a:rPr>
              <a:t>1 in 3 people who feel stressed and overwhelmed by money</a:t>
            </a:r>
          </a:p>
          <a:p>
            <a:r>
              <a:rPr lang="en-AU" dirty="0"/>
              <a:t>Encourage </a:t>
            </a:r>
            <a:r>
              <a:rPr lang="en-AU" b="1" dirty="0">
                <a:solidFill>
                  <a:schemeClr val="accent2"/>
                </a:solidFill>
              </a:rPr>
              <a:t>informed use of financial products and services</a:t>
            </a:r>
          </a:p>
          <a:p>
            <a:r>
              <a:rPr lang="en-AU" dirty="0"/>
              <a:t>Increase </a:t>
            </a:r>
            <a:r>
              <a:rPr lang="en-AU" b="1" dirty="0">
                <a:solidFill>
                  <a:schemeClr val="accent2"/>
                </a:solidFill>
              </a:rPr>
              <a:t>retirement</a:t>
            </a:r>
            <a:r>
              <a:rPr lang="en-AU" dirty="0"/>
              <a:t> preparedness</a:t>
            </a:r>
          </a:p>
          <a:p>
            <a:r>
              <a:rPr lang="en-AU" dirty="0"/>
              <a:t>Encourage </a:t>
            </a:r>
            <a:r>
              <a:rPr lang="en-AU" b="1" dirty="0">
                <a:solidFill>
                  <a:schemeClr val="accent2"/>
                </a:solidFill>
              </a:rPr>
              <a:t>saving</a:t>
            </a:r>
          </a:p>
          <a:p>
            <a:r>
              <a:rPr lang="en-AU" dirty="0"/>
              <a:t>Provide </a:t>
            </a:r>
            <a:r>
              <a:rPr lang="en-AU" b="1" dirty="0">
                <a:solidFill>
                  <a:schemeClr val="accent2"/>
                </a:solidFill>
              </a:rPr>
              <a:t>specialist support for priority audiences</a:t>
            </a:r>
          </a:p>
          <a:p>
            <a:r>
              <a:rPr lang="en-AU" dirty="0"/>
              <a:t>Provide teaching resources for that can be used in Australian classrooms through the </a:t>
            </a:r>
            <a:r>
              <a:rPr lang="en-AU" b="1" dirty="0">
                <a:solidFill>
                  <a:schemeClr val="accent2"/>
                </a:solidFill>
              </a:rPr>
              <a:t>MoneySmart education program</a:t>
            </a:r>
            <a:r>
              <a:rPr lang="en-AU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E8A07-D0AC-4E1F-A296-45FBDA5E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/>
              <a:t>31-October-2019</a:t>
            </a:r>
          </a:p>
        </p:txBody>
      </p:sp>
    </p:spTree>
    <p:extLst>
      <p:ext uri="{BB962C8B-B14F-4D97-AF65-F5344CB8AC3E}">
        <p14:creationId xmlns:p14="http://schemas.microsoft.com/office/powerpoint/2010/main" val="207286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805055-CF68-4426-B187-90478E74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does this mean for people?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0C459C-C626-4174-9427-0F8A3122E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General goals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66DE1-EC0D-42D2-845A-819BB4308B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tabLst>
                <a:tab pos="1347788" algn="l"/>
              </a:tabLst>
            </a:pPr>
            <a:r>
              <a:rPr lang="en-AU" sz="2400" dirty="0"/>
              <a:t>Get help with money</a:t>
            </a:r>
          </a:p>
          <a:p>
            <a:r>
              <a:rPr lang="en-AU" sz="2400" dirty="0"/>
              <a:t>Reduce debt</a:t>
            </a:r>
          </a:p>
          <a:p>
            <a:r>
              <a:rPr lang="en-AU" sz="2400" dirty="0"/>
              <a:t>Plan for the future</a:t>
            </a:r>
          </a:p>
          <a:p>
            <a:r>
              <a:rPr lang="en-AU" sz="2400" dirty="0"/>
              <a:t>Grow wealth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B97616-175A-4EE4-8BEE-ADAEFED97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/>
              <a:t>Specific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CEAD81-A82B-4028-B7E6-829CAF33B4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AU" sz="2400" dirty="0"/>
              <a:t>Use calculators</a:t>
            </a:r>
          </a:p>
          <a:p>
            <a:r>
              <a:rPr lang="en-AU" sz="2400" dirty="0"/>
              <a:t>Access publications </a:t>
            </a:r>
          </a:p>
          <a:p>
            <a:r>
              <a:rPr lang="en-AU" sz="2400" dirty="0"/>
              <a:t>Find teaching resources </a:t>
            </a:r>
          </a:p>
          <a:p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E8A07-D0AC-4E1F-A296-45FBDA5E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41CA-C7AF-4B9B-8511-3C8AA64F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360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E8A07-D0AC-4E1F-A296-45FBDA5E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41CA-C7AF-4B9B-8511-3C8AA64F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FE72-5468-D048-AD70-2AB6DF21250F}" type="slidenum">
              <a:rPr kumimoji="0" lang="en-A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20971-2B55-4F40-9A5E-F205F32E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777" y="0"/>
            <a:ext cx="6035182" cy="3599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5F39CB-34D5-43E6-B655-E0F4AAA2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6" r="4756"/>
          <a:stretch/>
        </p:blipFill>
        <p:spPr>
          <a:xfrm>
            <a:off x="3778326" y="1"/>
            <a:ext cx="5029402" cy="3599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46F38-69D2-46E1-B1FB-FAFE47F00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379" y="0"/>
            <a:ext cx="3961688" cy="3599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A676A-4198-4F13-A7B3-85FACE9E2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68" y="3599848"/>
            <a:ext cx="4148209" cy="2756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72990-5CDC-4E81-847A-7A564EF3A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223" y="3599849"/>
            <a:ext cx="4231359" cy="2756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EC2192-3D7F-4F5F-8E3C-879C41FF7C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981"/>
          <a:stretch/>
        </p:blipFill>
        <p:spPr>
          <a:xfrm>
            <a:off x="8299428" y="3599849"/>
            <a:ext cx="3967646" cy="27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2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IC v2">
      <a:dk1>
        <a:srgbClr val="243645"/>
      </a:dk1>
      <a:lt1>
        <a:srgbClr val="FFFFFF"/>
      </a:lt1>
      <a:dk2>
        <a:srgbClr val="243645"/>
      </a:dk2>
      <a:lt2>
        <a:srgbClr val="D0CCBD"/>
      </a:lt2>
      <a:accent1>
        <a:srgbClr val="243645"/>
      </a:accent1>
      <a:accent2>
        <a:srgbClr val="0070CE"/>
      </a:accent2>
      <a:accent3>
        <a:srgbClr val="3AB2E5"/>
      </a:accent3>
      <a:accent4>
        <a:srgbClr val="83DADE"/>
      </a:accent4>
      <a:accent5>
        <a:srgbClr val="CFCCBD"/>
      </a:accent5>
      <a:accent6>
        <a:srgbClr val="1D242B"/>
      </a:accent6>
      <a:hlink>
        <a:srgbClr val="0071CE"/>
      </a:hlink>
      <a:folHlink>
        <a:srgbClr val="0071C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IC standard PowerPoint presentation (granite option) (2018).pptx" id="{E62B1F10-C055-49FA-9BB9-0ABAD6A78A49}" vid="{4ACAE903-AF78-4C42-A33E-37F1D5D8647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ASIC v2">
      <a:dk1>
        <a:srgbClr val="243645"/>
      </a:dk1>
      <a:lt1>
        <a:srgbClr val="FFFFFF"/>
      </a:lt1>
      <a:dk2>
        <a:srgbClr val="243645"/>
      </a:dk2>
      <a:lt2>
        <a:srgbClr val="D0CCBD"/>
      </a:lt2>
      <a:accent1>
        <a:srgbClr val="243645"/>
      </a:accent1>
      <a:accent2>
        <a:srgbClr val="0070CE"/>
      </a:accent2>
      <a:accent3>
        <a:srgbClr val="3AB2E5"/>
      </a:accent3>
      <a:accent4>
        <a:srgbClr val="83DADE"/>
      </a:accent4>
      <a:accent5>
        <a:srgbClr val="CFCCBD"/>
      </a:accent5>
      <a:accent6>
        <a:srgbClr val="1D242B"/>
      </a:accent6>
      <a:hlink>
        <a:srgbClr val="0071CE"/>
      </a:hlink>
      <a:folHlink>
        <a:srgbClr val="0071C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IC Powerpoint Template GRANITE_LB.potx" id="{8FB4E1E6-9C82-443A-AE6D-BC985AA50BBC}" vid="{B432A1B4-642F-4926-BB25-9F81184FF55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Number xmlns="da7a9ac0-bc47-4684-84e6-3a8e9ac80c12">R20190005365396</RecordNumber>
    <ObjectiveID xmlns="da7a9ac0-bc47-4684-84e6-3a8e9ac80c12" xsi:nil="true"/>
    <SignificantFlag xmlns="da7a9ac0-bc47-4684-84e6-3a8e9ac80c12">false</SignificantFlag>
    <SenateOrder12 xmlns="da7a9ac0-bc47-4684-84e6-3a8e9ac80c12">false</SenateOrder12>
    <ded95d7ab059406991d558011d18c177 xmlns="da7a9ac0-bc47-4684-84e6-3a8e9ac80c12" xsi:nil="true"/>
    <Reviewers xmlns="17f478ab-373e-4295-9ff0-9b833ad01319">
      <UserInfo>
        <DisplayName/>
        <AccountId xsi:nil="true"/>
        <AccountType/>
      </UserInfo>
    </Reviewers>
    <Approvers xmlns="da7a9ac0-bc47-4684-84e6-3a8e9ac80c12">
      <UserInfo>
        <DisplayName/>
        <AccountId xsi:nil="true"/>
        <AccountType/>
      </UserInfo>
    </Approvers>
    <o33ed8dbd5184930b4ac47edc58571e1 xmlns="796101ef-0864-4cf9-867d-98038bdd2e1a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Sensitive</TermName>
          <TermId xmlns="http://schemas.microsoft.com/office/infopath/2007/PartnerControls">19fd2cb8-3e97-4464-ae71-8c2c2095d028</TermId>
        </TermInfo>
      </Terms>
    </o33ed8dbd5184930b4ac47edc58571e1>
    <SignificantReason xmlns="da7a9ac0-bc47-4684-84e6-3a8e9ac80c12" xsi:nil="true"/>
    <TaxCatchAll xmlns="796101ef-0864-4cf9-867d-98038bdd2e1a">
      <Value>7</Value>
    </TaxCatchAll>
    <NotesLinks xmlns="da7a9ac0-bc47-4684-84e6-3a8e9ac80c1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C Document" ma:contentTypeID="0x010100B5F685A1365F544391EF8C813B164F3A00D8EC6AA606995D47B03A649445F540C6" ma:contentTypeVersion="11" ma:contentTypeDescription="" ma:contentTypeScope="" ma:versionID="2d9f8c8f36ff34fa85f2a490286ea18b">
  <xsd:schema xmlns:xsd="http://www.w3.org/2001/XMLSchema" xmlns:xs="http://www.w3.org/2001/XMLSchema" xmlns:p="http://schemas.microsoft.com/office/2006/metadata/properties" xmlns:ns2="da7a9ac0-bc47-4684-84e6-3a8e9ac80c12" xmlns:ns3="796101ef-0864-4cf9-867d-98038bdd2e1a" xmlns:ns4="17f478ab-373e-4295-9ff0-9b833ad01319" targetNamespace="http://schemas.microsoft.com/office/2006/metadata/properties" ma:root="true" ma:fieldsID="df3067ded85eaac53172660d975d9ad0" ns2:_="" ns3:_="" ns4:_="">
    <xsd:import namespace="da7a9ac0-bc47-4684-84e6-3a8e9ac80c12"/>
    <xsd:import namespace="796101ef-0864-4cf9-867d-98038bdd2e1a"/>
    <xsd:import namespace="17f478ab-373e-4295-9ff0-9b833ad01319"/>
    <xsd:element name="properties">
      <xsd:complexType>
        <xsd:sequence>
          <xsd:element name="documentManagement">
            <xsd:complexType>
              <xsd:all>
                <xsd:element ref="ns2:RecordNumber" minOccurs="0"/>
                <xsd:element ref="ns2:ObjectiveID" minOccurs="0"/>
                <xsd:element ref="ns2:SenateOrder12" minOccurs="0"/>
                <xsd:element ref="ns2:SignificantFlag" minOccurs="0"/>
                <xsd:element ref="ns2:SignificantReason" minOccurs="0"/>
                <xsd:element ref="ns3:TaxCatchAll" minOccurs="0"/>
                <xsd:element ref="ns3:TaxCatchAllLabel" minOccurs="0"/>
                <xsd:element ref="ns2:ded95d7ab059406991d558011d18c177" minOccurs="0"/>
                <xsd:element ref="ns2:NotesLinks" minOccurs="0"/>
                <xsd:element ref="ns4:Reviewers" minOccurs="0"/>
                <xsd:element ref="ns2:Approvers" minOccurs="0"/>
                <xsd:element ref="ns3:o33ed8dbd5184930b4ac47edc58571e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a9ac0-bc47-4684-84e6-3a8e9ac80c12" elementFormDefault="qualified">
    <xsd:import namespace="http://schemas.microsoft.com/office/2006/documentManagement/types"/>
    <xsd:import namespace="http://schemas.microsoft.com/office/infopath/2007/PartnerControls"/>
    <xsd:element name="RecordNumber" ma:index="1" nillable="true" ma:displayName="Document ID" ma:hidden="true" ma:internalName="RecordNumber" ma:readOnly="false">
      <xsd:simpleType>
        <xsd:restriction base="dms:Text">
          <xsd:maxLength value="255"/>
        </xsd:restriction>
      </xsd:simpleType>
    </xsd:element>
    <xsd:element name="ObjectiveID" ma:index="3" nillable="true" ma:displayName="Objective ID" ma:hidden="true" ma:internalName="ObjectiveID" ma:readOnly="false">
      <xsd:simpleType>
        <xsd:restriction base="dms:Text">
          <xsd:maxLength value="255"/>
        </xsd:restriction>
      </xsd:simpleType>
    </xsd:element>
    <xsd:element name="SenateOrder12" ma:index="4" nillable="true" ma:displayName="Senate Order #12" ma:default="0" ma:hidden="true" ma:internalName="SenateOrder12" ma:readOnly="false">
      <xsd:simpleType>
        <xsd:restriction base="dms:Boolean"/>
      </xsd:simpleType>
    </xsd:element>
    <xsd:element name="SignificantFlag" ma:index="5" nillable="true" ma:displayName="Significant Flag" ma:default="0" ma:hidden="true" ma:internalName="SignificantFlag" ma:readOnly="false">
      <xsd:simpleType>
        <xsd:restriction base="dms:Boolean"/>
      </xsd:simpleType>
    </xsd:element>
    <xsd:element name="SignificantReason" ma:index="6" nillable="true" ma:displayName="Significant Reason" ma:hidden="true" ma:internalName="SignificantReason" ma:readOnly="false">
      <xsd:simpleType>
        <xsd:restriction base="dms:Text">
          <xsd:maxLength value="255"/>
        </xsd:restriction>
      </xsd:simpleType>
    </xsd:element>
    <xsd:element name="ded95d7ab059406991d558011d18c177" ma:index="15" nillable="true" ma:displayName="SecurityClassification_0" ma:hidden="true" ma:internalName="ded95d7ab059406991d558011d18c177" ma:readOnly="false">
      <xsd:simpleType>
        <xsd:restriction base="dms:Note"/>
      </xsd:simpleType>
    </xsd:element>
    <xsd:element name="NotesLinks" ma:index="17" nillable="true" ma:displayName="Notes &amp; Links" ma:description="Use this field to enter relevant document/site hyperlinks and/or notes." ma:internalName="NotesLinks" ma:readOnly="false">
      <xsd:simpleType>
        <xsd:restriction base="dms:Note"/>
      </xsd:simpleType>
    </xsd:element>
    <xsd:element name="Approvers" ma:index="19" nillable="true" ma:displayName="Approvers" ma:list="UserInfo" ma:SharePointGroup="0" ma:internalName="Approvers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101ef-0864-4cf9-867d-98038bdd2e1a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hidden="true" ma:list="{c5323070-5bd9-411d-a59d-37a16a6b35e5}" ma:internalName="TaxCatchAll" ma:showField="CatchAllData" ma:web="796101ef-0864-4cf9-867d-98038bdd2e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8" nillable="true" ma:displayName="Taxonomy Catch All Column1" ma:hidden="true" ma:list="{c5323070-5bd9-411d-a59d-37a16a6b35e5}" ma:internalName="TaxCatchAllLabel" ma:readOnly="true" ma:showField="CatchAllDataLabel" ma:web="796101ef-0864-4cf9-867d-98038bdd2e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33ed8dbd5184930b4ac47edc58571e1" ma:index="20" ma:taxonomy="true" ma:internalName="o33ed8dbd5184930b4ac47edc58571e1" ma:taxonomyFieldName="SecurityClassification" ma:displayName="Security Classification" ma:readOnly="false" ma:default="7;#Sensitive|19fd2cb8-3e97-4464-ae71-8c2c2095d028" ma:fieldId="{833ed8db-d518-4930-b4ac-47edc58571e1}" ma:sspId="b38671ba-7d76-46f8-b8a5-5fc3a7d6229d" ma:termSetId="1d2f2699-c9ac-44b7-aa84-d64945e6f0b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478ab-373e-4295-9ff0-9b833ad01319" elementFormDefault="qualified">
    <xsd:import namespace="http://schemas.microsoft.com/office/2006/documentManagement/types"/>
    <xsd:import namespace="http://schemas.microsoft.com/office/infopath/2007/PartnerControls"/>
    <xsd:element name="Reviewers" ma:index="18" nillable="true" ma:displayName="Reviewers" ma:list="UserInfo" ma:SharePointGroup="0" ma:internalName="Reviewers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/>
    <Synchronization>Asynchronous</Synchronization>
    <Type>10003</Type>
    <SequenceNumber>10000</SequenceNumber>
    <Url/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3</Type>
    <SequenceNumber>10000</SequenceNumber>
    <Url/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10009</Type>
    <SequenceNumber>10000</SequenceNumber>
    <Url/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9</Type>
    <SequenceNumber>10000</SequenceNumber>
    <Url/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10103</Type>
    <SequenceNumber>10000</SequenceNumber>
    <Url/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102</Type>
    <SequenceNumber>10000</SequenceNumber>
    <Url/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10105</Type>
    <SequenceNumber>10000</SequenceNumber>
    <Url/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105</Type>
    <SequenceNumber>10000</SequenceNumber>
    <Url/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10002</Type>
    <SequenceNumber>10000</SequenceNumber>
    <Url/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2</Type>
    <SequenceNumber>10000</SequenceNumber>
    <Url/>
    <Assembly>RecordPoint.Active.UI, Version=1.0.0.0, Culture=neutral, PublicKeyToken=d49476ae5b650bf3</Assembly>
    <Class>RecordPoint.Active.UI.Events.WorkflowItemEventReceiver</Class>
    <Data/>
    <Filter/>
  </Receiver>
</spe:Receivers>
</file>

<file path=customXml/itemProps1.xml><?xml version="1.0" encoding="utf-8"?>
<ds:datastoreItem xmlns:ds="http://schemas.openxmlformats.org/officeDocument/2006/customXml" ds:itemID="{61A3A96A-71FA-45FD-8322-86102C21DD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B039C5-E239-4DE3-B96B-4A6EEAA51949}">
  <ds:schemaRefs>
    <ds:schemaRef ds:uri="da7a9ac0-bc47-4684-84e6-3a8e9ac80c12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7f478ab-373e-4295-9ff0-9b833ad01319"/>
    <ds:schemaRef ds:uri="796101ef-0864-4cf9-867d-98038bdd2e1a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E016658-697A-43A3-9FC0-7A2E0D3B32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7a9ac0-bc47-4684-84e6-3a8e9ac80c12"/>
    <ds:schemaRef ds:uri="796101ef-0864-4cf9-867d-98038bdd2e1a"/>
    <ds:schemaRef ds:uri="17f478ab-373e-4295-9ff0-9b833ad013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6E96047-C5E6-406C-BC63-FC8240293BD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1653</Words>
  <Application>Microsoft Office PowerPoint</Application>
  <PresentationFormat>Widescreen</PresentationFormat>
  <Paragraphs>284</Paragraphs>
  <Slides>39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System Font Regular</vt:lpstr>
      <vt:lpstr>Office Theme</vt:lpstr>
      <vt:lpstr>2_Office Theme</vt:lpstr>
      <vt:lpstr>1_Office Theme</vt:lpstr>
      <vt:lpstr>The next generation of MoneySmart</vt:lpstr>
      <vt:lpstr>Today</vt:lpstr>
      <vt:lpstr>About ASIC</vt:lpstr>
      <vt:lpstr>ASIC’s role in building financial capability  </vt:lpstr>
      <vt:lpstr>What is MoneySmart?</vt:lpstr>
      <vt:lpstr>What is MoneySmart?</vt:lpstr>
      <vt:lpstr>MoneySmart objectives</vt:lpstr>
      <vt:lpstr>What does this mean for people?</vt:lpstr>
      <vt:lpstr>PowerPoint Presentation</vt:lpstr>
      <vt:lpstr>Why are we changing MoneySmart?</vt:lpstr>
      <vt:lpstr>PowerPoint Presentation</vt:lpstr>
      <vt:lpstr>It’s a good time to look at the big picture…</vt:lpstr>
      <vt:lpstr>Research activities</vt:lpstr>
      <vt:lpstr>Insights </vt:lpstr>
      <vt:lpstr>What people want from MoneySmart</vt:lpstr>
      <vt:lpstr>Sneak peak at the new MoneySmart</vt:lpstr>
      <vt:lpstr>Current home page</vt:lpstr>
      <vt:lpstr>Current mega menu</vt:lpstr>
      <vt:lpstr>Key changes</vt:lpstr>
      <vt:lpstr>PowerPoint Presentation</vt:lpstr>
      <vt:lpstr>Our new brand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the main menu</vt:lpstr>
      <vt:lpstr>Hidden content</vt:lpstr>
      <vt:lpstr>Starter packs</vt:lpstr>
      <vt:lpstr>Calculators and planners</vt:lpstr>
      <vt:lpstr>Publications for financial counsellors</vt:lpstr>
      <vt:lpstr>Content for financial counsellors</vt:lpstr>
      <vt:lpstr>PowerPoint Presentation</vt:lpstr>
      <vt:lpstr>Content for financial counsellors – via navigation</vt:lpstr>
      <vt:lpstr>Aboriginal and Torres Strait Islander people</vt:lpstr>
      <vt:lpstr>PowerPoint Presentation</vt:lpstr>
      <vt:lpstr>Try our beta site…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next generation of MoneySmart</dc:title>
  <dc:creator>benjamin.dummett</dc:creator>
  <cp:lastModifiedBy>Gemma Nicholas</cp:lastModifiedBy>
  <cp:revision>2</cp:revision>
  <dcterms:created xsi:type="dcterms:W3CDTF">2019-10-30T05:15:12Z</dcterms:created>
  <dcterms:modified xsi:type="dcterms:W3CDTF">2019-10-30T06:55:14Z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ecordPoint_ActiveItemUniqueId">
    <vt:lpwstr>{1ba51f93-0787-4783-9d06-897a12d10a6c}</vt:lpwstr>
  </property>
  <property fmtid="{D5CDD505-2E9C-101B-9397-08002B2CF9AE}" pid="3" name="RecordPoint_SubmissionCompleted">
    <vt:lpwstr>2019-10-30T17:28:39.5136516+11:00</vt:lpwstr>
  </property>
  <property fmtid="{D5CDD505-2E9C-101B-9397-08002B2CF9AE}" pid="4" name="SecurityClassification">
    <vt:lpwstr>7;#Sensitive|19fd2cb8-3e97-4464-ae71-8c2c2095d028</vt:lpwstr>
  </property>
  <property fmtid="{D5CDD505-2E9C-101B-9397-08002B2CF9AE}" pid="5" name="RecordPoint_WorkflowType">
    <vt:lpwstr>ActiveSubmitStub</vt:lpwstr>
  </property>
  <property fmtid="{D5CDD505-2E9C-101B-9397-08002B2CF9AE}" pid="6" name="ContentTypeId">
    <vt:lpwstr>0x010100B5F685A1365F544391EF8C813B164F3A00D8EC6AA606995D47B03A649445F540C6</vt:lpwstr>
  </property>
  <property fmtid="{D5CDD505-2E9C-101B-9397-08002B2CF9AE}" pid="7" name="RecordPoint_ActiveItemWebId">
    <vt:lpwstr>{796101ef-0864-4cf9-867d-98038bdd2e1a}</vt:lpwstr>
  </property>
  <property fmtid="{D5CDD505-2E9C-101B-9397-08002B2CF9AE}" pid="8" name="RecordPoint_ActiveItemSiteId">
    <vt:lpwstr>{5a091f05-e804-41a9-9a52-fa76d9d1bcf1}</vt:lpwstr>
  </property>
  <property fmtid="{D5CDD505-2E9C-101B-9397-08002B2CF9AE}" pid="9" name="RecordPoint_ActiveItemListId">
    <vt:lpwstr>{802667a7-581a-4910-893b-4743f2344fa9}</vt:lpwstr>
  </property>
  <property fmtid="{D5CDD505-2E9C-101B-9397-08002B2CF9AE}" pid="10" name="RecordPoint_RecordNumberSubmitted">
    <vt:lpwstr>R20190005365396</vt:lpwstr>
  </property>
</Properties>
</file>